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2" r:id="rId5"/>
    <p:sldId id="271" r:id="rId6"/>
    <p:sldId id="260" r:id="rId7"/>
    <p:sldId id="261" r:id="rId8"/>
    <p:sldId id="258" r:id="rId9"/>
    <p:sldId id="27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041DCC-5092-4756-B376-F844DBBC0A7E}" v="8" dt="2019-04-07T21:02:16.0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852" autoAdjust="0"/>
  </p:normalViewPr>
  <p:slideViewPr>
    <p:cSldViewPr snapToGrid="0">
      <p:cViewPr varScale="1">
        <p:scale>
          <a:sx n="78" d="100"/>
          <a:sy n="78" d="100"/>
        </p:scale>
        <p:origin x="132" y="6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yssa Neumann Kane" userId="S::ankane@pcpcc.org::6803a7bc-77db-428d-a426-f6e84a356a40" providerId="AD" clId="Web-{925D22B2-3D3B-F41A-FDF0-F0EC3E11E0F0}"/>
    <pc:docChg chg="modSld">
      <pc:chgData name="Alyssa Neumann Kane" userId="S::ankane@pcpcc.org::6803a7bc-77db-428d-a426-f6e84a356a40" providerId="AD" clId="Web-{925D22B2-3D3B-F41A-FDF0-F0EC3E11E0F0}" dt="2019-07-09T19:42:11.154" v="48" actId="14100"/>
      <pc:docMkLst>
        <pc:docMk/>
      </pc:docMkLst>
      <pc:sldChg chg="modSp">
        <pc:chgData name="Alyssa Neumann Kane" userId="S::ankane@pcpcc.org::6803a7bc-77db-428d-a426-f6e84a356a40" providerId="AD" clId="Web-{925D22B2-3D3B-F41A-FDF0-F0EC3E11E0F0}" dt="2019-07-09T19:25:38.499" v="2" actId="20577"/>
        <pc:sldMkLst>
          <pc:docMk/>
          <pc:sldMk cId="573375895" sldId="257"/>
        </pc:sldMkLst>
        <pc:spChg chg="mod">
          <ac:chgData name="Alyssa Neumann Kane" userId="S::ankane@pcpcc.org::6803a7bc-77db-428d-a426-f6e84a356a40" providerId="AD" clId="Web-{925D22B2-3D3B-F41A-FDF0-F0EC3E11E0F0}" dt="2019-07-09T19:25:38.499" v="2" actId="20577"/>
          <ac:spMkLst>
            <pc:docMk/>
            <pc:sldMk cId="573375895" sldId="257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925D22B2-3D3B-F41A-FDF0-F0EC3E11E0F0}" dt="2019-07-09T19:41:57.732" v="42" actId="20577"/>
        <pc:sldMkLst>
          <pc:docMk/>
          <pc:sldMk cId="3989148033" sldId="258"/>
        </pc:sldMkLst>
        <pc:spChg chg="mod">
          <ac:chgData name="Alyssa Neumann Kane" userId="S::ankane@pcpcc.org::6803a7bc-77db-428d-a426-f6e84a356a40" providerId="AD" clId="Web-{925D22B2-3D3B-F41A-FDF0-F0EC3E11E0F0}" dt="2019-07-09T19:41:57.732" v="42" actId="20577"/>
          <ac:spMkLst>
            <pc:docMk/>
            <pc:sldMk cId="3989148033" sldId="258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925D22B2-3D3B-F41A-FDF0-F0EC3E11E0F0}" dt="2019-07-09T19:41:18.902" v="30" actId="20577"/>
        <pc:sldMkLst>
          <pc:docMk/>
          <pc:sldMk cId="322398950" sldId="261"/>
        </pc:sldMkLst>
        <pc:spChg chg="mod">
          <ac:chgData name="Alyssa Neumann Kane" userId="S::ankane@pcpcc.org::6803a7bc-77db-428d-a426-f6e84a356a40" providerId="AD" clId="Web-{925D22B2-3D3B-F41A-FDF0-F0EC3E11E0F0}" dt="2019-07-09T19:41:18.902" v="30" actId="20577"/>
          <ac:spMkLst>
            <pc:docMk/>
            <pc:sldMk cId="322398950" sldId="261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925D22B2-3D3B-F41A-FDF0-F0EC3E11E0F0}" dt="2019-07-09T19:26:22.797" v="12" actId="20577"/>
        <pc:sldMkLst>
          <pc:docMk/>
          <pc:sldMk cId="2936689056" sldId="262"/>
        </pc:sldMkLst>
        <pc:spChg chg="mod">
          <ac:chgData name="Alyssa Neumann Kane" userId="S::ankane@pcpcc.org::6803a7bc-77db-428d-a426-f6e84a356a40" providerId="AD" clId="Web-{925D22B2-3D3B-F41A-FDF0-F0EC3E11E0F0}" dt="2019-07-09T19:26:22.797" v="12" actId="20577"/>
          <ac:spMkLst>
            <pc:docMk/>
            <pc:sldMk cId="2936689056" sldId="262"/>
            <ac:spMk id="3" creationId="{75AD81EB-5699-4648-AC64-BF20654E6C4C}"/>
          </ac:spMkLst>
        </pc:spChg>
      </pc:sldChg>
      <pc:sldChg chg="modSp">
        <pc:chgData name="Alyssa Neumann Kane" userId="S::ankane@pcpcc.org::6803a7bc-77db-428d-a426-f6e84a356a40" providerId="AD" clId="Web-{925D22B2-3D3B-F41A-FDF0-F0EC3E11E0F0}" dt="2019-07-09T19:42:11.154" v="48" actId="14100"/>
        <pc:sldMkLst>
          <pc:docMk/>
          <pc:sldMk cId="4182153785" sldId="270"/>
        </pc:sldMkLst>
        <pc:spChg chg="mod">
          <ac:chgData name="Alyssa Neumann Kane" userId="S::ankane@pcpcc.org::6803a7bc-77db-428d-a426-f6e84a356a40" providerId="AD" clId="Web-{925D22B2-3D3B-F41A-FDF0-F0EC3E11E0F0}" dt="2019-07-09T19:42:11.154" v="48" actId="14100"/>
          <ac:spMkLst>
            <pc:docMk/>
            <pc:sldMk cId="4182153785" sldId="270"/>
            <ac:spMk id="2" creationId="{036DD3A4-602E-4ED2-AD28-DC0E3B57B395}"/>
          </ac:spMkLst>
        </pc:spChg>
      </pc:sldChg>
      <pc:sldChg chg="modSp">
        <pc:chgData name="Alyssa Neumann Kane" userId="S::ankane@pcpcc.org::6803a7bc-77db-428d-a426-f6e84a356a40" providerId="AD" clId="Web-{925D22B2-3D3B-F41A-FDF0-F0EC3E11E0F0}" dt="2019-07-09T19:26:47.112" v="20" actId="20577"/>
        <pc:sldMkLst>
          <pc:docMk/>
          <pc:sldMk cId="206331845" sldId="271"/>
        </pc:sldMkLst>
        <pc:spChg chg="mod">
          <ac:chgData name="Alyssa Neumann Kane" userId="S::ankane@pcpcc.org::6803a7bc-77db-428d-a426-f6e84a356a40" providerId="AD" clId="Web-{925D22B2-3D3B-F41A-FDF0-F0EC3E11E0F0}" dt="2019-07-09T19:26:47.112" v="20" actId="20577"/>
          <ac:spMkLst>
            <pc:docMk/>
            <pc:sldMk cId="206331845" sldId="271"/>
            <ac:spMk id="2" creationId="{90627D9E-281A-40DC-8BC0-8B0095E1702B}"/>
          </ac:spMkLst>
        </pc:spChg>
      </pc:sldChg>
    </pc:docChg>
  </pc:docChgLst>
  <pc:docChgLst>
    <pc:chgData name="Mike Tuggy" userId="470d40c943b3ba79" providerId="LiveId" clId="{9C0D588C-129E-4E5E-AA08-82E16CDF9826}"/>
    <pc:docChg chg="custSel addSld delSld modSld sldOrd">
      <pc:chgData name="Mike Tuggy" userId="470d40c943b3ba79" providerId="LiveId" clId="{9C0D588C-129E-4E5E-AA08-82E16CDF9826}" dt="2019-04-07T21:06:09.446" v="1509" actId="6549"/>
      <pc:docMkLst>
        <pc:docMk/>
      </pc:docMkLst>
      <pc:sldChg chg="modSp">
        <pc:chgData name="Mike Tuggy" userId="470d40c943b3ba79" providerId="LiveId" clId="{9C0D588C-129E-4E5E-AA08-82E16CDF9826}" dt="2019-04-07T21:06:09.446" v="1509" actId="6549"/>
        <pc:sldMkLst>
          <pc:docMk/>
          <pc:sldMk cId="854983173" sldId="256"/>
        </pc:sldMkLst>
        <pc:spChg chg="mod">
          <ac:chgData name="Mike Tuggy" userId="470d40c943b3ba79" providerId="LiveId" clId="{9C0D588C-129E-4E5E-AA08-82E16CDF9826}" dt="2019-04-07T21:06:09.446" v="1509" actId="6549"/>
          <ac:spMkLst>
            <pc:docMk/>
            <pc:sldMk cId="854983173" sldId="256"/>
            <ac:spMk id="2" creationId="{46EBD330-88A8-4F2D-9CB7-CAA8539D3AA3}"/>
          </ac:spMkLst>
        </pc:spChg>
      </pc:sldChg>
      <pc:sldChg chg="modSp ord">
        <pc:chgData name="Mike Tuggy" userId="470d40c943b3ba79" providerId="LiveId" clId="{9C0D588C-129E-4E5E-AA08-82E16CDF9826}" dt="2019-04-07T21:01:47.701" v="901" actId="27636"/>
        <pc:sldMkLst>
          <pc:docMk/>
          <pc:sldMk cId="1540504301" sldId="260"/>
        </pc:sldMkLst>
        <pc:spChg chg="mod">
          <ac:chgData name="Mike Tuggy" userId="470d40c943b3ba79" providerId="LiveId" clId="{9C0D588C-129E-4E5E-AA08-82E16CDF9826}" dt="2019-04-07T21:01:47.701" v="901" actId="27636"/>
          <ac:spMkLst>
            <pc:docMk/>
            <pc:sldMk cId="1540504301" sldId="260"/>
            <ac:spMk id="3" creationId="{75AD81EB-5699-4648-AC64-BF20654E6C4C}"/>
          </ac:spMkLst>
        </pc:spChg>
      </pc:sldChg>
      <pc:sldChg chg="ord">
        <pc:chgData name="Mike Tuggy" userId="470d40c943b3ba79" providerId="LiveId" clId="{9C0D588C-129E-4E5E-AA08-82E16CDF9826}" dt="2019-04-07T21:00:55.376" v="829"/>
        <pc:sldMkLst>
          <pc:docMk/>
          <pc:sldMk cId="322398950" sldId="261"/>
        </pc:sldMkLst>
      </pc:sldChg>
      <pc:sldChg chg="modSp ord">
        <pc:chgData name="Mike Tuggy" userId="470d40c943b3ba79" providerId="LiveId" clId="{9C0D588C-129E-4E5E-AA08-82E16CDF9826}" dt="2019-04-07T21:00:47.209" v="827"/>
        <pc:sldMkLst>
          <pc:docMk/>
          <pc:sldMk cId="2936689056" sldId="262"/>
        </pc:sldMkLst>
        <pc:spChg chg="mod">
          <ac:chgData name="Mike Tuggy" userId="470d40c943b3ba79" providerId="LiveId" clId="{9C0D588C-129E-4E5E-AA08-82E16CDF9826}" dt="2019-04-07T20:53:47.751" v="16" actId="20577"/>
          <ac:spMkLst>
            <pc:docMk/>
            <pc:sldMk cId="2936689056" sldId="262"/>
            <ac:spMk id="2" creationId="{599E3F4F-C5CD-4ADA-956E-F52D589AB74F}"/>
          </ac:spMkLst>
        </pc:spChg>
        <pc:spChg chg="mod">
          <ac:chgData name="Mike Tuggy" userId="470d40c943b3ba79" providerId="LiveId" clId="{9C0D588C-129E-4E5E-AA08-82E16CDF9826}" dt="2019-04-07T20:56:38.462" v="425" actId="1076"/>
          <ac:spMkLst>
            <pc:docMk/>
            <pc:sldMk cId="2936689056" sldId="262"/>
            <ac:spMk id="3" creationId="{75AD81EB-5699-4648-AC64-BF20654E6C4C}"/>
          </ac:spMkLst>
        </pc:spChg>
      </pc:sldChg>
      <pc:sldChg chg="modSp ord">
        <pc:chgData name="Mike Tuggy" userId="470d40c943b3ba79" providerId="LiveId" clId="{9C0D588C-129E-4E5E-AA08-82E16CDF9826}" dt="2019-04-07T21:00:44.830" v="826"/>
        <pc:sldMkLst>
          <pc:docMk/>
          <pc:sldMk cId="2542827475" sldId="263"/>
        </pc:sldMkLst>
        <pc:spChg chg="mod">
          <ac:chgData name="Mike Tuggy" userId="470d40c943b3ba79" providerId="LiveId" clId="{9C0D588C-129E-4E5E-AA08-82E16CDF9826}" dt="2019-04-07T20:56:57.993" v="438" actId="20577"/>
          <ac:spMkLst>
            <pc:docMk/>
            <pc:sldMk cId="2542827475" sldId="263"/>
            <ac:spMk id="2" creationId="{599E3F4F-C5CD-4ADA-956E-F52D589AB74F}"/>
          </ac:spMkLst>
        </pc:spChg>
        <pc:spChg chg="mod">
          <ac:chgData name="Mike Tuggy" userId="470d40c943b3ba79" providerId="LiveId" clId="{9C0D588C-129E-4E5E-AA08-82E16CDF9826}" dt="2019-04-07T20:59:06.616" v="818" actId="20577"/>
          <ac:spMkLst>
            <pc:docMk/>
            <pc:sldMk cId="2542827475" sldId="263"/>
            <ac:spMk id="3" creationId="{75AD81EB-5699-4648-AC64-BF20654E6C4C}"/>
          </ac:spMkLst>
        </pc:spChg>
      </pc:sldChg>
      <pc:sldChg chg="del">
        <pc:chgData name="Mike Tuggy" userId="470d40c943b3ba79" providerId="LiveId" clId="{9C0D588C-129E-4E5E-AA08-82E16CDF9826}" dt="2019-04-07T20:59:24.587" v="819" actId="2696"/>
        <pc:sldMkLst>
          <pc:docMk/>
          <pc:sldMk cId="604429369" sldId="264"/>
        </pc:sldMkLst>
      </pc:sldChg>
      <pc:sldChg chg="del">
        <pc:chgData name="Mike Tuggy" userId="470d40c943b3ba79" providerId="LiveId" clId="{9C0D588C-129E-4E5E-AA08-82E16CDF9826}" dt="2019-04-07T20:59:24.599" v="820" actId="2696"/>
        <pc:sldMkLst>
          <pc:docMk/>
          <pc:sldMk cId="3355600686" sldId="266"/>
        </pc:sldMkLst>
      </pc:sldChg>
      <pc:sldChg chg="del">
        <pc:chgData name="Mike Tuggy" userId="470d40c943b3ba79" providerId="LiveId" clId="{9C0D588C-129E-4E5E-AA08-82E16CDF9826}" dt="2019-04-07T20:59:24.612" v="821" actId="2696"/>
        <pc:sldMkLst>
          <pc:docMk/>
          <pc:sldMk cId="2640462854" sldId="267"/>
        </pc:sldMkLst>
      </pc:sldChg>
      <pc:sldChg chg="del">
        <pc:chgData name="Mike Tuggy" userId="470d40c943b3ba79" providerId="LiveId" clId="{9C0D588C-129E-4E5E-AA08-82E16CDF9826}" dt="2019-04-07T20:59:24.622" v="822" actId="2696"/>
        <pc:sldMkLst>
          <pc:docMk/>
          <pc:sldMk cId="1501944787" sldId="268"/>
        </pc:sldMkLst>
      </pc:sldChg>
      <pc:sldChg chg="del">
        <pc:chgData name="Mike Tuggy" userId="470d40c943b3ba79" providerId="LiveId" clId="{9C0D588C-129E-4E5E-AA08-82E16CDF9826}" dt="2019-04-07T20:59:24.632" v="823" actId="2696"/>
        <pc:sldMkLst>
          <pc:docMk/>
          <pc:sldMk cId="1346821551" sldId="269"/>
        </pc:sldMkLst>
      </pc:sldChg>
      <pc:sldChg chg="modSp">
        <pc:chgData name="Mike Tuggy" userId="470d40c943b3ba79" providerId="LiveId" clId="{9C0D588C-129E-4E5E-AA08-82E16CDF9826}" dt="2019-04-07T21:05:33.983" v="1469" actId="20577"/>
        <pc:sldMkLst>
          <pc:docMk/>
          <pc:sldMk cId="4182153785" sldId="270"/>
        </pc:sldMkLst>
        <pc:spChg chg="mod">
          <ac:chgData name="Mike Tuggy" userId="470d40c943b3ba79" providerId="LiveId" clId="{9C0D588C-129E-4E5E-AA08-82E16CDF9826}" dt="2019-04-07T21:05:33.983" v="1469" actId="20577"/>
          <ac:spMkLst>
            <pc:docMk/>
            <pc:sldMk cId="4182153785" sldId="270"/>
            <ac:spMk id="2" creationId="{036DD3A4-602E-4ED2-AD28-DC0E3B57B395}"/>
          </ac:spMkLst>
        </pc:spChg>
      </pc:sldChg>
      <pc:sldChg chg="modSp add">
        <pc:chgData name="Mike Tuggy" userId="470d40c943b3ba79" providerId="LiveId" clId="{9C0D588C-129E-4E5E-AA08-82E16CDF9826}" dt="2019-04-07T21:02:59.832" v="1068" actId="20577"/>
        <pc:sldMkLst>
          <pc:docMk/>
          <pc:sldMk cId="206331845" sldId="271"/>
        </pc:sldMkLst>
        <pc:spChg chg="mod">
          <ac:chgData name="Mike Tuggy" userId="470d40c943b3ba79" providerId="LiveId" clId="{9C0D588C-129E-4E5E-AA08-82E16CDF9826}" dt="2019-04-07T21:02:59.832" v="1068" actId="20577"/>
          <ac:spMkLst>
            <pc:docMk/>
            <pc:sldMk cId="206331845" sldId="271"/>
            <ac:spMk id="2" creationId="{90627D9E-281A-40DC-8BC0-8B0095E1702B}"/>
          </ac:spMkLst>
        </pc:spChg>
        <pc:spChg chg="mod">
          <ac:chgData name="Mike Tuggy" userId="470d40c943b3ba79" providerId="LiveId" clId="{9C0D588C-129E-4E5E-AA08-82E16CDF9826}" dt="2019-04-07T21:02:07.843" v="929" actId="113"/>
          <ac:spMkLst>
            <pc:docMk/>
            <pc:sldMk cId="206331845" sldId="271"/>
            <ac:spMk id="3" creationId="{8C528515-FDCC-4B04-97EF-5AC8F0422698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499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66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01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46227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89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8382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62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566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30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792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206" y="2264304"/>
            <a:ext cx="8534400" cy="3615267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4431E71-6A1F-468E-A4D1-D448579C9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A621E71-09C3-497F-A431-94315A7F7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1225C15-7B88-4461-9FFD-9E31D9C33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2454F0D9-B460-46BF-9B54-00CD36512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953" y="610922"/>
            <a:ext cx="8534400" cy="1507067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2328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13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80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71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827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55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/>
          <a:lstStyle/>
          <a:p>
            <a:fld id="{77456AEE-A9FD-430B-BBDC-BF0D75DF1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472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576175C-C1CB-418A-B3EF-513FAE72CE42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pic>
        <p:nvPicPr>
          <p:cNvPr id="14" name="Picture 1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328AB652-D910-4076-AB03-AB532160D17D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7569" y="5271613"/>
            <a:ext cx="1574164" cy="7870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37148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20000"/>
              <a:lumOff val="8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BD330-88A8-4F2D-9CB7-CAA8539D3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1332" y="0"/>
            <a:ext cx="9240076" cy="2971801"/>
          </a:xfrm>
        </p:spPr>
        <p:txBody>
          <a:bodyPr>
            <a:norm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Advanced Primary Care</a:t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Practice Transformation Curriculum – Session 8: Ancillary Support for </a:t>
            </a:r>
            <a:r>
              <a:rPr 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integrated care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1D99B8-7B12-47FA-B5AD-99E0B40757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Michael L. Tuggy, MD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Vice Chair, Family Medicine for America’s Health</a:t>
            </a:r>
          </a:p>
          <a:p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Clinical Professor, University of Washington School of Medicine</a:t>
            </a:r>
          </a:p>
        </p:txBody>
      </p:sp>
    </p:spTree>
    <p:extLst>
      <p:ext uri="{BB962C8B-B14F-4D97-AF65-F5344CB8AC3E}">
        <p14:creationId xmlns:p14="http://schemas.microsoft.com/office/powerpoint/2010/main" val="854983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Imagine the Optimal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729947"/>
            <a:ext cx="9596609" cy="464281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Team that is capable of accomplishing the core tasks of advanced primary care – provide and coordinate comprehensive care through your office</a:t>
            </a:r>
          </a:p>
          <a:p>
            <a:r>
              <a:rPr lang="en-US" sz="2400" dirty="0">
                <a:solidFill>
                  <a:schemeClr val="tx1"/>
                </a:solidFill>
              </a:rPr>
              <a:t>There are certain types of care that are commonly needed by our patients: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Pharmacy support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Physical therapy or physical training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Social work services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Referral coordination and management</a:t>
            </a:r>
          </a:p>
        </p:txBody>
      </p:sp>
    </p:spTree>
    <p:extLst>
      <p:ext uri="{BB962C8B-B14F-4D97-AF65-F5344CB8AC3E}">
        <p14:creationId xmlns:p14="http://schemas.microsoft.com/office/powerpoint/2010/main" val="573375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Pharmacists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438" y="1958476"/>
            <a:ext cx="8534400" cy="3615267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Can perform some key monitoring functions (i.e. order screening labs, inform patients of need follow up for specific medications, anticoagulation management, etc.)</a:t>
            </a:r>
          </a:p>
          <a:p>
            <a:r>
              <a:rPr lang="en-US" sz="2400" dirty="0">
                <a:solidFill>
                  <a:schemeClr val="tx1"/>
                </a:solidFill>
              </a:rPr>
              <a:t>Provide safety information to providers and teams regarding medication interactions</a:t>
            </a:r>
          </a:p>
          <a:p>
            <a:r>
              <a:rPr lang="en-US" sz="2400" dirty="0">
                <a:solidFill>
                  <a:schemeClr val="tx1"/>
                </a:solidFill>
              </a:rPr>
              <a:t>Assist with finding lower cost options for patients</a:t>
            </a:r>
          </a:p>
          <a:p>
            <a:r>
              <a:rPr lang="en-US" sz="2400" dirty="0">
                <a:solidFill>
                  <a:schemeClr val="tx1"/>
                </a:solidFill>
              </a:rPr>
              <a:t>Refill management </a:t>
            </a:r>
          </a:p>
        </p:txBody>
      </p:sp>
    </p:spTree>
    <p:extLst>
      <p:ext uri="{BB962C8B-B14F-4D97-AF65-F5344CB8AC3E}">
        <p14:creationId xmlns:p14="http://schemas.microsoft.com/office/powerpoint/2010/main" val="2542827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Physical Therapy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027" y="1448842"/>
            <a:ext cx="9574214" cy="4213724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Care plans can be heavily influenced by reimbursement (less so if salaried)</a:t>
            </a:r>
          </a:p>
          <a:p>
            <a:r>
              <a:rPr lang="en-US" sz="2800" dirty="0">
                <a:solidFill>
                  <a:schemeClr val="tx1"/>
                </a:solidFill>
              </a:rPr>
              <a:t>Warm hand off of patient with PT needs is ideal – to refine diagnosis and clarify goals of treatments</a:t>
            </a:r>
          </a:p>
          <a:p>
            <a:r>
              <a:rPr lang="en-US" sz="2800" dirty="0">
                <a:solidFill>
                  <a:schemeClr val="tx1"/>
                </a:solidFill>
              </a:rPr>
              <a:t>Create outcome-based metrics of for utilization</a:t>
            </a:r>
          </a:p>
          <a:p>
            <a:r>
              <a:rPr lang="en-US" sz="2800" dirty="0">
                <a:solidFill>
                  <a:schemeClr val="tx1"/>
                </a:solidFill>
              </a:rPr>
              <a:t>PTs should use messaging portal with patients regularly to advance the progress of their treatment</a:t>
            </a:r>
          </a:p>
        </p:txBody>
      </p:sp>
    </p:spTree>
    <p:extLst>
      <p:ext uri="{BB962C8B-B14F-4D97-AF65-F5344CB8AC3E}">
        <p14:creationId xmlns:p14="http://schemas.microsoft.com/office/powerpoint/2010/main" val="2936689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627D9E-281A-40DC-8BC0-8B0095E17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Social work services – This can be difficult to assess since it is so commonly done by MAs, RNs, care managers, and occasionally providers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Track potential social work referrals for 3 months to see how much work/time could have been handed off to a social worker to assist your patients.  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Are there good local resources to partner more closely with?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Would you save on cost with more effective internal social worker vs health coach/community health worker support?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528515-FDCC-4B04-97EF-5AC8F0422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Social Work Services</a:t>
            </a:r>
          </a:p>
        </p:txBody>
      </p:sp>
    </p:spTree>
    <p:extLst>
      <p:ext uri="{BB962C8B-B14F-4D97-AF65-F5344CB8AC3E}">
        <p14:creationId xmlns:p14="http://schemas.microsoft.com/office/powerpoint/2010/main" val="206331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Data Needed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5514" y="1736054"/>
            <a:ext cx="8534400" cy="441428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Pharmacy issues – how much time is your team currently working on refills, dealing with medication prior authorizations, forwarding questions to providers that a pharmacist could manage?</a:t>
            </a:r>
          </a:p>
          <a:p>
            <a:r>
              <a:rPr lang="en-US" sz="2400" dirty="0">
                <a:solidFill>
                  <a:schemeClr val="tx1"/>
                </a:solidFill>
              </a:rPr>
              <a:t>PT – How many PT referrals do you generate monthly?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What is to total cost of PT services for your population?</a:t>
            </a:r>
          </a:p>
          <a:p>
            <a:pPr lvl="1"/>
            <a:r>
              <a:rPr lang="en-US" sz="2200" dirty="0">
                <a:solidFill>
                  <a:schemeClr val="tx1"/>
                </a:solidFill>
              </a:rPr>
              <a:t>Would a salaried, embedded /contracted PT be able to provide those services for less cost?</a:t>
            </a:r>
          </a:p>
        </p:txBody>
      </p:sp>
    </p:spTree>
    <p:extLst>
      <p:ext uri="{BB962C8B-B14F-4D97-AF65-F5344CB8AC3E}">
        <p14:creationId xmlns:p14="http://schemas.microsoft.com/office/powerpoint/2010/main" val="1540504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Health Coaches or Community Health Worker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6105" y="2156549"/>
            <a:ext cx="9149448" cy="4213724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Would adding health coaches or health workers be worthwhile?</a:t>
            </a:r>
          </a:p>
          <a:p>
            <a:r>
              <a:rPr lang="en-US" sz="2400" dirty="0">
                <a:solidFill>
                  <a:schemeClr val="tx1"/>
                </a:solidFill>
              </a:rPr>
              <a:t>Less costly than RNs but can take some of the follow up work off of their plate</a:t>
            </a:r>
          </a:p>
          <a:p>
            <a:r>
              <a:rPr lang="en-US" sz="2400" dirty="0">
                <a:solidFill>
                  <a:schemeClr val="tx1"/>
                </a:solidFill>
              </a:rPr>
              <a:t>Work closely with PCP and with care management nurses</a:t>
            </a:r>
          </a:p>
          <a:p>
            <a:r>
              <a:rPr lang="en-US" sz="2400" dirty="0">
                <a:solidFill>
                  <a:schemeClr val="tx1"/>
                </a:solidFill>
              </a:rPr>
              <a:t>Provide more frequent check in with patients, be present for visits, reinforce teaching, and plans for higher risk patients</a:t>
            </a:r>
          </a:p>
          <a:p>
            <a:r>
              <a:rPr lang="en-US" sz="2400" dirty="0">
                <a:solidFill>
                  <a:schemeClr val="tx1"/>
                </a:solidFill>
              </a:rPr>
              <a:t>Must be effective at developing relationships with patients to support them and the care team</a:t>
            </a:r>
          </a:p>
        </p:txBody>
      </p:sp>
    </p:spTree>
    <p:extLst>
      <p:ext uri="{BB962C8B-B14F-4D97-AF65-F5344CB8AC3E}">
        <p14:creationId xmlns:p14="http://schemas.microsoft.com/office/powerpoint/2010/main" val="322398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3F4F-C5CD-4ADA-956E-F52D589AB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85244"/>
            <a:ext cx="8534400" cy="1507067"/>
          </a:xfrm>
        </p:spPr>
        <p:txBody>
          <a:bodyPr>
            <a:normAutofit/>
          </a:bodyPr>
          <a:lstStyle/>
          <a:p>
            <a:r>
              <a:rPr lang="en-US" b="1" dirty="0"/>
              <a:t>Feasibility and Demand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D81EB-5699-4648-AC64-BF20654E6C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641" y="1611236"/>
            <a:ext cx="9498956" cy="4705215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Depending on the size of your practice and the space you have in your facility, you may be able to have these services on site co-located with the primary care team.</a:t>
            </a:r>
          </a:p>
          <a:p>
            <a:r>
              <a:rPr lang="en-US" sz="2400" dirty="0">
                <a:solidFill>
                  <a:schemeClr val="tx1"/>
                </a:solidFill>
              </a:rPr>
              <a:t>How could this benefit your current team to have some of these providers embedded locally and how much would it cost to pay for those services?</a:t>
            </a:r>
          </a:p>
          <a:p>
            <a:r>
              <a:rPr lang="en-US" sz="2400" dirty="0">
                <a:solidFill>
                  <a:schemeClr val="tx1"/>
                </a:solidFill>
              </a:rPr>
              <a:t>How many hours of work of each type are needed based on your referral patterns, work that is currently done by your team, etc.?</a:t>
            </a:r>
          </a:p>
        </p:txBody>
      </p:sp>
    </p:spTree>
    <p:extLst>
      <p:ext uri="{BB962C8B-B14F-4D97-AF65-F5344CB8AC3E}">
        <p14:creationId xmlns:p14="http://schemas.microsoft.com/office/powerpoint/2010/main" val="3989148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DD3A4-602E-4ED2-AD28-DC0E3B57B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005" y="1229258"/>
            <a:ext cx="9518246" cy="5091037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Develop a list of action items as a team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Develop a plan for gathering data on utilization for PT, social work services, pharmacy services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Assess what the total cost of care impact could be by internalizing some of the key outpatient needs of your patients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Assess your referral management – how is it being tracked to completion and ensuring that patients are getting to appointments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A207A2-6BBE-4FDA-A633-066A0593D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Action Items</a:t>
            </a:r>
          </a:p>
        </p:txBody>
      </p:sp>
    </p:spTree>
    <p:extLst>
      <p:ext uri="{BB962C8B-B14F-4D97-AF65-F5344CB8AC3E}">
        <p14:creationId xmlns:p14="http://schemas.microsoft.com/office/powerpoint/2010/main" val="4182153785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</TotalTime>
  <Words>588</Words>
  <Application>Microsoft Office PowerPoint</Application>
  <PresentationFormat>Widescreen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Slice</vt:lpstr>
      <vt:lpstr>Advanced Primary Care Practice Transformation Curriculum – Session 8: Ancillary Support for integrated care</vt:lpstr>
      <vt:lpstr>Imagine the Optimal team</vt:lpstr>
      <vt:lpstr>Pharmacists</vt:lpstr>
      <vt:lpstr>Physical Therapy</vt:lpstr>
      <vt:lpstr>Social Work Services</vt:lpstr>
      <vt:lpstr>Data Needed</vt:lpstr>
      <vt:lpstr>Health Coaches or Community Health Worker</vt:lpstr>
      <vt:lpstr>Feasibility and Demand</vt:lpstr>
      <vt:lpstr>Action Items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Primary Care Practice Transformation Curriculum – Session 1</dc:title>
  <dc:creator>Mike Tuggy</dc:creator>
  <cp:lastModifiedBy>Mike Tuggy</cp:lastModifiedBy>
  <cp:revision>23</cp:revision>
  <dcterms:created xsi:type="dcterms:W3CDTF">2018-11-11T17:32:02Z</dcterms:created>
  <dcterms:modified xsi:type="dcterms:W3CDTF">2019-07-09T19:42:11Z</dcterms:modified>
</cp:coreProperties>
</file>