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7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AA2237-DDBC-4D62-9873-73B3003A62BB}" v="1" dt="2019-05-17T00:07:31.6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52" autoAdjust="0"/>
  </p:normalViewPr>
  <p:slideViewPr>
    <p:cSldViewPr snapToGrid="0">
      <p:cViewPr varScale="1">
        <p:scale>
          <a:sx n="78" d="100"/>
          <a:sy n="78" d="100"/>
        </p:scale>
        <p:origin x="132" y="6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ke Tuggy, MD" userId="d377aea9-5b32-41bf-99a0-74091d4d1c39" providerId="ADAL" clId="{F0AA2237-DDBC-4D62-9873-73B3003A62BB}"/>
    <pc:docChg chg="modSld">
      <pc:chgData name="Mike Tuggy, MD" userId="d377aea9-5b32-41bf-99a0-74091d4d1c39" providerId="ADAL" clId="{F0AA2237-DDBC-4D62-9873-73B3003A62BB}" dt="2019-05-17T00:07:31.656" v="6" actId="207"/>
      <pc:docMkLst>
        <pc:docMk/>
      </pc:docMkLst>
      <pc:sldChg chg="modSp">
        <pc:chgData name="Mike Tuggy, MD" userId="d377aea9-5b32-41bf-99a0-74091d4d1c39" providerId="ADAL" clId="{F0AA2237-DDBC-4D62-9873-73B3003A62BB}" dt="2019-05-16T23:57:52.619" v="2" actId="20577"/>
        <pc:sldMkLst>
          <pc:docMk/>
          <pc:sldMk cId="3989148033" sldId="258"/>
        </pc:sldMkLst>
        <pc:spChg chg="mod">
          <ac:chgData name="Mike Tuggy, MD" userId="d377aea9-5b32-41bf-99a0-74091d4d1c39" providerId="ADAL" clId="{F0AA2237-DDBC-4D62-9873-73B3003A62BB}" dt="2019-05-16T23:57:52.619" v="2" actId="20577"/>
          <ac:spMkLst>
            <pc:docMk/>
            <pc:sldMk cId="3989148033" sldId="258"/>
            <ac:spMk id="3" creationId="{75AD81EB-5699-4648-AC64-BF20654E6C4C}"/>
          </ac:spMkLst>
        </pc:spChg>
      </pc:sldChg>
      <pc:sldChg chg="modSp">
        <pc:chgData name="Mike Tuggy, MD" userId="d377aea9-5b32-41bf-99a0-74091d4d1c39" providerId="ADAL" clId="{F0AA2237-DDBC-4D62-9873-73B3003A62BB}" dt="2019-05-17T00:01:09.823" v="5" actId="20577"/>
        <pc:sldMkLst>
          <pc:docMk/>
          <pc:sldMk cId="1540504301" sldId="260"/>
        </pc:sldMkLst>
        <pc:spChg chg="mod">
          <ac:chgData name="Mike Tuggy, MD" userId="d377aea9-5b32-41bf-99a0-74091d4d1c39" providerId="ADAL" clId="{F0AA2237-DDBC-4D62-9873-73B3003A62BB}" dt="2019-05-17T00:01:09.823" v="5" actId="20577"/>
          <ac:spMkLst>
            <pc:docMk/>
            <pc:sldMk cId="1540504301" sldId="260"/>
            <ac:spMk id="3" creationId="{75AD81EB-5699-4648-AC64-BF20654E6C4C}"/>
          </ac:spMkLst>
        </pc:spChg>
      </pc:sldChg>
      <pc:sldChg chg="modSp">
        <pc:chgData name="Mike Tuggy, MD" userId="d377aea9-5b32-41bf-99a0-74091d4d1c39" providerId="ADAL" clId="{F0AA2237-DDBC-4D62-9873-73B3003A62BB}" dt="2019-05-17T00:07:31.656" v="6" actId="207"/>
        <pc:sldMkLst>
          <pc:docMk/>
          <pc:sldMk cId="4182153785" sldId="270"/>
        </pc:sldMkLst>
        <pc:spChg chg="mod">
          <ac:chgData name="Mike Tuggy, MD" userId="d377aea9-5b32-41bf-99a0-74091d4d1c39" providerId="ADAL" clId="{F0AA2237-DDBC-4D62-9873-73B3003A62BB}" dt="2019-05-17T00:07:31.656" v="6" actId="207"/>
          <ac:spMkLst>
            <pc:docMk/>
            <pc:sldMk cId="4182153785" sldId="270"/>
            <ac:spMk id="2" creationId="{036DD3A4-602E-4ED2-AD28-DC0E3B57B395}"/>
          </ac:spMkLst>
        </pc:spChg>
      </pc:sldChg>
    </pc:docChg>
  </pc:docChgLst>
  <pc:docChgLst>
    <pc:chgData name="Alyssa Neumann Kane" userId="S::ankane@pcpcc.org::6803a7bc-77db-428d-a426-f6e84a356a40" providerId="AD" clId="Web-{DE39D18B-CC8E-5770-0CE9-C26F16A8DE01}"/>
    <pc:docChg chg="modSld">
      <pc:chgData name="Alyssa Neumann Kane" userId="S::ankane@pcpcc.org::6803a7bc-77db-428d-a426-f6e84a356a40" providerId="AD" clId="Web-{DE39D18B-CC8E-5770-0CE9-C26F16A8DE01}" dt="2019-07-09T19:24:29.347" v="32" actId="20577"/>
      <pc:docMkLst>
        <pc:docMk/>
      </pc:docMkLst>
      <pc:sldChg chg="modSp">
        <pc:chgData name="Alyssa Neumann Kane" userId="S::ankane@pcpcc.org::6803a7bc-77db-428d-a426-f6e84a356a40" providerId="AD" clId="Web-{DE39D18B-CC8E-5770-0CE9-C26F16A8DE01}" dt="2019-07-09T19:23:07.797" v="12" actId="20577"/>
        <pc:sldMkLst>
          <pc:docMk/>
          <pc:sldMk cId="573375895" sldId="257"/>
        </pc:sldMkLst>
        <pc:spChg chg="mod">
          <ac:chgData name="Alyssa Neumann Kane" userId="S::ankane@pcpcc.org::6803a7bc-77db-428d-a426-f6e84a356a40" providerId="AD" clId="Web-{DE39D18B-CC8E-5770-0CE9-C26F16A8DE01}" dt="2019-07-09T19:23:07.797" v="12" actId="20577"/>
          <ac:spMkLst>
            <pc:docMk/>
            <pc:sldMk cId="573375895" sldId="257"/>
            <ac:spMk id="3" creationId="{75AD81EB-5699-4648-AC64-BF20654E6C4C}"/>
          </ac:spMkLst>
        </pc:spChg>
      </pc:sldChg>
      <pc:sldChg chg="modSp">
        <pc:chgData name="Alyssa Neumann Kane" userId="S::ankane@pcpcc.org::6803a7bc-77db-428d-a426-f6e84a356a40" providerId="AD" clId="Web-{DE39D18B-CC8E-5770-0CE9-C26F16A8DE01}" dt="2019-07-09T19:23:49.470" v="20" actId="20577"/>
        <pc:sldMkLst>
          <pc:docMk/>
          <pc:sldMk cId="1540504301" sldId="260"/>
        </pc:sldMkLst>
        <pc:spChg chg="mod">
          <ac:chgData name="Alyssa Neumann Kane" userId="S::ankane@pcpcc.org::6803a7bc-77db-428d-a426-f6e84a356a40" providerId="AD" clId="Web-{DE39D18B-CC8E-5770-0CE9-C26F16A8DE01}" dt="2019-07-09T19:23:49.470" v="20" actId="20577"/>
          <ac:spMkLst>
            <pc:docMk/>
            <pc:sldMk cId="1540504301" sldId="260"/>
            <ac:spMk id="3" creationId="{75AD81EB-5699-4648-AC64-BF20654E6C4C}"/>
          </ac:spMkLst>
        </pc:spChg>
      </pc:sldChg>
      <pc:sldChg chg="modSp">
        <pc:chgData name="Alyssa Neumann Kane" userId="S::ankane@pcpcc.org::6803a7bc-77db-428d-a426-f6e84a356a40" providerId="AD" clId="Web-{DE39D18B-CC8E-5770-0CE9-C26F16A8DE01}" dt="2019-07-09T19:24:16.909" v="28" actId="20577"/>
        <pc:sldMkLst>
          <pc:docMk/>
          <pc:sldMk cId="2542827475" sldId="263"/>
        </pc:sldMkLst>
        <pc:spChg chg="mod">
          <ac:chgData name="Alyssa Neumann Kane" userId="S::ankane@pcpcc.org::6803a7bc-77db-428d-a426-f6e84a356a40" providerId="AD" clId="Web-{DE39D18B-CC8E-5770-0CE9-C26F16A8DE01}" dt="2019-07-09T19:24:16.909" v="28" actId="20577"/>
          <ac:spMkLst>
            <pc:docMk/>
            <pc:sldMk cId="2542827475" sldId="263"/>
            <ac:spMk id="3" creationId="{75AD81EB-5699-4648-AC64-BF20654E6C4C}"/>
          </ac:spMkLst>
        </pc:spChg>
      </pc:sldChg>
      <pc:sldChg chg="modSp">
        <pc:chgData name="Alyssa Neumann Kane" userId="S::ankane@pcpcc.org::6803a7bc-77db-428d-a426-f6e84a356a40" providerId="AD" clId="Web-{DE39D18B-CC8E-5770-0CE9-C26F16A8DE01}" dt="2019-07-09T19:24:25.084" v="30" actId="20577"/>
        <pc:sldMkLst>
          <pc:docMk/>
          <pc:sldMk cId="604429369" sldId="264"/>
        </pc:sldMkLst>
        <pc:spChg chg="mod">
          <ac:chgData name="Alyssa Neumann Kane" userId="S::ankane@pcpcc.org::6803a7bc-77db-428d-a426-f6e84a356a40" providerId="AD" clId="Web-{DE39D18B-CC8E-5770-0CE9-C26F16A8DE01}" dt="2019-07-09T19:24:25.084" v="30" actId="20577"/>
          <ac:spMkLst>
            <pc:docMk/>
            <pc:sldMk cId="604429369" sldId="264"/>
            <ac:spMk id="3" creationId="{75AD81EB-5699-4648-AC64-BF20654E6C4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9499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566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8018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846227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4891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483823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2626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6566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309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792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206" y="2264304"/>
            <a:ext cx="8534400" cy="3615267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4431E71-6A1F-468E-A4D1-D448579C9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3A621E71-09C3-497F-A431-94315A7F7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1225C15-7B88-4461-9FFD-9E31D9C33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454F0D9-B460-46BF-9B54-00CD36512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953" y="610922"/>
            <a:ext cx="8534400" cy="1507067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72328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136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80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171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827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055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472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14" name="Picture 13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328AB652-D910-4076-AB03-AB532160D17D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7569" y="5271613"/>
            <a:ext cx="1574164" cy="7870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037148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2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20000"/>
              <a:lumOff val="8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20000"/>
              <a:lumOff val="8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20000"/>
              <a:lumOff val="8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20000"/>
              <a:lumOff val="80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20000"/>
              <a:lumOff val="8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BD330-88A8-4F2D-9CB7-CAA8539D3A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1332" y="0"/>
            <a:ext cx="9240076" cy="2971801"/>
          </a:xfrm>
        </p:spPr>
        <p:txBody>
          <a:bodyPr>
            <a:norm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Advanced Primary Care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Practice Transformation Curriculum – Session 7: Integrated Behavioral Health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1D99B8-7B12-47FA-B5AD-99E0B407577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endParaRPr lang="en-US" dirty="0"/>
          </a:p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Michael L. Tuggy, MD</a:t>
            </a:r>
          </a:p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Vice Chair, Family Medicine for America’s Health</a:t>
            </a:r>
          </a:p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Clinical Professor, University of Washington School of Medicine</a:t>
            </a:r>
          </a:p>
        </p:txBody>
      </p:sp>
    </p:spTree>
    <p:extLst>
      <p:ext uri="{BB962C8B-B14F-4D97-AF65-F5344CB8AC3E}">
        <p14:creationId xmlns:p14="http://schemas.microsoft.com/office/powerpoint/2010/main" val="854983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3F4F-C5CD-4ADA-956E-F52D589AB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85244"/>
            <a:ext cx="8534400" cy="1507067"/>
          </a:xfrm>
        </p:spPr>
        <p:txBody>
          <a:bodyPr>
            <a:normAutofit/>
          </a:bodyPr>
          <a:lstStyle/>
          <a:p>
            <a:r>
              <a:rPr lang="en-US" b="1" dirty="0"/>
              <a:t>What is the role of the Integrated Behavioral Health Provider?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D81EB-5699-4648-AC64-BF20654E6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4463" y="2415644"/>
            <a:ext cx="8534400" cy="3615267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Build a relationship with patients to enhance trust with the whole care team.</a:t>
            </a:r>
          </a:p>
          <a:p>
            <a:r>
              <a:rPr lang="en-US" sz="2400" dirty="0">
                <a:solidFill>
                  <a:schemeClr val="tx1"/>
                </a:solidFill>
              </a:rPr>
              <a:t>Provide diagnostic and counseling services to patients with psychological care needs.</a:t>
            </a:r>
          </a:p>
          <a:p>
            <a:r>
              <a:rPr lang="en-US" sz="2400" dirty="0">
                <a:solidFill>
                  <a:schemeClr val="tx1"/>
                </a:solidFill>
              </a:rPr>
              <a:t>Communicate regularly with the primary care provider regarding the patient’s progress or any setbacks.</a:t>
            </a:r>
          </a:p>
          <a:p>
            <a:r>
              <a:rPr lang="en-US" sz="2400" dirty="0">
                <a:solidFill>
                  <a:schemeClr val="tx1"/>
                </a:solidFill>
              </a:rPr>
              <a:t>Evaluate patients' engagement with their care and seek to improve their engagement by activating the patient.</a:t>
            </a:r>
          </a:p>
          <a:p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375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3F4F-C5CD-4ADA-956E-F52D589AB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85244"/>
            <a:ext cx="8534400" cy="1507067"/>
          </a:xfrm>
        </p:spPr>
        <p:txBody>
          <a:bodyPr>
            <a:normAutofit/>
          </a:bodyPr>
          <a:lstStyle/>
          <a:p>
            <a:r>
              <a:rPr lang="en-US" b="1" dirty="0"/>
              <a:t>What does high value behavioral Health services look like?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D81EB-5699-4648-AC64-BF20654E6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3461" y="2124785"/>
            <a:ext cx="8534400" cy="3615267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Using evidence-based approaches to treatment of common psychological conditions</a:t>
            </a:r>
          </a:p>
          <a:p>
            <a:r>
              <a:rPr lang="en-US" sz="2400" dirty="0">
                <a:solidFill>
                  <a:schemeClr val="tx1"/>
                </a:solidFill>
              </a:rPr>
              <a:t>Structure sessions and follow up for maximal impact</a:t>
            </a:r>
          </a:p>
          <a:p>
            <a:r>
              <a:rPr lang="en-US" sz="2400" dirty="0">
                <a:solidFill>
                  <a:schemeClr val="tx1"/>
                </a:solidFill>
              </a:rPr>
              <a:t>Since the service is part of the the PMPM payment and not FFS, providing care can be very flexible.</a:t>
            </a:r>
          </a:p>
          <a:p>
            <a:r>
              <a:rPr lang="en-US" sz="2400" dirty="0">
                <a:solidFill>
                  <a:schemeClr val="tx1"/>
                </a:solidFill>
              </a:rPr>
              <a:t>Focus on patient activation, resilience and training in skills to overcome unhealthy behaviors.</a:t>
            </a:r>
          </a:p>
        </p:txBody>
      </p:sp>
    </p:spTree>
    <p:extLst>
      <p:ext uri="{BB962C8B-B14F-4D97-AF65-F5344CB8AC3E}">
        <p14:creationId xmlns:p14="http://schemas.microsoft.com/office/powerpoint/2010/main" val="3989148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3F4F-C5CD-4ADA-956E-F52D589AB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85244"/>
            <a:ext cx="8534400" cy="1507067"/>
          </a:xfrm>
        </p:spPr>
        <p:txBody>
          <a:bodyPr>
            <a:normAutofit/>
          </a:bodyPr>
          <a:lstStyle/>
          <a:p>
            <a:r>
              <a:rPr lang="en-US" b="1" dirty="0"/>
              <a:t>How is this different?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D81EB-5699-4648-AC64-BF20654E6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1438" y="1958476"/>
            <a:ext cx="8534400" cy="3615267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Visit frequency and number are not limited by the payment model.</a:t>
            </a:r>
          </a:p>
          <a:p>
            <a:r>
              <a:rPr lang="en-US" sz="2400" dirty="0">
                <a:solidFill>
                  <a:schemeClr val="tx1"/>
                </a:solidFill>
              </a:rPr>
              <a:t>More latitude in designing diagnostic and treatment plans not tied to a number of visits.</a:t>
            </a:r>
          </a:p>
          <a:p>
            <a:r>
              <a:rPr lang="en-US" sz="2400" dirty="0">
                <a:solidFill>
                  <a:schemeClr val="tx1"/>
                </a:solidFill>
              </a:rPr>
              <a:t>Relieves the counselor from a quota of visits to make a living.</a:t>
            </a:r>
          </a:p>
          <a:p>
            <a:r>
              <a:rPr lang="en-US" sz="2400" dirty="0">
                <a:solidFill>
                  <a:schemeClr val="tx1"/>
                </a:solidFill>
              </a:rPr>
              <a:t>Working closely with the medical team (which is not common practice currently).</a:t>
            </a:r>
          </a:p>
        </p:txBody>
      </p:sp>
    </p:spTree>
    <p:extLst>
      <p:ext uri="{BB962C8B-B14F-4D97-AF65-F5344CB8AC3E}">
        <p14:creationId xmlns:p14="http://schemas.microsoft.com/office/powerpoint/2010/main" val="1540504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3F4F-C5CD-4ADA-956E-F52D589AB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85244"/>
            <a:ext cx="8534400" cy="1507067"/>
          </a:xfrm>
        </p:spPr>
        <p:txBody>
          <a:bodyPr>
            <a:normAutofit/>
          </a:bodyPr>
          <a:lstStyle/>
          <a:p>
            <a:r>
              <a:rPr lang="en-US" b="1" dirty="0"/>
              <a:t>Asynchronous access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D81EB-5699-4648-AC64-BF20654E6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1438" y="1958476"/>
            <a:ext cx="9574214" cy="4213724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>
                    <a:lumMod val="95000"/>
                  </a:schemeClr>
                </a:solidFill>
              </a:rPr>
              <a:t>Allows for patient to follow up via secure portal</a:t>
            </a:r>
          </a:p>
          <a:p>
            <a:r>
              <a:rPr lang="en-US" sz="2400" dirty="0">
                <a:solidFill>
                  <a:schemeClr val="tx1">
                    <a:lumMod val="95000"/>
                  </a:schemeClr>
                </a:solidFill>
              </a:rPr>
              <a:t>Frequent check-ins can provide accountability and also reinforce behavior agreements</a:t>
            </a:r>
          </a:p>
          <a:p>
            <a:endParaRPr lang="en-US" sz="2000" dirty="0">
              <a:solidFill>
                <a:schemeClr val="tx1">
                  <a:lumMod val="95000"/>
                </a:schemeClr>
              </a:solidFill>
            </a:endParaRPr>
          </a:p>
          <a:p>
            <a:pPr lvl="1"/>
            <a:endParaRPr lang="en-U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689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3F4F-C5CD-4ADA-956E-F52D589AB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85244"/>
            <a:ext cx="8534400" cy="1507067"/>
          </a:xfrm>
        </p:spPr>
        <p:txBody>
          <a:bodyPr>
            <a:normAutofit/>
          </a:bodyPr>
          <a:lstStyle/>
          <a:p>
            <a:r>
              <a:rPr lang="en-US" b="1" dirty="0"/>
              <a:t>Removing the silo of Behavioral Health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D81EB-5699-4648-AC64-BF20654E6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1438" y="1958476"/>
            <a:ext cx="8534400" cy="3615267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For too long, our health system has carved out psychosocial and spiritual issues from the care of our patients.</a:t>
            </a:r>
          </a:p>
          <a:p>
            <a:r>
              <a:rPr lang="en-US" sz="2400" dirty="0">
                <a:solidFill>
                  <a:schemeClr val="tx1"/>
                </a:solidFill>
              </a:rPr>
              <a:t>Recognizing the profound impact that these issues have on health is critical</a:t>
            </a:r>
          </a:p>
          <a:p>
            <a:r>
              <a:rPr lang="en-US" sz="2400" dirty="0">
                <a:solidFill>
                  <a:schemeClr val="tx1"/>
                </a:solidFill>
              </a:rPr>
              <a:t>Communication across the team is vital to validating the whole-person approach to care.  </a:t>
            </a:r>
          </a:p>
        </p:txBody>
      </p:sp>
    </p:spTree>
    <p:extLst>
      <p:ext uri="{BB962C8B-B14F-4D97-AF65-F5344CB8AC3E}">
        <p14:creationId xmlns:p14="http://schemas.microsoft.com/office/powerpoint/2010/main" val="2542827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3F4F-C5CD-4ADA-956E-F52D589AB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85244"/>
            <a:ext cx="8534400" cy="1507067"/>
          </a:xfrm>
        </p:spPr>
        <p:txBody>
          <a:bodyPr>
            <a:normAutofit/>
          </a:bodyPr>
          <a:lstStyle/>
          <a:p>
            <a:r>
              <a:rPr lang="en-US" b="1" dirty="0"/>
              <a:t>Discussion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D81EB-5699-4648-AC64-BF20654E6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1438" y="1958476"/>
            <a:ext cx="8534400" cy="3615267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Use the handout to discuss how to create this integrated behavioral health model in your clinic(s) or system.</a:t>
            </a:r>
          </a:p>
          <a:p>
            <a:r>
              <a:rPr lang="en-US" sz="2400" dirty="0">
                <a:solidFill>
                  <a:schemeClr val="tx1"/>
                </a:solidFill>
              </a:rPr>
              <a:t>Key participants:</a:t>
            </a:r>
          </a:p>
          <a:p>
            <a:pPr lvl="1"/>
            <a:r>
              <a:rPr lang="en-US" sz="2200" dirty="0">
                <a:solidFill>
                  <a:schemeClr val="tx1"/>
                </a:solidFill>
              </a:rPr>
              <a:t>Administration/managers</a:t>
            </a:r>
          </a:p>
          <a:p>
            <a:pPr lvl="1"/>
            <a:r>
              <a:rPr lang="en-US" sz="2200" dirty="0">
                <a:solidFill>
                  <a:schemeClr val="tx1"/>
                </a:solidFill>
              </a:rPr>
              <a:t>Providers and medical directors</a:t>
            </a:r>
          </a:p>
          <a:p>
            <a:pPr lvl="1"/>
            <a:r>
              <a:rPr lang="en-US" sz="2200" dirty="0">
                <a:solidFill>
                  <a:schemeClr val="tx1"/>
                </a:solidFill>
              </a:rPr>
              <a:t>Care management nurses and clinic nurses</a:t>
            </a:r>
          </a:p>
          <a:p>
            <a:pPr lvl="1"/>
            <a:r>
              <a:rPr lang="en-US" sz="2200" dirty="0">
                <a:solidFill>
                  <a:schemeClr val="tx1"/>
                </a:solidFill>
              </a:rPr>
              <a:t>Behavioral health providers</a:t>
            </a:r>
          </a:p>
        </p:txBody>
      </p:sp>
    </p:spTree>
    <p:extLst>
      <p:ext uri="{BB962C8B-B14F-4D97-AF65-F5344CB8AC3E}">
        <p14:creationId xmlns:p14="http://schemas.microsoft.com/office/powerpoint/2010/main" val="604429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DD3A4-602E-4ED2-AD28-DC0E3B57B3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Develop a list of action items as a team</a:t>
            </a:r>
          </a:p>
          <a:p>
            <a:pPr lvl="1"/>
            <a:r>
              <a:rPr lang="en-US" sz="2400" dirty="0">
                <a:solidFill>
                  <a:schemeClr val="tx1"/>
                </a:solidFill>
              </a:rPr>
              <a:t>What changes have you identified and agreed on</a:t>
            </a:r>
          </a:p>
          <a:p>
            <a:pPr lvl="1"/>
            <a:r>
              <a:rPr lang="en-US" sz="2400" dirty="0">
                <a:solidFill>
                  <a:schemeClr val="tx1"/>
                </a:solidFill>
              </a:rPr>
              <a:t>What potential transformations need more investigation before changes are made</a:t>
            </a:r>
          </a:p>
          <a:p>
            <a:pPr lvl="1"/>
            <a:r>
              <a:rPr lang="en-US" sz="2400" dirty="0">
                <a:solidFill>
                  <a:schemeClr val="tx1"/>
                </a:solidFill>
              </a:rPr>
              <a:t>Do you need to do more brainstorming to figure out solutions?  For what?</a:t>
            </a:r>
          </a:p>
          <a:p>
            <a:pPr lvl="1"/>
            <a:endParaRPr lang="en-US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2A207A2-6BBE-4FDA-A633-066A0593D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Action Items</a:t>
            </a:r>
          </a:p>
        </p:txBody>
      </p:sp>
    </p:spTree>
    <p:extLst>
      <p:ext uri="{BB962C8B-B14F-4D97-AF65-F5344CB8AC3E}">
        <p14:creationId xmlns:p14="http://schemas.microsoft.com/office/powerpoint/2010/main" val="4182153785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373</TotalTime>
  <Words>372</Words>
  <Application>Microsoft Office PowerPoint</Application>
  <PresentationFormat>Widescreen</PresentationFormat>
  <Paragraphs>39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Slice</vt:lpstr>
      <vt:lpstr>Advanced Primary Care Practice Transformation Curriculum – Session 7: Integrated Behavioral Health</vt:lpstr>
      <vt:lpstr>What is the role of the Integrated Behavioral Health Provider?</vt:lpstr>
      <vt:lpstr>What does high value behavioral Health services look like?</vt:lpstr>
      <vt:lpstr>How is this different?</vt:lpstr>
      <vt:lpstr>Asynchronous access</vt:lpstr>
      <vt:lpstr>Removing the silo of Behavioral Health</vt:lpstr>
      <vt:lpstr>Discussion Questions</vt:lpstr>
      <vt:lpstr>Action Items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Primary Care Practice Transformation Curriculum – Session 1</dc:title>
  <dc:creator>Mike Tuggy</dc:creator>
  <cp:lastModifiedBy>Mike Tuggy</cp:lastModifiedBy>
  <cp:revision>16</cp:revision>
  <dcterms:created xsi:type="dcterms:W3CDTF">2018-11-11T17:32:02Z</dcterms:created>
  <dcterms:modified xsi:type="dcterms:W3CDTF">2019-07-09T19:24:35Z</dcterms:modified>
</cp:coreProperties>
</file>