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2" r:id="rId5"/>
    <p:sldId id="260" r:id="rId6"/>
    <p:sldId id="271" r:id="rId7"/>
    <p:sldId id="261" r:id="rId8"/>
    <p:sldId id="275" r:id="rId9"/>
    <p:sldId id="272" r:id="rId10"/>
    <p:sldId id="273" r:id="rId11"/>
    <p:sldId id="267" r:id="rId12"/>
    <p:sldId id="274" r:id="rId13"/>
    <p:sldId id="264" r:id="rId14"/>
    <p:sldId id="266" r:id="rId15"/>
    <p:sldId id="268" r:id="rId16"/>
    <p:sldId id="269" r:id="rId17"/>
    <p:sldId id="270" r:id="rId1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CB68F39-A8FE-4434-BE7D-0693EBFB8F03}" v="2" dt="2019-05-25T17:52:16.001"/>
    <p1510:client id="{B55475E6-E4D0-14DB-CD6E-2A9EF2DCB8B6}" v="11" dt="2019-07-09T17:53:13.76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3852" autoAdjust="0"/>
  </p:normalViewPr>
  <p:slideViewPr>
    <p:cSldViewPr snapToGrid="0">
      <p:cViewPr varScale="1">
        <p:scale>
          <a:sx n="78" d="100"/>
          <a:sy n="78" d="100"/>
        </p:scale>
        <p:origin x="132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microsoft.com/office/2015/10/relationships/revisionInfo" Target="revisionInfo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microsoft.com/office/2016/11/relationships/changesInfo" Target="changesInfos/changesInfo1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ike Tuggy" userId="470d40c943b3ba79" providerId="LiveId" clId="{035960B5-A30A-4F0C-AB51-659612D65391}"/>
  </pc:docChgLst>
  <pc:docChgLst>
    <pc:chgData name="Mike Tuggy" userId="470d40c943b3ba79" providerId="LiveId" clId="{A6855B5B-0FA0-4BFE-92B2-6C2C4FFF580A}"/>
  </pc:docChgLst>
  <pc:docChgLst>
    <pc:chgData name="Mike Tuggy" userId="470d40c943b3ba79" providerId="LiveId" clId="{BD5A0EAC-A6EE-40E8-91FF-206C775581E6}"/>
  </pc:docChgLst>
  <pc:docChgLst>
    <pc:chgData name="Mike Tuggy, MD" userId="d377aea9-5b32-41bf-99a0-74091d4d1c39" providerId="ADAL" clId="{9CB68F39-A8FE-4434-BE7D-0693EBFB8F03}"/>
    <pc:docChg chg="custSel addSld modSld">
      <pc:chgData name="Mike Tuggy, MD" userId="d377aea9-5b32-41bf-99a0-74091d4d1c39" providerId="ADAL" clId="{9CB68F39-A8FE-4434-BE7D-0693EBFB8F03}" dt="2019-05-25T17:52:18.771" v="456" actId="1076"/>
      <pc:docMkLst>
        <pc:docMk/>
      </pc:docMkLst>
      <pc:sldChg chg="modSp">
        <pc:chgData name="Mike Tuggy, MD" userId="d377aea9-5b32-41bf-99a0-74091d4d1c39" providerId="ADAL" clId="{9CB68F39-A8FE-4434-BE7D-0693EBFB8F03}" dt="2019-05-25T17:52:18.771" v="456" actId="1076"/>
        <pc:sldMkLst>
          <pc:docMk/>
          <pc:sldMk cId="1346821551" sldId="269"/>
        </pc:sldMkLst>
        <pc:spChg chg="mod">
          <ac:chgData name="Mike Tuggy, MD" userId="d377aea9-5b32-41bf-99a0-74091d4d1c39" providerId="ADAL" clId="{9CB68F39-A8FE-4434-BE7D-0693EBFB8F03}" dt="2019-05-25T17:52:18.771" v="456" actId="1076"/>
          <ac:spMkLst>
            <pc:docMk/>
            <pc:sldMk cId="1346821551" sldId="269"/>
            <ac:spMk id="3" creationId="{0ECAABF8-3A21-445E-8BA1-6B5C9685B476}"/>
          </ac:spMkLst>
        </pc:spChg>
      </pc:sldChg>
      <pc:sldChg chg="modSp add">
        <pc:chgData name="Mike Tuggy, MD" userId="d377aea9-5b32-41bf-99a0-74091d4d1c39" providerId="ADAL" clId="{9CB68F39-A8FE-4434-BE7D-0693EBFB8F03}" dt="2019-05-21T03:06:53.715" v="454" actId="20577"/>
        <pc:sldMkLst>
          <pc:docMk/>
          <pc:sldMk cId="2732230086" sldId="275"/>
        </pc:sldMkLst>
        <pc:spChg chg="mod">
          <ac:chgData name="Mike Tuggy, MD" userId="d377aea9-5b32-41bf-99a0-74091d4d1c39" providerId="ADAL" clId="{9CB68F39-A8FE-4434-BE7D-0693EBFB8F03}" dt="2019-05-21T03:06:53.715" v="454" actId="20577"/>
          <ac:spMkLst>
            <pc:docMk/>
            <pc:sldMk cId="2732230086" sldId="275"/>
            <ac:spMk id="2" creationId="{53AF629C-56EB-4302-9DF1-E6832D50497A}"/>
          </ac:spMkLst>
        </pc:spChg>
        <pc:spChg chg="mod">
          <ac:chgData name="Mike Tuggy, MD" userId="d377aea9-5b32-41bf-99a0-74091d4d1c39" providerId="ADAL" clId="{9CB68F39-A8FE-4434-BE7D-0693EBFB8F03}" dt="2019-05-21T03:02:44.386" v="27" actId="20577"/>
          <ac:spMkLst>
            <pc:docMk/>
            <pc:sldMk cId="2732230086" sldId="275"/>
            <ac:spMk id="3" creationId="{B4D5FCD9-5C38-46E8-99E3-72E58261B0C6}"/>
          </ac:spMkLst>
        </pc:spChg>
      </pc:sldChg>
    </pc:docChg>
  </pc:docChgLst>
  <pc:docChgLst>
    <pc:chgData name="Mike Tuggy" userId="470d40c943b3ba79" providerId="LiveId" clId="{70DF79FD-A0B6-4F51-98EE-C9A540C428CA}"/>
  </pc:docChgLst>
  <pc:docChgLst>
    <pc:chgData name="Mike Tuggy" userId="470d40c943b3ba79" providerId="LiveId" clId="{A07E54CD-0060-402C-9BE4-FBDB5AF0F334}"/>
  </pc:docChgLst>
  <pc:docChgLst>
    <pc:chgData name="Alyssa Neumann Kane" userId="S::ankane@pcpcc.org::6803a7bc-77db-428d-a426-f6e84a356a40" providerId="AD" clId="Web-{B55475E6-E4D0-14DB-CD6E-2A9EF2DCB8B6}"/>
    <pc:docChg chg="modSld">
      <pc:chgData name="Alyssa Neumann Kane" userId="S::ankane@pcpcc.org::6803a7bc-77db-428d-a426-f6e84a356a40" providerId="AD" clId="Web-{B55475E6-E4D0-14DB-CD6E-2A9EF2DCB8B6}" dt="2019-07-09T17:55:24.861" v="93" actId="20577"/>
      <pc:docMkLst>
        <pc:docMk/>
      </pc:docMkLst>
      <pc:sldChg chg="modSp">
        <pc:chgData name="Alyssa Neumann Kane" userId="S::ankane@pcpcc.org::6803a7bc-77db-428d-a426-f6e84a356a40" providerId="AD" clId="Web-{B55475E6-E4D0-14DB-CD6E-2A9EF2DCB8B6}" dt="2019-07-09T17:50:55.664" v="6" actId="20577"/>
        <pc:sldMkLst>
          <pc:docMk/>
          <pc:sldMk cId="573375895" sldId="257"/>
        </pc:sldMkLst>
        <pc:spChg chg="mod">
          <ac:chgData name="Alyssa Neumann Kane" userId="S::ankane@pcpcc.org::6803a7bc-77db-428d-a426-f6e84a356a40" providerId="AD" clId="Web-{B55475E6-E4D0-14DB-CD6E-2A9EF2DCB8B6}" dt="2019-07-09T17:50:55.664" v="6" actId="20577"/>
          <ac:spMkLst>
            <pc:docMk/>
            <pc:sldMk cId="573375895" sldId="257"/>
            <ac:spMk id="3" creationId="{75AD81EB-5699-4648-AC64-BF20654E6C4C}"/>
          </ac:spMkLst>
        </pc:spChg>
      </pc:sldChg>
      <pc:sldChg chg="modSp">
        <pc:chgData name="Alyssa Neumann Kane" userId="S::ankane@pcpcc.org::6803a7bc-77db-428d-a426-f6e84a356a40" providerId="AD" clId="Web-{B55475E6-E4D0-14DB-CD6E-2A9EF2DCB8B6}" dt="2019-07-09T17:51:30.618" v="12" actId="20577"/>
        <pc:sldMkLst>
          <pc:docMk/>
          <pc:sldMk cId="3989148033" sldId="258"/>
        </pc:sldMkLst>
        <pc:spChg chg="mod">
          <ac:chgData name="Alyssa Neumann Kane" userId="S::ankane@pcpcc.org::6803a7bc-77db-428d-a426-f6e84a356a40" providerId="AD" clId="Web-{B55475E6-E4D0-14DB-CD6E-2A9EF2DCB8B6}" dt="2019-07-09T17:51:30.618" v="12" actId="20577"/>
          <ac:spMkLst>
            <pc:docMk/>
            <pc:sldMk cId="3989148033" sldId="258"/>
            <ac:spMk id="3" creationId="{75AD81EB-5699-4648-AC64-BF20654E6C4C}"/>
          </ac:spMkLst>
        </pc:spChg>
      </pc:sldChg>
      <pc:sldChg chg="modSp">
        <pc:chgData name="Alyssa Neumann Kane" userId="S::ankane@pcpcc.org::6803a7bc-77db-428d-a426-f6e84a356a40" providerId="AD" clId="Web-{B55475E6-E4D0-14DB-CD6E-2A9EF2DCB8B6}" dt="2019-07-09T17:51:57.994" v="20" actId="20577"/>
        <pc:sldMkLst>
          <pc:docMk/>
          <pc:sldMk cId="1540504301" sldId="260"/>
        </pc:sldMkLst>
        <pc:spChg chg="mod">
          <ac:chgData name="Alyssa Neumann Kane" userId="S::ankane@pcpcc.org::6803a7bc-77db-428d-a426-f6e84a356a40" providerId="AD" clId="Web-{B55475E6-E4D0-14DB-CD6E-2A9EF2DCB8B6}" dt="2019-07-09T17:51:57.994" v="20" actId="20577"/>
          <ac:spMkLst>
            <pc:docMk/>
            <pc:sldMk cId="1540504301" sldId="260"/>
            <ac:spMk id="3" creationId="{75AD81EB-5699-4648-AC64-BF20654E6C4C}"/>
          </ac:spMkLst>
        </pc:spChg>
      </pc:sldChg>
      <pc:sldChg chg="modSp">
        <pc:chgData name="Alyssa Neumann Kane" userId="S::ankane@pcpcc.org::6803a7bc-77db-428d-a426-f6e84a356a40" providerId="AD" clId="Web-{B55475E6-E4D0-14DB-CD6E-2A9EF2DCB8B6}" dt="2019-07-09T17:53:12.528" v="51" actId="20577"/>
        <pc:sldMkLst>
          <pc:docMk/>
          <pc:sldMk cId="322398950" sldId="261"/>
        </pc:sldMkLst>
        <pc:spChg chg="mod">
          <ac:chgData name="Alyssa Neumann Kane" userId="S::ankane@pcpcc.org::6803a7bc-77db-428d-a426-f6e84a356a40" providerId="AD" clId="Web-{B55475E6-E4D0-14DB-CD6E-2A9EF2DCB8B6}" dt="2019-07-09T17:53:12.528" v="51" actId="20577"/>
          <ac:spMkLst>
            <pc:docMk/>
            <pc:sldMk cId="322398950" sldId="261"/>
            <ac:spMk id="3" creationId="{75AD81EB-5699-4648-AC64-BF20654E6C4C}"/>
          </ac:spMkLst>
        </pc:spChg>
      </pc:sldChg>
      <pc:sldChg chg="modSp">
        <pc:chgData name="Alyssa Neumann Kane" userId="S::ankane@pcpcc.org::6803a7bc-77db-428d-a426-f6e84a356a40" providerId="AD" clId="Web-{B55475E6-E4D0-14DB-CD6E-2A9EF2DCB8B6}" dt="2019-07-09T17:54:37.250" v="86" actId="14100"/>
        <pc:sldMkLst>
          <pc:docMk/>
          <pc:sldMk cId="3355600686" sldId="266"/>
        </pc:sldMkLst>
        <pc:spChg chg="mod">
          <ac:chgData name="Alyssa Neumann Kane" userId="S::ankane@pcpcc.org::6803a7bc-77db-428d-a426-f6e84a356a40" providerId="AD" clId="Web-{B55475E6-E4D0-14DB-CD6E-2A9EF2DCB8B6}" dt="2019-07-09T17:54:37.250" v="86" actId="14100"/>
          <ac:spMkLst>
            <pc:docMk/>
            <pc:sldMk cId="3355600686" sldId="266"/>
            <ac:spMk id="3" creationId="{75AD81EB-5699-4648-AC64-BF20654E6C4C}"/>
          </ac:spMkLst>
        </pc:spChg>
      </pc:sldChg>
      <pc:sldChg chg="modSp">
        <pc:chgData name="Alyssa Neumann Kane" userId="S::ankane@pcpcc.org::6803a7bc-77db-428d-a426-f6e84a356a40" providerId="AD" clId="Web-{B55475E6-E4D0-14DB-CD6E-2A9EF2DCB8B6}" dt="2019-07-09T17:55:24.861" v="92" actId="20577"/>
        <pc:sldMkLst>
          <pc:docMk/>
          <pc:sldMk cId="4182153785" sldId="270"/>
        </pc:sldMkLst>
        <pc:spChg chg="mod">
          <ac:chgData name="Alyssa Neumann Kane" userId="S::ankane@pcpcc.org::6803a7bc-77db-428d-a426-f6e84a356a40" providerId="AD" clId="Web-{B55475E6-E4D0-14DB-CD6E-2A9EF2DCB8B6}" dt="2019-07-09T17:55:24.861" v="92" actId="20577"/>
          <ac:spMkLst>
            <pc:docMk/>
            <pc:sldMk cId="4182153785" sldId="270"/>
            <ac:spMk id="2" creationId="{036DD3A4-602E-4ED2-AD28-DC0E3B57B395}"/>
          </ac:spMkLst>
        </pc:spChg>
      </pc:sldChg>
      <pc:sldChg chg="modSp">
        <pc:chgData name="Alyssa Neumann Kane" userId="S::ankane@pcpcc.org::6803a7bc-77db-428d-a426-f6e84a356a40" providerId="AD" clId="Web-{B55475E6-E4D0-14DB-CD6E-2A9EF2DCB8B6}" dt="2019-07-09T17:53:21.950" v="72" actId="20577"/>
        <pc:sldMkLst>
          <pc:docMk/>
          <pc:sldMk cId="1855564218" sldId="271"/>
        </pc:sldMkLst>
        <pc:spChg chg="mod">
          <ac:chgData name="Alyssa Neumann Kane" userId="S::ankane@pcpcc.org::6803a7bc-77db-428d-a426-f6e84a356a40" providerId="AD" clId="Web-{B55475E6-E4D0-14DB-CD6E-2A9EF2DCB8B6}" dt="2019-07-09T17:53:21.950" v="72" actId="20577"/>
          <ac:spMkLst>
            <pc:docMk/>
            <pc:sldMk cId="1855564218" sldId="271"/>
            <ac:spMk id="2" creationId="{003FD313-4B13-42EE-BD8E-1437B74CA4AA}"/>
          </ac:spMkLst>
        </pc:spChg>
      </pc:sldChg>
      <pc:sldChg chg="modSp">
        <pc:chgData name="Alyssa Neumann Kane" userId="S::ankane@pcpcc.org::6803a7bc-77db-428d-a426-f6e84a356a40" providerId="AD" clId="Web-{B55475E6-E4D0-14DB-CD6E-2A9EF2DCB8B6}" dt="2019-07-09T17:53:45.201" v="77" actId="20577"/>
        <pc:sldMkLst>
          <pc:docMk/>
          <pc:sldMk cId="2170693012" sldId="273"/>
        </pc:sldMkLst>
        <pc:spChg chg="mod">
          <ac:chgData name="Alyssa Neumann Kane" userId="S::ankane@pcpcc.org::6803a7bc-77db-428d-a426-f6e84a356a40" providerId="AD" clId="Web-{B55475E6-E4D0-14DB-CD6E-2A9EF2DCB8B6}" dt="2019-07-09T17:53:45.201" v="77" actId="20577"/>
          <ac:spMkLst>
            <pc:docMk/>
            <pc:sldMk cId="2170693012" sldId="273"/>
            <ac:spMk id="2" creationId="{3E3D30FB-0734-42E6-B345-52842E37C9D1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394995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5665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28018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98462275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48919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44838232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326269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365665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93098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37924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1206" y="2264304"/>
            <a:ext cx="8534400" cy="3615267"/>
          </a:xfrm>
        </p:spPr>
        <p:txBody>
          <a:bodyPr anchor="ctr">
            <a:normAutofit/>
          </a:bodyPr>
          <a:lstStyle>
            <a:lvl1pPr>
              <a:defRPr sz="2400">
                <a:solidFill>
                  <a:schemeClr val="tx1"/>
                </a:solidFill>
              </a:defRPr>
            </a:lvl1pPr>
            <a:lvl2pPr>
              <a:defRPr sz="2000">
                <a:solidFill>
                  <a:schemeClr val="tx1"/>
                </a:solidFill>
              </a:defRPr>
            </a:lvl2pPr>
            <a:lvl3pPr>
              <a:defRPr sz="18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9" name="Date Placeholder 8">
            <a:extLst>
              <a:ext uri="{FF2B5EF4-FFF2-40B4-BE49-F238E27FC236}">
                <a16:creationId xmlns:a16="http://schemas.microsoft.com/office/drawing/2014/main" id="{44431E71-6A1F-468E-A4D1-D448579C94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10" name="Footer Placeholder 9">
            <a:extLst>
              <a:ext uri="{FF2B5EF4-FFF2-40B4-BE49-F238E27FC236}">
                <a16:creationId xmlns:a16="http://schemas.microsoft.com/office/drawing/2014/main" id="{3A621E71-09C3-497F-A431-94315A7F73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Slide Number Placeholder 10">
            <a:extLst>
              <a:ext uri="{FF2B5EF4-FFF2-40B4-BE49-F238E27FC236}">
                <a16:creationId xmlns:a16="http://schemas.microsoft.com/office/drawing/2014/main" id="{41225C15-7B88-4461-9FFD-9E31D9C33D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454F0D9-B460-46BF-9B54-00CD365120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5953" y="610922"/>
            <a:ext cx="8534400" cy="1507067"/>
          </a:xfrm>
        </p:spPr>
        <p:txBody>
          <a:bodyPr/>
          <a:lstStyle>
            <a:lvl1pPr>
              <a:defRPr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5723287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51364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2805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41710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8274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40559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/>
          <a:lstStyle/>
          <a:p>
            <a:fld id="{77456AEE-A9FD-430B-BBDC-BF0D75DF1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1472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4576175C-C1CB-418A-B3EF-513FAE72CE42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pic>
        <p:nvPicPr>
          <p:cNvPr id="14" name="Picture 13" descr="A close up of a sign&#10;&#10;Description generated with very high confidence">
            <a:extLst>
              <a:ext uri="{FF2B5EF4-FFF2-40B4-BE49-F238E27FC236}">
                <a16:creationId xmlns:a16="http://schemas.microsoft.com/office/drawing/2014/main" id="{328AB652-D910-4076-AB03-AB532160D17D}"/>
              </a:ext>
            </a:extLst>
          </p:cNvPr>
          <p:cNvPicPr>
            <a:picLocks noChangeAspect="1"/>
          </p:cNvPicPr>
          <p:nvPr userDrawn="1"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197569" y="5271613"/>
            <a:ext cx="1574164" cy="787082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</p:spTree>
    <p:extLst>
      <p:ext uri="{BB962C8B-B14F-4D97-AF65-F5344CB8AC3E}">
        <p14:creationId xmlns:p14="http://schemas.microsoft.com/office/powerpoint/2010/main" val="300371483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3" r:id="rId2"/>
    <p:sldLayoutId id="2147483662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20000"/>
              <a:lumOff val="8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20000"/>
              <a:lumOff val="8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20000"/>
              <a:lumOff val="8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20000"/>
              <a:lumOff val="80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20000"/>
              <a:lumOff val="8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EBD330-88A8-4F2D-9CB7-CAA8539D3AA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Advanced Primary Care</a:t>
            </a:r>
            <a:br>
              <a:rPr lang="en-US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US" sz="32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Practice Transformation Curriculum – Session 5 - Providers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01D99B8-7B12-47FA-B5AD-99E0B407577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/>
          </a:bodyPr>
          <a:lstStyle/>
          <a:p>
            <a:endParaRPr lang="en-US" dirty="0"/>
          </a:p>
          <a:p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Michael L. Tuggy, MD</a:t>
            </a:r>
          </a:p>
          <a:p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Vice Chair, Family Medicine for America’s Health</a:t>
            </a:r>
          </a:p>
          <a:p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Clinical Professor, University of Washington School of Medicine</a:t>
            </a:r>
          </a:p>
        </p:txBody>
      </p:sp>
    </p:spTree>
    <p:extLst>
      <p:ext uri="{BB962C8B-B14F-4D97-AF65-F5344CB8AC3E}">
        <p14:creationId xmlns:p14="http://schemas.microsoft.com/office/powerpoint/2010/main" val="85498317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3E3D30FB-0734-42E6-B345-52842E37C9D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How would you optimally manage a patient’s insulin dosing if you no longer have to bill for the encounter?</a:t>
            </a:r>
          </a:p>
          <a:p>
            <a:pPr marL="0" indent="0">
              <a:buNone/>
            </a:pPr>
            <a:r>
              <a:rPr lang="en-US" dirty="0"/>
              <a:t>Who could initiate contact to check in on blood sugar readings?</a:t>
            </a:r>
          </a:p>
          <a:p>
            <a:pPr marL="0" indent="0">
              <a:buNone/>
            </a:pPr>
            <a:r>
              <a:rPr lang="en-US" dirty="0"/>
              <a:t>How would the visit and plan be documented?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13D29252-DB2E-402F-A999-749FAFAFC9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Case Study #2 – Diabetes Management</a:t>
            </a:r>
          </a:p>
        </p:txBody>
      </p:sp>
    </p:spTree>
    <p:extLst>
      <p:ext uri="{BB962C8B-B14F-4D97-AF65-F5344CB8AC3E}">
        <p14:creationId xmlns:p14="http://schemas.microsoft.com/office/powerpoint/2010/main" val="217069301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883060-3650-4F4B-95F1-27EFEB7CDE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1812" y="757237"/>
            <a:ext cx="8534400" cy="1507067"/>
          </a:xfrm>
        </p:spPr>
        <p:txBody>
          <a:bodyPr/>
          <a:lstStyle/>
          <a:p>
            <a:r>
              <a:rPr lang="en-US" b="1" dirty="0"/>
              <a:t>Procedures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62FE596-9FC9-45BC-B8CF-45FED0CE86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>
                <a:solidFill>
                  <a:schemeClr val="tx2">
                    <a:lumMod val="20000"/>
                    <a:lumOff val="80000"/>
                  </a:schemeClr>
                </a:solidFill>
              </a:rPr>
              <a:t>What are the common procedures you are doing as a clinic already?</a:t>
            </a:r>
          </a:p>
          <a:p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Which procedures to you frequently refer out?</a:t>
            </a:r>
            <a:endParaRPr lang="en-US" sz="2400" dirty="0">
              <a:solidFill>
                <a:schemeClr val="tx2">
                  <a:lumMod val="20000"/>
                  <a:lumOff val="80000"/>
                </a:schemeClr>
              </a:solidFill>
            </a:endParaRPr>
          </a:p>
          <a:p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Do you have some providers who have skills that could be exploited to reduce outside referrals?</a:t>
            </a:r>
          </a:p>
          <a:p>
            <a:r>
              <a:rPr lang="en-US" sz="2400" dirty="0">
                <a:solidFill>
                  <a:schemeClr val="tx2">
                    <a:lumMod val="20000"/>
                    <a:lumOff val="80000"/>
                  </a:schemeClr>
                </a:solidFill>
              </a:rPr>
              <a:t>Are there skills you need refresh or train in order to expand your outpatient procedure offerings?</a:t>
            </a:r>
          </a:p>
        </p:txBody>
      </p:sp>
    </p:spTree>
    <p:extLst>
      <p:ext uri="{BB962C8B-B14F-4D97-AF65-F5344CB8AC3E}">
        <p14:creationId xmlns:p14="http://schemas.microsoft.com/office/powerpoint/2010/main" val="264046285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0EDFA0C5-27D6-4C89-AB68-465226F2E0E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If you are no longer writing notes for insurance companies in order to bill, how would your notes change?</a:t>
            </a:r>
          </a:p>
          <a:p>
            <a:r>
              <a:rPr lang="en-US" dirty="0"/>
              <a:t>How might you use the problem list more effectively to include plans of care for specific problems?</a:t>
            </a:r>
          </a:p>
          <a:p>
            <a:r>
              <a:rPr lang="en-US" dirty="0"/>
              <a:t>What parts of your electronic record could be improved on by members of the team who are caring for the same patient?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58778CCB-79FF-4D4F-A7FE-53D3FD6CE2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Clinical Documentation</a:t>
            </a:r>
          </a:p>
        </p:txBody>
      </p:sp>
    </p:spTree>
    <p:extLst>
      <p:ext uri="{BB962C8B-B14F-4D97-AF65-F5344CB8AC3E}">
        <p14:creationId xmlns:p14="http://schemas.microsoft.com/office/powerpoint/2010/main" val="284023274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9E3F4F-C5CD-4ADA-956E-F52D589AB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485244"/>
            <a:ext cx="8534400" cy="1507067"/>
          </a:xfrm>
        </p:spPr>
        <p:txBody>
          <a:bodyPr>
            <a:normAutofit/>
          </a:bodyPr>
          <a:lstStyle/>
          <a:p>
            <a:r>
              <a:rPr lang="en-US" b="1" dirty="0"/>
              <a:t>Access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AD81EB-5699-4648-AC64-BF20654E6C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41438" y="1958476"/>
            <a:ext cx="8534400" cy="3615267"/>
          </a:xfrm>
        </p:spPr>
        <p:txBody>
          <a:bodyPr>
            <a:normAutofit/>
          </a:bodyPr>
          <a:lstStyle/>
          <a:p>
            <a:r>
              <a:rPr lang="en-US" sz="2400" dirty="0">
                <a:solidFill>
                  <a:schemeClr val="tx1"/>
                </a:solidFill>
              </a:rPr>
              <a:t>Having improved access for your patient panel is critical to success</a:t>
            </a:r>
          </a:p>
          <a:p>
            <a:r>
              <a:rPr lang="en-US" sz="2400" dirty="0">
                <a:solidFill>
                  <a:schemeClr val="tx1"/>
                </a:solidFill>
              </a:rPr>
              <a:t>Better access yields better relationships over time.</a:t>
            </a:r>
          </a:p>
          <a:p>
            <a:r>
              <a:rPr lang="en-US" dirty="0"/>
              <a:t>Access = relationship = trust = compliance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442936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9E3F4F-C5CD-4ADA-956E-F52D589AB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485244"/>
            <a:ext cx="8534400" cy="1507067"/>
          </a:xfrm>
        </p:spPr>
        <p:txBody>
          <a:bodyPr>
            <a:normAutofit/>
          </a:bodyPr>
          <a:lstStyle/>
          <a:p>
            <a:r>
              <a:rPr lang="en-US" b="1" dirty="0"/>
              <a:t>Accountability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AD81EB-5699-4648-AC64-BF20654E6C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2780" y="1958476"/>
            <a:ext cx="9016678" cy="3615267"/>
          </a:xfrm>
        </p:spPr>
        <p:txBody>
          <a:bodyPr>
            <a:normAutofit lnSpcReduction="10000"/>
          </a:bodyPr>
          <a:lstStyle/>
          <a:p>
            <a:r>
              <a:rPr lang="en-US" sz="2400" dirty="0"/>
              <a:t>For this new model of care to success, we need to demonstrate improved outcomes and cost reductions</a:t>
            </a:r>
            <a:r>
              <a:rPr lang="en-US" dirty="0"/>
              <a:t>.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Do you have metrics that you currently receive reports on relating to your clinical performance?</a:t>
            </a:r>
          </a:p>
          <a:p>
            <a:r>
              <a:rPr lang="en-US" dirty="0"/>
              <a:t>Do you have ideas on ways to eliminate costly care for your patients?</a:t>
            </a:r>
          </a:p>
          <a:p>
            <a:r>
              <a:rPr lang="en-US" sz="2400" dirty="0">
                <a:solidFill>
                  <a:schemeClr val="tx1"/>
                </a:solidFill>
              </a:rPr>
              <a:t>What new reports do you want from your practice manager to assist in understanding your practice’s performance?</a:t>
            </a:r>
          </a:p>
        </p:txBody>
      </p:sp>
    </p:spTree>
    <p:extLst>
      <p:ext uri="{BB962C8B-B14F-4D97-AF65-F5344CB8AC3E}">
        <p14:creationId xmlns:p14="http://schemas.microsoft.com/office/powerpoint/2010/main" val="335560068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829E34-C001-4694-B089-866CB59CAF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1812" y="757237"/>
            <a:ext cx="8534400" cy="1507067"/>
          </a:xfrm>
        </p:spPr>
        <p:txBody>
          <a:bodyPr/>
          <a:lstStyle/>
          <a:p>
            <a:r>
              <a:rPr lang="en-US" b="1" dirty="0"/>
              <a:t>Quality Improvement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E89377-7C8A-4785-9E7E-06C6A952AB2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What kinds of QI projects do you currently do that you would want to continue in a comprehensive payment environment?</a:t>
            </a:r>
          </a:p>
          <a:p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What population health targets does your practice struggle to meet?</a:t>
            </a:r>
          </a:p>
          <a:p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Are all providers engaged in or aware of your current QI projects?</a:t>
            </a:r>
          </a:p>
          <a:p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Do the metrics you use really matter? </a:t>
            </a:r>
          </a:p>
          <a:p>
            <a:pPr lvl="1"/>
            <a:r>
              <a:rPr lang="en-US" dirty="0">
                <a:solidFill>
                  <a:schemeClr val="tx2">
                    <a:lumMod val="20000"/>
                    <a:lumOff val="80000"/>
                  </a:schemeClr>
                </a:solidFill>
              </a:rPr>
              <a:t> (More on this later)</a:t>
            </a:r>
          </a:p>
        </p:txBody>
      </p:sp>
    </p:spTree>
    <p:extLst>
      <p:ext uri="{BB962C8B-B14F-4D97-AF65-F5344CB8AC3E}">
        <p14:creationId xmlns:p14="http://schemas.microsoft.com/office/powerpoint/2010/main" val="150194478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F70358-EC07-4BD5-88F1-DC827B3702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1812" y="757237"/>
            <a:ext cx="8534400" cy="1507067"/>
          </a:xfrm>
        </p:spPr>
        <p:txBody>
          <a:bodyPr/>
          <a:lstStyle/>
          <a:p>
            <a:r>
              <a:rPr lang="en-US" b="1" dirty="0"/>
              <a:t>Panel Management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ECAABF8-3A21-445E-8BA1-6B5C9685B47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10633" y="1621366"/>
            <a:ext cx="8534400" cy="3615267"/>
          </a:xfrm>
        </p:spPr>
        <p:txBody>
          <a:bodyPr>
            <a:normAutofit/>
          </a:bodyPr>
          <a:lstStyle/>
          <a:p>
            <a:r>
              <a:rPr lang="en-US" sz="2400" dirty="0"/>
              <a:t>Care management RN – a </a:t>
            </a:r>
            <a:r>
              <a:rPr lang="en-US" dirty="0"/>
              <a:t>key to your success </a:t>
            </a:r>
            <a:endParaRPr lang="en-US" sz="2400" dirty="0"/>
          </a:p>
          <a:p>
            <a:r>
              <a:rPr lang="en-US" sz="2400" dirty="0"/>
              <a:t>Team communications – understand how best to communicate with your team members about patient care issues – be sure everyone is on the same page.</a:t>
            </a:r>
          </a:p>
          <a:p>
            <a:r>
              <a:rPr lang="en-US" dirty="0"/>
              <a:t>Use data to drive proactive care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34682155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036DD3A4-602E-4ED2-AD28-DC0E3B57B39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Develop a list of action items as a team</a:t>
            </a:r>
          </a:p>
          <a:p>
            <a:pPr lvl="1"/>
            <a:r>
              <a:rPr lang="en-US" sz="2000"/>
              <a:t>What changes have you identified and agreed on</a:t>
            </a:r>
            <a:r>
              <a:rPr lang="en-US"/>
              <a:t>?</a:t>
            </a:r>
            <a:endParaRPr lang="en-US" sz="2000"/>
          </a:p>
          <a:p>
            <a:pPr lvl="1"/>
            <a:r>
              <a:rPr lang="en-US" sz="2000" dirty="0"/>
              <a:t>What potential transformations need more investigation </a:t>
            </a:r>
            <a:r>
              <a:rPr lang="en-US" sz="2000"/>
              <a:t>before changes are made</a:t>
            </a:r>
            <a:r>
              <a:rPr lang="en-US"/>
              <a:t>?</a:t>
            </a:r>
            <a:endParaRPr lang="en-US" sz="2000"/>
          </a:p>
          <a:p>
            <a:pPr lvl="1"/>
            <a:r>
              <a:rPr lang="en-US" sz="2000" dirty="0"/>
              <a:t>Do you need to do more brainstorming to figure out solutions?</a:t>
            </a:r>
            <a:r>
              <a:rPr lang="en-US" dirty="0"/>
              <a:t> </a:t>
            </a:r>
            <a:r>
              <a:rPr lang="en-US" sz="2000" dirty="0"/>
              <a:t> For what?</a:t>
            </a:r>
          </a:p>
          <a:p>
            <a:pPr lvl="1"/>
            <a:endParaRPr lang="en-US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22A207A2-6BBE-4FDA-A633-066A0593D7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Action Items</a:t>
            </a:r>
          </a:p>
        </p:txBody>
      </p:sp>
    </p:spTree>
    <p:extLst>
      <p:ext uri="{BB962C8B-B14F-4D97-AF65-F5344CB8AC3E}">
        <p14:creationId xmlns:p14="http://schemas.microsoft.com/office/powerpoint/2010/main" val="41821537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9E3F4F-C5CD-4ADA-956E-F52D589AB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485244"/>
            <a:ext cx="8534400" cy="1507067"/>
          </a:xfrm>
        </p:spPr>
        <p:txBody>
          <a:bodyPr>
            <a:normAutofit/>
          </a:bodyPr>
          <a:lstStyle/>
          <a:p>
            <a:r>
              <a:rPr lang="en-US" b="1" dirty="0"/>
              <a:t>How is your work going to change?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AD81EB-5699-4648-AC64-BF20654E6C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41438" y="1958476"/>
            <a:ext cx="8534400" cy="3615267"/>
          </a:xfrm>
        </p:spPr>
        <p:txBody>
          <a:bodyPr>
            <a:normAutofit lnSpcReduction="10000"/>
          </a:bodyPr>
          <a:lstStyle/>
          <a:p>
            <a:r>
              <a:rPr lang="en-US" sz="2400" dirty="0">
                <a:solidFill>
                  <a:schemeClr val="tx1"/>
                </a:solidFill>
              </a:rPr>
              <a:t>Advanced primary care = higher value practice with a payment model that supports new incentives to practice smarter and better</a:t>
            </a:r>
          </a:p>
          <a:p>
            <a:r>
              <a:rPr lang="en-US" sz="2400" dirty="0"/>
              <a:t>You will be assessed not on volume</a:t>
            </a:r>
            <a:r>
              <a:rPr lang="en-US" dirty="0"/>
              <a:t>,</a:t>
            </a:r>
            <a:r>
              <a:rPr lang="en-US" sz="2400" dirty="0"/>
              <a:t> but improved outcomes (both clinical and patient experience data)</a:t>
            </a:r>
          </a:p>
          <a:p>
            <a:r>
              <a:rPr lang="en-US" dirty="0"/>
              <a:t>Value-based</a:t>
            </a:r>
            <a:r>
              <a:rPr lang="en-US" sz="2400" dirty="0"/>
              <a:t> payment and practice have a very different set of incentives</a:t>
            </a:r>
          </a:p>
          <a:p>
            <a:r>
              <a:rPr lang="en-US" sz="2400" dirty="0">
                <a:solidFill>
                  <a:schemeClr val="tx1"/>
                </a:solidFill>
              </a:rPr>
              <a:t>Some of our culture needs to change to meet the demands of the new paradigm</a:t>
            </a:r>
          </a:p>
        </p:txBody>
      </p:sp>
    </p:spTree>
    <p:extLst>
      <p:ext uri="{BB962C8B-B14F-4D97-AF65-F5344CB8AC3E}">
        <p14:creationId xmlns:p14="http://schemas.microsoft.com/office/powerpoint/2010/main" val="5733758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9E3F4F-C5CD-4ADA-956E-F52D589AB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485244"/>
            <a:ext cx="8534400" cy="1507067"/>
          </a:xfrm>
        </p:spPr>
        <p:txBody>
          <a:bodyPr>
            <a:normAutofit/>
          </a:bodyPr>
          <a:lstStyle/>
          <a:p>
            <a:r>
              <a:rPr lang="en-US" b="1" dirty="0"/>
              <a:t>What is High Value, Advance Primary Care?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AD81EB-5699-4648-AC64-BF20654E6C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41438" y="1958476"/>
            <a:ext cx="8534400" cy="3615267"/>
          </a:xfrm>
        </p:spPr>
        <p:txBody>
          <a:bodyPr>
            <a:normAutofit/>
          </a:bodyPr>
          <a:lstStyle/>
          <a:p>
            <a:r>
              <a:rPr lang="en-US" sz="2400" dirty="0">
                <a:solidFill>
                  <a:schemeClr val="tx1"/>
                </a:solidFill>
              </a:rPr>
              <a:t>A broad scope of outpatient clinical care delivery that follows patients through their care experience</a:t>
            </a:r>
          </a:p>
          <a:p>
            <a:r>
              <a:rPr lang="en-US" sz="2400" dirty="0">
                <a:solidFill>
                  <a:schemeClr val="tx1"/>
                </a:solidFill>
              </a:rPr>
              <a:t>A focus on the needs of both individual patients and the population of patients enrolled in a practice</a:t>
            </a:r>
          </a:p>
          <a:p>
            <a:r>
              <a:rPr lang="en-US" dirty="0"/>
              <a:t>Team-based</a:t>
            </a:r>
            <a:r>
              <a:rPr lang="en-US" sz="2400" dirty="0"/>
              <a:t> care that enables each team member to contribute meaningfully to the work</a:t>
            </a:r>
          </a:p>
          <a:p>
            <a:r>
              <a:rPr lang="en-US" sz="2400" dirty="0">
                <a:solidFill>
                  <a:schemeClr val="tx1"/>
                </a:solidFill>
              </a:rPr>
              <a:t>Accountability for the care delivered and population health outcome</a:t>
            </a:r>
          </a:p>
        </p:txBody>
      </p:sp>
    </p:spTree>
    <p:extLst>
      <p:ext uri="{BB962C8B-B14F-4D97-AF65-F5344CB8AC3E}">
        <p14:creationId xmlns:p14="http://schemas.microsoft.com/office/powerpoint/2010/main" val="39891480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9E3F4F-C5CD-4ADA-956E-F52D589AB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485244"/>
            <a:ext cx="8534400" cy="1507067"/>
          </a:xfrm>
        </p:spPr>
        <p:txBody>
          <a:bodyPr>
            <a:normAutofit/>
          </a:bodyPr>
          <a:lstStyle/>
          <a:p>
            <a:r>
              <a:rPr lang="en-US" b="1" dirty="0"/>
              <a:t>Advanced Primary Care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AD81EB-5699-4648-AC64-BF20654E6C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41438" y="1958476"/>
            <a:ext cx="9574214" cy="4213724"/>
          </a:xfrm>
        </p:spPr>
        <p:txBody>
          <a:bodyPr>
            <a:normAutofit/>
          </a:bodyPr>
          <a:lstStyle/>
          <a:p>
            <a:r>
              <a:rPr lang="en-US" sz="2800" dirty="0">
                <a:solidFill>
                  <a:schemeClr val="tx1"/>
                </a:solidFill>
              </a:rPr>
              <a:t>Key Features: </a:t>
            </a:r>
          </a:p>
          <a:p>
            <a:pPr lvl="1">
              <a:defRPr/>
            </a:pPr>
            <a:r>
              <a:rPr lang="en-US" sz="2000" dirty="0">
                <a:solidFill>
                  <a:schemeClr val="tx1">
                    <a:lumMod val="95000"/>
                  </a:schemeClr>
                </a:solidFill>
              </a:rPr>
              <a:t>Advanced Access</a:t>
            </a:r>
          </a:p>
          <a:p>
            <a:pPr lvl="1">
              <a:defRPr/>
            </a:pPr>
            <a:r>
              <a:rPr lang="en-US" sz="2000" dirty="0">
                <a:solidFill>
                  <a:schemeClr val="tx1">
                    <a:lumMod val="95000"/>
                  </a:schemeClr>
                </a:solidFill>
              </a:rPr>
              <a:t>Asynchronous Access</a:t>
            </a:r>
          </a:p>
          <a:p>
            <a:pPr lvl="1">
              <a:defRPr/>
            </a:pPr>
            <a:r>
              <a:rPr lang="en-US" sz="2000" dirty="0">
                <a:solidFill>
                  <a:schemeClr val="tx1">
                    <a:lumMod val="95000"/>
                  </a:schemeClr>
                </a:solidFill>
              </a:rPr>
              <a:t>Proactive Prevention</a:t>
            </a:r>
          </a:p>
          <a:p>
            <a:pPr lvl="1">
              <a:defRPr/>
            </a:pPr>
            <a:r>
              <a:rPr lang="en-US" sz="2000" dirty="0">
                <a:solidFill>
                  <a:schemeClr val="tx1">
                    <a:lumMod val="95000"/>
                  </a:schemeClr>
                </a:solidFill>
              </a:rPr>
              <a:t>Transitional Care Coordination</a:t>
            </a:r>
          </a:p>
          <a:p>
            <a:pPr lvl="1">
              <a:defRPr/>
            </a:pPr>
            <a:r>
              <a:rPr lang="en-US" sz="2000" dirty="0">
                <a:solidFill>
                  <a:schemeClr val="tx1">
                    <a:lumMod val="95000"/>
                  </a:schemeClr>
                </a:solidFill>
              </a:rPr>
              <a:t>Robust Procedural Scope</a:t>
            </a:r>
          </a:p>
          <a:p>
            <a:pPr lvl="1">
              <a:defRPr/>
            </a:pPr>
            <a:r>
              <a:rPr lang="en-US" sz="2000" dirty="0">
                <a:solidFill>
                  <a:schemeClr val="tx1">
                    <a:lumMod val="95000"/>
                  </a:schemeClr>
                </a:solidFill>
              </a:rPr>
              <a:t>Chronic Disease Management</a:t>
            </a:r>
          </a:p>
          <a:p>
            <a:pPr lvl="1">
              <a:defRPr/>
            </a:pPr>
            <a:r>
              <a:rPr lang="en-US" sz="2000" dirty="0">
                <a:solidFill>
                  <a:schemeClr val="tx1">
                    <a:lumMod val="95000"/>
                  </a:schemeClr>
                </a:solidFill>
              </a:rPr>
              <a:t>Population Health</a:t>
            </a:r>
          </a:p>
          <a:p>
            <a:pPr lvl="1"/>
            <a:endParaRPr lang="en-US" sz="2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366890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9E3F4F-C5CD-4ADA-956E-F52D589AB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485244"/>
            <a:ext cx="8534400" cy="1507067"/>
          </a:xfrm>
        </p:spPr>
        <p:txBody>
          <a:bodyPr>
            <a:normAutofit/>
          </a:bodyPr>
          <a:lstStyle/>
          <a:p>
            <a:r>
              <a:rPr lang="en-US" b="1" dirty="0"/>
              <a:t>How is this different?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AD81EB-5699-4648-AC64-BF20654E6C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41438" y="1958476"/>
            <a:ext cx="8534400" cy="3615267"/>
          </a:xfrm>
        </p:spPr>
        <p:txBody>
          <a:bodyPr>
            <a:normAutofit/>
          </a:bodyPr>
          <a:lstStyle/>
          <a:p>
            <a:r>
              <a:rPr lang="en-US" sz="2400" dirty="0">
                <a:solidFill>
                  <a:schemeClr val="tx1"/>
                </a:solidFill>
              </a:rPr>
              <a:t>The more we can do for our patients to improve their health and lower their risks, the better</a:t>
            </a:r>
          </a:p>
          <a:p>
            <a:r>
              <a:rPr lang="en-US" sz="2400" dirty="0"/>
              <a:t>But this does not translate into more visits</a:t>
            </a:r>
            <a:r>
              <a:rPr lang="en-US" dirty="0"/>
              <a:t> </a:t>
            </a:r>
            <a:r>
              <a:rPr lang="en-US" sz="2400" dirty="0"/>
              <a:t>= more revenue</a:t>
            </a:r>
          </a:p>
          <a:p>
            <a:r>
              <a:rPr lang="en-US" sz="2400" dirty="0">
                <a:solidFill>
                  <a:schemeClr val="tx1"/>
                </a:solidFill>
              </a:rPr>
              <a:t>Care can be delivered in multiple ways by members of the team</a:t>
            </a:r>
          </a:p>
          <a:p>
            <a:r>
              <a:rPr lang="en-US" sz="2400" dirty="0"/>
              <a:t>Person-centered care is at the core of everything we do</a:t>
            </a:r>
          </a:p>
        </p:txBody>
      </p:sp>
    </p:spTree>
    <p:extLst>
      <p:ext uri="{BB962C8B-B14F-4D97-AF65-F5344CB8AC3E}">
        <p14:creationId xmlns:p14="http://schemas.microsoft.com/office/powerpoint/2010/main" val="154050430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003FD313-4B13-42EE-BD8E-1437B74CA4A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5862" y="1935120"/>
            <a:ext cx="8534400" cy="3615267"/>
          </a:xfrm>
        </p:spPr>
        <p:txBody>
          <a:bodyPr>
            <a:normAutofit fontScale="92500" lnSpcReduction="10000"/>
          </a:bodyPr>
          <a:lstStyle/>
          <a:p>
            <a:r>
              <a:rPr lang="en-US" sz="2400" dirty="0"/>
              <a:t>The office visit is important but now will be reserved for when you need to affect care in a </a:t>
            </a:r>
            <a:r>
              <a:rPr lang="en-US" dirty="0"/>
              <a:t>face-to-face</a:t>
            </a:r>
            <a:r>
              <a:rPr lang="en-US" sz="2400" dirty="0"/>
              <a:t> setting</a:t>
            </a:r>
          </a:p>
          <a:p>
            <a:r>
              <a:rPr lang="en-US" sz="2400" dirty="0">
                <a:solidFill>
                  <a:schemeClr val="tx1"/>
                </a:solidFill>
              </a:rPr>
              <a:t>More time per visit should yield better trust = better compliance, more complete care</a:t>
            </a:r>
          </a:p>
          <a:p>
            <a:r>
              <a:rPr lang="en-US" sz="2400" dirty="0">
                <a:solidFill>
                  <a:schemeClr val="tx1"/>
                </a:solidFill>
              </a:rPr>
              <a:t>Your job is not just to deal with the immediate needs but to be proactive in anticipating new issues or implementing screening</a:t>
            </a:r>
          </a:p>
          <a:p>
            <a:r>
              <a:rPr lang="en-US" sz="2400" dirty="0"/>
              <a:t>Longer visits remove inefficiency of repeating all the steps of a visit when a </a:t>
            </a:r>
            <a:r>
              <a:rPr lang="en-US" sz="2400" dirty="0">
                <a:solidFill>
                  <a:schemeClr val="tx1"/>
                </a:solidFill>
              </a:rPr>
              <a:t>follow up</a:t>
            </a:r>
            <a:r>
              <a:rPr lang="en-US" sz="2400" dirty="0"/>
              <a:t> would be needed to address multiple concerns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96A6E77A-E62A-4C48-980C-FEB3835A6A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Changing your office Visits</a:t>
            </a:r>
          </a:p>
        </p:txBody>
      </p:sp>
    </p:spTree>
    <p:extLst>
      <p:ext uri="{BB962C8B-B14F-4D97-AF65-F5344CB8AC3E}">
        <p14:creationId xmlns:p14="http://schemas.microsoft.com/office/powerpoint/2010/main" val="18555642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9E3F4F-C5CD-4ADA-956E-F52D589AB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485244"/>
            <a:ext cx="8534400" cy="1507067"/>
          </a:xfrm>
        </p:spPr>
        <p:txBody>
          <a:bodyPr>
            <a:normAutofit/>
          </a:bodyPr>
          <a:lstStyle/>
          <a:p>
            <a:r>
              <a:rPr lang="en-US" b="1" dirty="0"/>
              <a:t>Team Based Care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AD81EB-5699-4648-AC64-BF20654E6C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41438" y="1958476"/>
            <a:ext cx="9192450" cy="4213724"/>
          </a:xfrm>
        </p:spPr>
        <p:txBody>
          <a:bodyPr>
            <a:normAutofit/>
          </a:bodyPr>
          <a:lstStyle/>
          <a:p>
            <a:r>
              <a:rPr lang="en-US" sz="2400" dirty="0"/>
              <a:t>Allows your team to do some of the work you currently do</a:t>
            </a:r>
          </a:p>
          <a:p>
            <a:r>
              <a:rPr lang="en-US" sz="2400" dirty="0"/>
              <a:t>Triage RN can evaluate urgent care patients and send them on their way if no office visit is needed</a:t>
            </a:r>
            <a:r>
              <a:rPr lang="en-US" sz="2400" dirty="0">
                <a:solidFill>
                  <a:schemeClr val="tx1"/>
                </a:solidFill>
              </a:rPr>
              <a:t>.</a:t>
            </a:r>
            <a:endParaRPr lang="en-US" sz="2400" dirty="0"/>
          </a:p>
          <a:p>
            <a:r>
              <a:rPr lang="en-US" sz="2400" dirty="0"/>
              <a:t>Improving your pre-visit prep by your team will streamline your preventative care work</a:t>
            </a:r>
            <a:r>
              <a:rPr lang="en-US" sz="2400" dirty="0">
                <a:solidFill>
                  <a:schemeClr val="tx1"/>
                </a:solidFill>
              </a:rPr>
              <a:t>.</a:t>
            </a:r>
            <a:endParaRPr lang="en-US" sz="2400" dirty="0"/>
          </a:p>
          <a:p>
            <a:r>
              <a:rPr lang="en-US" sz="2400" dirty="0"/>
              <a:t>When not billing or receiving fee for service patients, your team can deliver care without you having to document much in a record of that encounter</a:t>
            </a:r>
            <a:r>
              <a:rPr lang="en-US" sz="2400" dirty="0">
                <a:solidFill>
                  <a:schemeClr val="tx1"/>
                </a:solidFill>
              </a:rPr>
              <a:t>.</a:t>
            </a:r>
            <a:endParaRPr lang="en-US" sz="2400" dirty="0"/>
          </a:p>
          <a:p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3989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53AF629C-56EB-4302-9DF1-E6832D5049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How could you change your active problem list into the documentation hub for your care team?</a:t>
            </a:r>
          </a:p>
          <a:p>
            <a:r>
              <a:rPr lang="en-US" dirty="0"/>
              <a:t>Under each problem, list out the current treatment plan instead of burying them in </a:t>
            </a:r>
            <a:r>
              <a:rPr lang="en-US"/>
              <a:t>progress notes.</a:t>
            </a:r>
            <a:endParaRPr lang="en-US" dirty="0"/>
          </a:p>
          <a:p>
            <a:r>
              <a:rPr lang="en-US" dirty="0"/>
              <a:t>Refer to the problem list in the plan section of your note to push users to see the problem list as the interdisciplinary tool to house the active treatment plan.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B4D5FCD9-5C38-46E8-99E3-72E58261B0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Changing your Documentation</a:t>
            </a:r>
          </a:p>
        </p:txBody>
      </p:sp>
    </p:spTree>
    <p:extLst>
      <p:ext uri="{BB962C8B-B14F-4D97-AF65-F5344CB8AC3E}">
        <p14:creationId xmlns:p14="http://schemas.microsoft.com/office/powerpoint/2010/main" val="273223008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3E3D30FB-0734-42E6-B345-52842E37C9D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How would you optimally manage a patient’s anticoagulation if you no longer have to bill (or get paid directly) for the encounter?</a:t>
            </a:r>
          </a:p>
          <a:p>
            <a:pPr marL="0" indent="0">
              <a:buNone/>
            </a:pPr>
            <a:r>
              <a:rPr lang="en-US" dirty="0"/>
              <a:t>Who should do these visits?</a:t>
            </a:r>
          </a:p>
          <a:p>
            <a:pPr marL="0" indent="0">
              <a:buNone/>
            </a:pPr>
            <a:r>
              <a:rPr lang="en-US" dirty="0"/>
              <a:t>How would the visit and plan be documented?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13D29252-DB2E-402F-A999-749FAFAFC9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Case Study #1 – Anti-</a:t>
            </a:r>
            <a:r>
              <a:rPr lang="en-US" b="1" dirty="0" err="1"/>
              <a:t>Coag</a:t>
            </a:r>
            <a:r>
              <a:rPr lang="en-US" b="1" dirty="0"/>
              <a:t> Management</a:t>
            </a:r>
          </a:p>
        </p:txBody>
      </p:sp>
    </p:spTree>
    <p:extLst>
      <p:ext uri="{BB962C8B-B14F-4D97-AF65-F5344CB8AC3E}">
        <p14:creationId xmlns:p14="http://schemas.microsoft.com/office/powerpoint/2010/main" val="612356089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494</TotalTime>
  <Words>936</Words>
  <Application>Microsoft Office PowerPoint</Application>
  <PresentationFormat>Widescreen</PresentationFormat>
  <Paragraphs>84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Slice</vt:lpstr>
      <vt:lpstr>Advanced Primary Care Practice Transformation Curriculum – Session 5 - Providers</vt:lpstr>
      <vt:lpstr>How is your work going to change?</vt:lpstr>
      <vt:lpstr>What is High Value, Advance Primary Care?</vt:lpstr>
      <vt:lpstr>Advanced Primary Care</vt:lpstr>
      <vt:lpstr>How is this different?</vt:lpstr>
      <vt:lpstr>Changing your office Visits</vt:lpstr>
      <vt:lpstr>Team Based Care</vt:lpstr>
      <vt:lpstr>Changing your Documentation</vt:lpstr>
      <vt:lpstr>Case Study #1 – Anti-Coag Management</vt:lpstr>
      <vt:lpstr>Case Study #2 – Diabetes Management</vt:lpstr>
      <vt:lpstr>Procedures</vt:lpstr>
      <vt:lpstr>Clinical Documentation</vt:lpstr>
      <vt:lpstr>Access</vt:lpstr>
      <vt:lpstr>Accountability</vt:lpstr>
      <vt:lpstr>Quality Improvement</vt:lpstr>
      <vt:lpstr>Panel Management</vt:lpstr>
      <vt:lpstr>Action Items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Advanced Primary Care Practice Transformation Curriculum – Session 1</dc:title>
  <dc:creator>Mike Tuggy</dc:creator>
  <cp:lastModifiedBy>Mike Tuggy</cp:lastModifiedBy>
  <cp:revision>34</cp:revision>
  <dcterms:created xsi:type="dcterms:W3CDTF">2018-11-11T17:32:02Z</dcterms:created>
  <dcterms:modified xsi:type="dcterms:W3CDTF">2019-07-09T17:55:27Z</dcterms:modified>
</cp:coreProperties>
</file>

<file path=docProps/thumbnail.jpeg>
</file>