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72" r:id="rId8"/>
    <p:sldId id="273" r:id="rId9"/>
    <p:sldId id="27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AD4A4C-B73F-4F91-9138-5AE117B7223B}" v="13" dt="2018-12-12T23:37:00.2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52" autoAdjust="0"/>
  </p:normalViewPr>
  <p:slideViewPr>
    <p:cSldViewPr snapToGrid="0">
      <p:cViewPr varScale="1">
        <p:scale>
          <a:sx n="85" d="100"/>
          <a:sy n="85" d="100"/>
        </p:scale>
        <p:origin x="108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e Tuggy" userId="470d40c943b3ba79" providerId="LiveId" clId="{B1F985D2-98C5-42DA-BFE1-3D767D2EF577}"/>
    <pc:docChg chg="custSel modSld">
      <pc:chgData name="Mike Tuggy" userId="470d40c943b3ba79" providerId="LiveId" clId="{B1F985D2-98C5-42DA-BFE1-3D767D2EF577}" dt="2018-12-07T20:07:53.776" v="293" actId="20577"/>
      <pc:docMkLst>
        <pc:docMk/>
      </pc:docMkLst>
      <pc:sldChg chg="modSp">
        <pc:chgData name="Mike Tuggy" userId="470d40c943b3ba79" providerId="LiveId" clId="{B1F985D2-98C5-42DA-BFE1-3D767D2EF577}" dt="2018-12-07T20:07:53.776" v="293" actId="20577"/>
        <pc:sldMkLst>
          <pc:docMk/>
          <pc:sldMk cId="573375895" sldId="257"/>
        </pc:sldMkLst>
        <pc:spChg chg="mod">
          <ac:chgData name="Mike Tuggy" userId="470d40c943b3ba79" providerId="LiveId" clId="{B1F985D2-98C5-42DA-BFE1-3D767D2EF577}" dt="2018-12-07T20:07:53.776" v="293" actId="20577"/>
          <ac:spMkLst>
            <pc:docMk/>
            <pc:sldMk cId="573375895" sldId="257"/>
            <ac:spMk id="3" creationId="{75AD81EB-5699-4648-AC64-BF20654E6C4C}"/>
          </ac:spMkLst>
        </pc:spChg>
      </pc:sldChg>
    </pc:docChg>
  </pc:docChgLst>
  <pc:docChgLst>
    <pc:chgData name="Mike Tuggy" userId="470d40c943b3ba79" providerId="LiveId" clId="{08AD4A4C-B73F-4F91-9138-5AE117B7223B}"/>
    <pc:docChg chg="custSel addSld delSld modSld modMainMaster">
      <pc:chgData name="Mike Tuggy" userId="470d40c943b3ba79" providerId="LiveId" clId="{08AD4A4C-B73F-4F91-9138-5AE117B7223B}" dt="2018-12-12T23:40:06.369" v="3748" actId="20577"/>
      <pc:docMkLst>
        <pc:docMk/>
      </pc:docMkLst>
      <pc:sldChg chg="modSp">
        <pc:chgData name="Mike Tuggy" userId="470d40c943b3ba79" providerId="LiveId" clId="{08AD4A4C-B73F-4F91-9138-5AE117B7223B}" dt="2018-12-07T21:01:24.161" v="55" actId="20577"/>
        <pc:sldMkLst>
          <pc:docMk/>
          <pc:sldMk cId="854983173" sldId="256"/>
        </pc:sldMkLst>
        <pc:spChg chg="mod">
          <ac:chgData name="Mike Tuggy" userId="470d40c943b3ba79" providerId="LiveId" clId="{08AD4A4C-B73F-4F91-9138-5AE117B7223B}" dt="2018-12-07T21:01:24.161" v="55" actId="20577"/>
          <ac:spMkLst>
            <pc:docMk/>
            <pc:sldMk cId="854983173" sldId="256"/>
            <ac:spMk id="2" creationId="{46EBD330-88A8-4F2D-9CB7-CAA8539D3AA3}"/>
          </ac:spMkLst>
        </pc:spChg>
      </pc:sldChg>
      <pc:sldChg chg="modSp">
        <pc:chgData name="Mike Tuggy" userId="470d40c943b3ba79" providerId="LiveId" clId="{08AD4A4C-B73F-4F91-9138-5AE117B7223B}" dt="2018-12-07T21:02:05.946" v="158" actId="20577"/>
        <pc:sldMkLst>
          <pc:docMk/>
          <pc:sldMk cId="573375895" sldId="257"/>
        </pc:sldMkLst>
        <pc:spChg chg="mod">
          <ac:chgData name="Mike Tuggy" userId="470d40c943b3ba79" providerId="LiveId" clId="{08AD4A4C-B73F-4F91-9138-5AE117B7223B}" dt="2018-12-07T21:02:05.946" v="158" actId="20577"/>
          <ac:spMkLst>
            <pc:docMk/>
            <pc:sldMk cId="573375895" sldId="257"/>
            <ac:spMk id="3" creationId="{75AD81EB-5699-4648-AC64-BF20654E6C4C}"/>
          </ac:spMkLst>
        </pc:spChg>
      </pc:sldChg>
      <pc:sldChg chg="modSp">
        <pc:chgData name="Mike Tuggy" userId="470d40c943b3ba79" providerId="LiveId" clId="{08AD4A4C-B73F-4F91-9138-5AE117B7223B}" dt="2018-12-07T23:05:04.343" v="590" actId="20577"/>
        <pc:sldMkLst>
          <pc:docMk/>
          <pc:sldMk cId="3989148033" sldId="258"/>
        </pc:sldMkLst>
        <pc:spChg chg="mod">
          <ac:chgData name="Mike Tuggy" userId="470d40c943b3ba79" providerId="LiveId" clId="{08AD4A4C-B73F-4F91-9138-5AE117B7223B}" dt="2018-12-07T23:02:43.605" v="186" actId="20577"/>
          <ac:spMkLst>
            <pc:docMk/>
            <pc:sldMk cId="3989148033" sldId="258"/>
            <ac:spMk id="2" creationId="{599E3F4F-C5CD-4ADA-956E-F52D589AB74F}"/>
          </ac:spMkLst>
        </pc:spChg>
        <pc:spChg chg="mod">
          <ac:chgData name="Mike Tuggy" userId="470d40c943b3ba79" providerId="LiveId" clId="{08AD4A4C-B73F-4F91-9138-5AE117B7223B}" dt="2018-12-07T23:05:04.343" v="590" actId="20577"/>
          <ac:spMkLst>
            <pc:docMk/>
            <pc:sldMk cId="3989148033" sldId="258"/>
            <ac:spMk id="3" creationId="{75AD81EB-5699-4648-AC64-BF20654E6C4C}"/>
          </ac:spMkLst>
        </pc:spChg>
      </pc:sldChg>
      <pc:sldChg chg="modSp">
        <pc:chgData name="Mike Tuggy" userId="470d40c943b3ba79" providerId="LiveId" clId="{08AD4A4C-B73F-4F91-9138-5AE117B7223B}" dt="2018-12-12T23:26:08.884" v="2597" actId="20577"/>
        <pc:sldMkLst>
          <pc:docMk/>
          <pc:sldMk cId="1540504301" sldId="260"/>
        </pc:sldMkLst>
        <pc:spChg chg="mod">
          <ac:chgData name="Mike Tuggy" userId="470d40c943b3ba79" providerId="LiveId" clId="{08AD4A4C-B73F-4F91-9138-5AE117B7223B}" dt="2018-12-07T23:05:35.815" v="629" actId="20577"/>
          <ac:spMkLst>
            <pc:docMk/>
            <pc:sldMk cId="1540504301" sldId="260"/>
            <ac:spMk id="2" creationId="{599E3F4F-C5CD-4ADA-956E-F52D589AB74F}"/>
          </ac:spMkLst>
        </pc:spChg>
        <pc:spChg chg="mod">
          <ac:chgData name="Mike Tuggy" userId="470d40c943b3ba79" providerId="LiveId" clId="{08AD4A4C-B73F-4F91-9138-5AE117B7223B}" dt="2018-12-12T23:26:08.884" v="2597" actId="20577"/>
          <ac:spMkLst>
            <pc:docMk/>
            <pc:sldMk cId="1540504301" sldId="260"/>
            <ac:spMk id="3" creationId="{75AD81EB-5699-4648-AC64-BF20654E6C4C}"/>
          </ac:spMkLst>
        </pc:spChg>
      </pc:sldChg>
      <pc:sldChg chg="modSp">
        <pc:chgData name="Mike Tuggy" userId="470d40c943b3ba79" providerId="LiveId" clId="{08AD4A4C-B73F-4F91-9138-5AE117B7223B}" dt="2018-12-12T23:23:28.945" v="2355" actId="20577"/>
        <pc:sldMkLst>
          <pc:docMk/>
          <pc:sldMk cId="2936689056" sldId="262"/>
        </pc:sldMkLst>
        <pc:spChg chg="mod">
          <ac:chgData name="Mike Tuggy" userId="470d40c943b3ba79" providerId="LiveId" clId="{08AD4A4C-B73F-4F91-9138-5AE117B7223B}" dt="2018-12-12T23:23:28.945" v="2355" actId="20577"/>
          <ac:spMkLst>
            <pc:docMk/>
            <pc:sldMk cId="2936689056" sldId="262"/>
            <ac:spMk id="3" creationId="{75AD81EB-5699-4648-AC64-BF20654E6C4C}"/>
          </ac:spMkLst>
        </pc:spChg>
      </pc:sldChg>
      <pc:sldChg chg="modSp">
        <pc:chgData name="Mike Tuggy" userId="470d40c943b3ba79" providerId="LiveId" clId="{08AD4A4C-B73F-4F91-9138-5AE117B7223B}" dt="2018-12-12T23:25:24.912" v="2566" actId="20577"/>
        <pc:sldMkLst>
          <pc:docMk/>
          <pc:sldMk cId="2542827475" sldId="263"/>
        </pc:sldMkLst>
        <pc:spChg chg="mod">
          <ac:chgData name="Mike Tuggy" userId="470d40c943b3ba79" providerId="LiveId" clId="{08AD4A4C-B73F-4F91-9138-5AE117B7223B}" dt="2018-12-07T23:19:06.752" v="2066" actId="20577"/>
          <ac:spMkLst>
            <pc:docMk/>
            <pc:sldMk cId="2542827475" sldId="263"/>
            <ac:spMk id="2" creationId="{599E3F4F-C5CD-4ADA-956E-F52D589AB74F}"/>
          </ac:spMkLst>
        </pc:spChg>
        <pc:spChg chg="mod">
          <ac:chgData name="Mike Tuggy" userId="470d40c943b3ba79" providerId="LiveId" clId="{08AD4A4C-B73F-4F91-9138-5AE117B7223B}" dt="2018-12-12T23:25:24.912" v="2566" actId="20577"/>
          <ac:spMkLst>
            <pc:docMk/>
            <pc:sldMk cId="2542827475" sldId="263"/>
            <ac:spMk id="3" creationId="{75AD81EB-5699-4648-AC64-BF20654E6C4C}"/>
          </ac:spMkLst>
        </pc:spChg>
      </pc:sldChg>
      <pc:sldChg chg="modSp">
        <pc:chgData name="Mike Tuggy" userId="470d40c943b3ba79" providerId="LiveId" clId="{08AD4A4C-B73F-4F91-9138-5AE117B7223B}" dt="2018-12-12T23:25:44.855" v="2574" actId="20577"/>
        <pc:sldMkLst>
          <pc:docMk/>
          <pc:sldMk cId="4182153785" sldId="270"/>
        </pc:sldMkLst>
        <pc:spChg chg="mod">
          <ac:chgData name="Mike Tuggy" userId="470d40c943b3ba79" providerId="LiveId" clId="{08AD4A4C-B73F-4F91-9138-5AE117B7223B}" dt="2018-12-12T23:25:44.855" v="2574" actId="20577"/>
          <ac:spMkLst>
            <pc:docMk/>
            <pc:sldMk cId="4182153785" sldId="270"/>
            <ac:spMk id="2" creationId="{036DD3A4-602E-4ED2-AD28-DC0E3B57B395}"/>
          </ac:spMkLst>
        </pc:spChg>
      </pc:sldChg>
      <pc:sldChg chg="modSp add del">
        <pc:chgData name="Mike Tuggy" userId="470d40c943b3ba79" providerId="LiveId" clId="{08AD4A4C-B73F-4F91-9138-5AE117B7223B}" dt="2018-12-12T23:27:22.528" v="2613" actId="2696"/>
        <pc:sldMkLst>
          <pc:docMk/>
          <pc:sldMk cId="4140435234" sldId="271"/>
        </pc:sldMkLst>
        <pc:spChg chg="mod">
          <ac:chgData name="Mike Tuggy" userId="470d40c943b3ba79" providerId="LiveId" clId="{08AD4A4C-B73F-4F91-9138-5AE117B7223B}" dt="2018-12-12T23:27:08.076" v="2611" actId="20577"/>
          <ac:spMkLst>
            <pc:docMk/>
            <pc:sldMk cId="4140435234" sldId="271"/>
            <ac:spMk id="3" creationId="{C0A9ECBF-EA9A-4D4A-94DD-9C351AC1E69C}"/>
          </ac:spMkLst>
        </pc:spChg>
      </pc:sldChg>
      <pc:sldChg chg="modSp add">
        <pc:chgData name="Mike Tuggy" userId="470d40c943b3ba79" providerId="LiveId" clId="{08AD4A4C-B73F-4F91-9138-5AE117B7223B}" dt="2018-12-12T23:32:27.505" v="3233" actId="20577"/>
        <pc:sldMkLst>
          <pc:docMk/>
          <pc:sldMk cId="1049938150" sldId="272"/>
        </pc:sldMkLst>
        <pc:spChg chg="mod">
          <ac:chgData name="Mike Tuggy" userId="470d40c943b3ba79" providerId="LiveId" clId="{08AD4A4C-B73F-4F91-9138-5AE117B7223B}" dt="2018-12-12T23:31:59.040" v="3168" actId="20577"/>
          <ac:spMkLst>
            <pc:docMk/>
            <pc:sldMk cId="1049938150" sldId="272"/>
            <ac:spMk id="2" creationId="{599E3F4F-C5CD-4ADA-956E-F52D589AB74F}"/>
          </ac:spMkLst>
        </pc:spChg>
        <pc:spChg chg="mod">
          <ac:chgData name="Mike Tuggy" userId="470d40c943b3ba79" providerId="LiveId" clId="{08AD4A4C-B73F-4F91-9138-5AE117B7223B}" dt="2018-12-12T23:32:27.505" v="3233" actId="20577"/>
          <ac:spMkLst>
            <pc:docMk/>
            <pc:sldMk cId="1049938150" sldId="272"/>
            <ac:spMk id="3" creationId="{75AD81EB-5699-4648-AC64-BF20654E6C4C}"/>
          </ac:spMkLst>
        </pc:spChg>
      </pc:sldChg>
      <pc:sldChg chg="modSp add">
        <pc:chgData name="Mike Tuggy" userId="470d40c943b3ba79" providerId="LiveId" clId="{08AD4A4C-B73F-4F91-9138-5AE117B7223B}" dt="2018-12-12T23:40:06.369" v="3748" actId="20577"/>
        <pc:sldMkLst>
          <pc:docMk/>
          <pc:sldMk cId="3832194003" sldId="273"/>
        </pc:sldMkLst>
        <pc:spChg chg="mod">
          <ac:chgData name="Mike Tuggy" userId="470d40c943b3ba79" providerId="LiveId" clId="{08AD4A4C-B73F-4F91-9138-5AE117B7223B}" dt="2018-12-12T23:40:06.369" v="3748" actId="20577"/>
          <ac:spMkLst>
            <pc:docMk/>
            <pc:sldMk cId="3832194003" sldId="273"/>
            <ac:spMk id="2" creationId="{A0061934-6D89-4721-ACB0-36734D36873F}"/>
          </ac:spMkLst>
        </pc:spChg>
        <pc:spChg chg="mod">
          <ac:chgData name="Mike Tuggy" userId="470d40c943b3ba79" providerId="LiveId" clId="{08AD4A4C-B73F-4F91-9138-5AE117B7223B}" dt="2018-12-12T23:35:22.480" v="3272" actId="20577"/>
          <ac:spMkLst>
            <pc:docMk/>
            <pc:sldMk cId="3832194003" sldId="273"/>
            <ac:spMk id="3" creationId="{562D7223-C77C-47D0-8D8E-BAD0DF3D65A1}"/>
          </ac:spMkLst>
        </pc:spChg>
      </pc:sldChg>
      <pc:sldMasterChg chg="modSldLayout">
        <pc:chgData name="Mike Tuggy" userId="470d40c943b3ba79" providerId="LiveId" clId="{08AD4A4C-B73F-4F91-9138-5AE117B7223B}" dt="2018-12-12T23:34:15.918" v="3239" actId="113"/>
        <pc:sldMasterMkLst>
          <pc:docMk/>
          <pc:sldMasterMk cId="3003714837" sldId="2147483660"/>
        </pc:sldMasterMkLst>
        <pc:sldLayoutChg chg="modSp">
          <pc:chgData name="Mike Tuggy" userId="470d40c943b3ba79" providerId="LiveId" clId="{08AD4A4C-B73F-4F91-9138-5AE117B7223B}" dt="2018-12-12T23:33:44.222" v="3238" actId="255"/>
          <pc:sldLayoutMkLst>
            <pc:docMk/>
            <pc:sldMasterMk cId="3003714837" sldId="2147483660"/>
            <pc:sldLayoutMk cId="1572328718" sldId="2147483662"/>
          </pc:sldLayoutMkLst>
          <pc:spChg chg="mod">
            <ac:chgData name="Mike Tuggy" userId="470d40c943b3ba79" providerId="LiveId" clId="{08AD4A4C-B73F-4F91-9138-5AE117B7223B}" dt="2018-12-12T23:33:44.222" v="3238" actId="255"/>
            <ac:spMkLst>
              <pc:docMk/>
              <pc:sldMasterMk cId="3003714837" sldId="2147483660"/>
              <pc:sldLayoutMk cId="1572328718" sldId="2147483662"/>
              <ac:spMk id="3" creationId="{00000000-0000-0000-0000-000000000000}"/>
            </ac:spMkLst>
          </pc:spChg>
          <pc:spChg chg="mod">
            <ac:chgData name="Mike Tuggy" userId="470d40c943b3ba79" providerId="LiveId" clId="{08AD4A4C-B73F-4F91-9138-5AE117B7223B}" dt="2018-12-12T23:33:31.744" v="3235" actId="113"/>
            <ac:spMkLst>
              <pc:docMk/>
              <pc:sldMasterMk cId="3003714837" sldId="2147483660"/>
              <pc:sldLayoutMk cId="1572328718" sldId="2147483662"/>
              <ac:spMk id="12" creationId="{2454F0D9-B460-46BF-9B54-00CD365120E4}"/>
            </ac:spMkLst>
          </pc:spChg>
        </pc:sldLayoutChg>
        <pc:sldLayoutChg chg="modSp">
          <pc:chgData name="Mike Tuggy" userId="470d40c943b3ba79" providerId="LiveId" clId="{08AD4A4C-B73F-4F91-9138-5AE117B7223B}" dt="2018-12-12T23:34:15.918" v="3239" actId="113"/>
          <pc:sldLayoutMkLst>
            <pc:docMk/>
            <pc:sldMasterMk cId="3003714837" sldId="2147483660"/>
            <pc:sldLayoutMk cId="523792475" sldId="2147483663"/>
          </pc:sldLayoutMkLst>
          <pc:spChg chg="mod">
            <ac:chgData name="Mike Tuggy" userId="470d40c943b3ba79" providerId="LiveId" clId="{08AD4A4C-B73F-4F91-9138-5AE117B7223B}" dt="2018-12-12T23:34:15.918" v="3239" actId="113"/>
            <ac:spMkLst>
              <pc:docMk/>
              <pc:sldMasterMk cId="3003714837" sldId="2147483660"/>
              <pc:sldLayoutMk cId="523792475" sldId="2147483663"/>
              <ac:spMk id="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499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6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01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4622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89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8382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62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56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30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1" cap="al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92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206" y="2264304"/>
            <a:ext cx="8534400" cy="3615267"/>
          </a:xfrm>
        </p:spPr>
        <p:txBody>
          <a:bodyPr anchor="ctr">
            <a:normAutofit/>
          </a:bodyPr>
          <a:lstStyle>
            <a:lvl1pPr>
              <a:defRPr sz="2000" b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4431E71-6A1F-468E-A4D1-D448579C9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A621E71-09C3-497F-A431-94315A7F7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1225C15-7B88-4461-9FFD-9E31D9C3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454F0D9-B460-46BF-9B54-00CD36512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953" y="610922"/>
            <a:ext cx="8534400" cy="1507067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232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3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71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27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5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7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576175C-C1CB-418A-B3EF-513FAE72CE4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14" name="Picture 1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328AB652-D910-4076-AB03-AB532160D17D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569" y="5271613"/>
            <a:ext cx="1574164" cy="7870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37148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BD330-88A8-4F2D-9CB7-CAA8539D3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503944"/>
            <a:ext cx="9103255" cy="3510844"/>
          </a:xfrm>
        </p:spPr>
        <p:txBody>
          <a:bodyPr anchor="ctr" anchorCtr="0"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Advanced Primary Care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 Transformation Curriculum – Session 3</a:t>
            </a:r>
            <a:b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Reception and Scheduling Management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1D99B8-7B12-47FA-B5AD-99E0B40757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Michael L. Tuggy, MD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Vice Chair, Family Medicine for America’s Health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Clinical Professor, University of Washington School of Medicine</a:t>
            </a:r>
          </a:p>
        </p:txBody>
      </p:sp>
    </p:spTree>
    <p:extLst>
      <p:ext uri="{BB962C8B-B14F-4D97-AF65-F5344CB8AC3E}">
        <p14:creationId xmlns:p14="http://schemas.microsoft.com/office/powerpoint/2010/main" val="854983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About this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237" y="1698831"/>
            <a:ext cx="9010473" cy="394561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For front desk reception and scheduling staff</a:t>
            </a:r>
          </a:p>
          <a:p>
            <a:r>
              <a:rPr lang="en-US" sz="2400" dirty="0">
                <a:solidFill>
                  <a:schemeClr val="tx1"/>
                </a:solidFill>
              </a:rPr>
              <a:t>Focus will be on how we increase access for patients to your practice and help patients navigate how to get their care needs met</a:t>
            </a:r>
          </a:p>
          <a:p>
            <a:r>
              <a:rPr lang="en-US" sz="2400" dirty="0">
                <a:solidFill>
                  <a:schemeClr val="tx1"/>
                </a:solidFill>
              </a:rPr>
              <a:t>Look at new ways to work with your providers and nurses</a:t>
            </a:r>
          </a:p>
          <a:p>
            <a:r>
              <a:rPr lang="en-US" sz="2400" dirty="0">
                <a:solidFill>
                  <a:schemeClr val="tx1"/>
                </a:solidFill>
              </a:rPr>
              <a:t>Understand your important role in having each day go smoothly for your team and patients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75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Advanced Access 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8534400" cy="3615267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Goal is to make enough space for the day’s demand of face to face visits</a:t>
            </a:r>
          </a:p>
          <a:p>
            <a:r>
              <a:rPr lang="en-US" sz="2400" dirty="0">
                <a:solidFill>
                  <a:schemeClr val="tx1"/>
                </a:solidFill>
              </a:rPr>
              <a:t>Typically 30-50% of visits may be open within 24 hours of the visit</a:t>
            </a:r>
          </a:p>
          <a:p>
            <a:r>
              <a:rPr lang="en-US" sz="2400" dirty="0">
                <a:solidFill>
                  <a:schemeClr val="tx1"/>
                </a:solidFill>
              </a:rPr>
              <a:t>With value-based payment, some “visits” can be virtual or managed by secure messaging</a:t>
            </a:r>
          </a:p>
          <a:p>
            <a:r>
              <a:rPr lang="en-US" sz="2400" dirty="0">
                <a:solidFill>
                  <a:schemeClr val="tx1"/>
                </a:solidFill>
              </a:rPr>
              <a:t>Giving patient’s what they want is most often the best – but when in doubt, bring questions to your triage nurse or provider</a:t>
            </a:r>
          </a:p>
        </p:txBody>
      </p:sp>
    </p:spTree>
    <p:extLst>
      <p:ext uri="{BB962C8B-B14F-4D97-AF65-F5344CB8AC3E}">
        <p14:creationId xmlns:p14="http://schemas.microsoft.com/office/powerpoint/2010/main" val="3989148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Scheduling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993" y="1631098"/>
            <a:ext cx="9552340" cy="4532635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Managing encounters 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What changes to your templates would you want to make to optimize access?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When in the schedule would you put same day slots?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How long should your regular follow up visits be (20 vs 30 min)?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How long and when will your new patient visits be?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How will you ensure new patients show up for their first appointment? </a:t>
            </a:r>
          </a:p>
          <a:p>
            <a:pPr marL="457200" lvl="1" indent="0"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r>
              <a:rPr lang="en-US" sz="2600" dirty="0">
                <a:solidFill>
                  <a:schemeClr val="tx1"/>
                </a:solidFill>
              </a:rPr>
              <a:t>Creating new workflows and scripts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How will you want to communicate appointment options for patients?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How will your clinic handle a patient who may not be able to be seen that day (clinic schedule is booked)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What role with the RN’s in the clinic play in triaging patients requesting/scheduling appointments?</a:t>
            </a:r>
          </a:p>
        </p:txBody>
      </p:sp>
    </p:spTree>
    <p:extLst>
      <p:ext uri="{BB962C8B-B14F-4D97-AF65-F5344CB8AC3E}">
        <p14:creationId xmlns:p14="http://schemas.microsoft.com/office/powerpoint/2010/main" val="1540504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Advanced Primary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60" y="1585943"/>
            <a:ext cx="9574214" cy="4213724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Special appointments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Procedures – some will need more time if you have 20 minutes as your default appointment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Phone appointments – scheduled time slot for providers to call patients at home or work.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RN only appointments – your practice will be designing visits for RN to manage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Group Visits – where, when and for what kinds of patients will these occur?  (Diabetes, chronic pain, etc.)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Care management visits:  complex case management visits (often paired to visits with providers), family visits – end of life care discussions</a:t>
            </a:r>
          </a:p>
        </p:txBody>
      </p:sp>
    </p:spTree>
    <p:extLst>
      <p:ext uri="{BB962C8B-B14F-4D97-AF65-F5344CB8AC3E}">
        <p14:creationId xmlns:p14="http://schemas.microsoft.com/office/powerpoint/2010/main" val="2936689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Patient Communications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8534400" cy="361526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How can you maximize the use of your electronic messaging portal?</a:t>
            </a:r>
          </a:p>
          <a:p>
            <a:r>
              <a:rPr lang="en-US" sz="2400" dirty="0">
                <a:solidFill>
                  <a:schemeClr val="tx1"/>
                </a:solidFill>
              </a:rPr>
              <a:t>How do you inform patients about what to expect from messaging communications?</a:t>
            </a:r>
          </a:p>
          <a:p>
            <a:r>
              <a:rPr lang="en-US" sz="2400" dirty="0">
                <a:solidFill>
                  <a:schemeClr val="tx1"/>
                </a:solidFill>
              </a:rPr>
              <a:t>Sign up process – who does this and how can we streamline it for patients?</a:t>
            </a:r>
          </a:p>
          <a:p>
            <a:r>
              <a:rPr lang="en-US" sz="2400" dirty="0">
                <a:solidFill>
                  <a:schemeClr val="tx1"/>
                </a:solidFill>
              </a:rPr>
              <a:t>Where do you feel there are extra steps in the communication process that we could eliminate?</a:t>
            </a:r>
          </a:p>
        </p:txBody>
      </p:sp>
    </p:spTree>
    <p:extLst>
      <p:ext uri="{BB962C8B-B14F-4D97-AF65-F5344CB8AC3E}">
        <p14:creationId xmlns:p14="http://schemas.microsoft.com/office/powerpoint/2010/main" val="2542827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Enrollment and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8534400" cy="361526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Comprehensive Payment Model</a:t>
            </a:r>
          </a:p>
          <a:p>
            <a:r>
              <a:rPr lang="en-US" sz="2400" dirty="0">
                <a:solidFill>
                  <a:schemeClr val="tx1"/>
                </a:solidFill>
              </a:rPr>
              <a:t>For your patients who are enrolled in a CPCP model, how will that be indicated in their registration information?</a:t>
            </a:r>
          </a:p>
          <a:p>
            <a:r>
              <a:rPr lang="en-US" sz="2400" dirty="0">
                <a:solidFill>
                  <a:schemeClr val="tx1"/>
                </a:solidFill>
              </a:rPr>
              <a:t>Who will manage the enrollment updates from the payer (insurance plan, employer, self-pay)</a:t>
            </a:r>
          </a:p>
          <a:p>
            <a:r>
              <a:rPr lang="en-US" sz="2400" dirty="0">
                <a:solidFill>
                  <a:schemeClr val="tx1"/>
                </a:solidFill>
              </a:rPr>
              <a:t>How will providers know who is under the managed care program?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Blended Practices:</a:t>
            </a:r>
          </a:p>
          <a:p>
            <a:r>
              <a:rPr lang="en-US" sz="2400" dirty="0">
                <a:solidFill>
                  <a:schemeClr val="tx1"/>
                </a:solidFill>
              </a:rPr>
              <a:t>How will your practice handle non-managed care, fee for service patients differently?</a:t>
            </a:r>
          </a:p>
          <a:p>
            <a:r>
              <a:rPr lang="en-US" sz="2400" dirty="0">
                <a:solidFill>
                  <a:schemeClr val="tx1"/>
                </a:solidFill>
              </a:rPr>
              <a:t>How will you prioritize access?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938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061934-6D89-4721-ACB0-36734D368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Does your team have a clear and standard way of communication about patients with special needs or requirements? (FYI’s, longer than normal appointments, provider notifications if patient calls, etc.)</a:t>
            </a:r>
          </a:p>
          <a:p>
            <a:r>
              <a:rPr lang="en-US" dirty="0">
                <a:solidFill>
                  <a:schemeClr val="tx1"/>
                </a:solidFill>
              </a:rPr>
              <a:t>How do you communicate to other members of the team when you need help with a patient who arrives and needs assistance?</a:t>
            </a:r>
          </a:p>
          <a:p>
            <a:r>
              <a:rPr lang="en-US" dirty="0">
                <a:solidFill>
                  <a:schemeClr val="tx1"/>
                </a:solidFill>
              </a:rPr>
              <a:t>What are the gaps </a:t>
            </a:r>
            <a:r>
              <a:rPr lang="en-US">
                <a:solidFill>
                  <a:schemeClr val="tx1"/>
                </a:solidFill>
              </a:rPr>
              <a:t>in teamwork that you see?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2D7223-C77C-47D0-8D8E-BAD0DF3D6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3832194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DD3A4-602E-4ED2-AD28-DC0E3B57B3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Develop a list of action items as a team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What changes have you identified and agreed on?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What potential transformations need more investigation before changes are made?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Do you need to do more brainstorming to figure out solutions?  For what items?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A207A2-6BBE-4FDA-A633-066A0593D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Action Items</a:t>
            </a:r>
          </a:p>
        </p:txBody>
      </p:sp>
    </p:spTree>
    <p:extLst>
      <p:ext uri="{BB962C8B-B14F-4D97-AF65-F5344CB8AC3E}">
        <p14:creationId xmlns:p14="http://schemas.microsoft.com/office/powerpoint/2010/main" val="418215378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</TotalTime>
  <Words>637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Slice</vt:lpstr>
      <vt:lpstr>Advanced Primary Care Practice Transformation Curriculum – Session 3 Reception and Scheduling Management</vt:lpstr>
      <vt:lpstr>About this Session</vt:lpstr>
      <vt:lpstr>Advanced Access Scheduling</vt:lpstr>
      <vt:lpstr>Scheduling Questions</vt:lpstr>
      <vt:lpstr>Advanced Primary Care</vt:lpstr>
      <vt:lpstr>Patient Communications</vt:lpstr>
      <vt:lpstr>Enrollment and Access</vt:lpstr>
      <vt:lpstr>Team Communications</vt:lpstr>
      <vt:lpstr>Action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Primary Care Practice Transformation Curriculum – Session 1</dc:title>
  <dc:creator>Mike Tuggy</dc:creator>
  <cp:lastModifiedBy>Mike Tuggy</cp:lastModifiedBy>
  <cp:revision>1</cp:revision>
  <dcterms:created xsi:type="dcterms:W3CDTF">2018-11-11T17:32:02Z</dcterms:created>
  <dcterms:modified xsi:type="dcterms:W3CDTF">2018-12-12T23:40:06Z</dcterms:modified>
</cp:coreProperties>
</file>