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87" r:id="rId7"/>
    <p:sldId id="261" r:id="rId8"/>
    <p:sldId id="262" r:id="rId9"/>
    <p:sldId id="263" r:id="rId10"/>
    <p:sldId id="264" r:id="rId11"/>
    <p:sldId id="265" r:id="rId12"/>
    <p:sldId id="266" r:id="rId13"/>
    <p:sldId id="268" r:id="rId14"/>
    <p:sldId id="269" r:id="rId15"/>
    <p:sldId id="271" r:id="rId16"/>
    <p:sldId id="272" r:id="rId17"/>
    <p:sldId id="788" r:id="rId18"/>
    <p:sldId id="795" r:id="rId19"/>
    <p:sldId id="821" r:id="rId20"/>
    <p:sldId id="507" r:id="rId21"/>
    <p:sldId id="822" r:id="rId22"/>
    <p:sldId id="823" r:id="rId23"/>
    <p:sldId id="274" r:id="rId24"/>
    <p:sldId id="275" r:id="rId25"/>
    <p:sldId id="273" r:id="rId26"/>
    <p:sldId id="276" r:id="rId27"/>
    <p:sldId id="278" r:id="rId28"/>
    <p:sldId id="267" r:id="rId29"/>
    <p:sldId id="279" r:id="rId30"/>
    <p:sldId id="280" r:id="rId31"/>
    <p:sldId id="281" r:id="rId32"/>
    <p:sldId id="282" r:id="rId33"/>
    <p:sldId id="283" r:id="rId34"/>
    <p:sldId id="277" r:id="rId35"/>
  </p:sldIdLst>
  <p:sldSz cx="12192000" cy="6858000"/>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591BCF-8977-4A9B-AF82-7380F5A7A4DC}">
  <a:tblStyle styleId="{E8591BCF-8977-4A9B-AF82-7380F5A7A4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12" d="100"/>
          <a:sy n="112"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PCMH and CHT Payments under Blueprint for Health</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areaChart>
        <c:grouping val="stacked"/>
        <c:varyColors val="0"/>
        <c:ser>
          <c:idx val="0"/>
          <c:order val="0"/>
          <c:tx>
            <c:strRef>
              <c:f>Sheet1!$B$2</c:f>
              <c:strCache>
                <c:ptCount val="1"/>
                <c:pt idx="0">
                  <c:v>PCMH</c:v>
                </c:pt>
              </c:strCache>
            </c:strRef>
          </c:tx>
          <c:spPr>
            <a:solidFill>
              <a:schemeClr val="accent6">
                <a:shade val="76000"/>
              </a:schemeClr>
            </a:solidFill>
            <a:ln>
              <a:noFill/>
            </a:ln>
            <a:effectLst/>
          </c:spPr>
          <c:cat>
            <c:numRef>
              <c:f>Sheet1!$A$3:$A$12</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Sheet1!$B$3:$B$12</c:f>
              <c:numCache>
                <c:formatCode>"$"#,##0</c:formatCode>
                <c:ptCount val="10"/>
                <c:pt idx="0">
                  <c:v>92647.49</c:v>
                </c:pt>
                <c:pt idx="1">
                  <c:v>246568.56</c:v>
                </c:pt>
                <c:pt idx="2">
                  <c:v>491720.1499999999</c:v>
                </c:pt>
                <c:pt idx="3">
                  <c:v>2.06099384E6</c:v>
                </c:pt>
                <c:pt idx="4">
                  <c:v>4.82941948E6</c:v>
                </c:pt>
                <c:pt idx="5">
                  <c:v>6.21449484E6</c:v>
                </c:pt>
                <c:pt idx="6">
                  <c:v>6.59085656E6</c:v>
                </c:pt>
                <c:pt idx="7">
                  <c:v>7.96892531E6</c:v>
                </c:pt>
                <c:pt idx="8">
                  <c:v>1.057317208E7</c:v>
                </c:pt>
                <c:pt idx="9">
                  <c:v>1.06365508278763E7</c:v>
                </c:pt>
              </c:numCache>
            </c:numRef>
          </c:val>
          <c:extLst xmlns:c16r2="http://schemas.microsoft.com/office/drawing/2015/06/chart">
            <c:ext xmlns:c16="http://schemas.microsoft.com/office/drawing/2014/chart" uri="{C3380CC4-5D6E-409C-BE32-E72D297353CC}">
              <c16:uniqueId val="{00000000-279F-4584-AB93-AFB32C94DB32}"/>
            </c:ext>
          </c:extLst>
        </c:ser>
        <c:ser>
          <c:idx val="1"/>
          <c:order val="1"/>
          <c:tx>
            <c:strRef>
              <c:f>Sheet1!$C$2</c:f>
              <c:strCache>
                <c:ptCount val="1"/>
                <c:pt idx="0">
                  <c:v>Core CHT</c:v>
                </c:pt>
              </c:strCache>
            </c:strRef>
          </c:tx>
          <c:spPr>
            <a:solidFill>
              <a:schemeClr val="accent6">
                <a:tint val="77000"/>
              </a:schemeClr>
            </a:solidFill>
            <a:ln>
              <a:noFill/>
            </a:ln>
            <a:effectLst/>
          </c:spPr>
          <c:cat>
            <c:numRef>
              <c:f>Sheet1!$A$3:$A$12</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cat>
          <c:val>
            <c:numRef>
              <c:f>Sheet1!$C$3:$C$12</c:f>
              <c:numCache>
                <c:formatCode>"$"#,##0</c:formatCode>
                <c:ptCount val="10"/>
                <c:pt idx="0">
                  <c:v>200714.33</c:v>
                </c:pt>
                <c:pt idx="1">
                  <c:v>481631.3</c:v>
                </c:pt>
                <c:pt idx="2">
                  <c:v>893523.2799999999</c:v>
                </c:pt>
                <c:pt idx="3">
                  <c:v>3.02484143E6</c:v>
                </c:pt>
                <c:pt idx="4">
                  <c:v>6.52458626E6</c:v>
                </c:pt>
                <c:pt idx="5">
                  <c:v>8.50021215E6</c:v>
                </c:pt>
                <c:pt idx="6">
                  <c:v>8.89364313E6</c:v>
                </c:pt>
                <c:pt idx="7">
                  <c:v>8.977055029288E6</c:v>
                </c:pt>
                <c:pt idx="8">
                  <c:v>1.000511894E7</c:v>
                </c:pt>
                <c:pt idx="9">
                  <c:v>1.03157228135733E7</c:v>
                </c:pt>
              </c:numCache>
            </c:numRef>
          </c:val>
          <c:extLst xmlns:c16r2="http://schemas.microsoft.com/office/drawing/2015/06/chart">
            <c:ext xmlns:c16="http://schemas.microsoft.com/office/drawing/2014/chart" uri="{C3380CC4-5D6E-409C-BE32-E72D297353CC}">
              <c16:uniqueId val="{00000001-279F-4584-AB93-AFB32C94DB32}"/>
            </c:ext>
          </c:extLst>
        </c:ser>
        <c:dLbls>
          <c:showLegendKey val="0"/>
          <c:showVal val="0"/>
          <c:showCatName val="0"/>
          <c:showSerName val="0"/>
          <c:showPercent val="0"/>
          <c:showBubbleSize val="0"/>
        </c:dLbls>
        <c:axId val="-1569605184"/>
        <c:axId val="-1621592000"/>
      </c:areaChart>
      <c:catAx>
        <c:axId val="-15696051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n-US"/>
          </a:p>
        </c:txPr>
        <c:crossAx val="-1621592000"/>
        <c:crosses val="autoZero"/>
        <c:auto val="1"/>
        <c:lblAlgn val="ctr"/>
        <c:lblOffset val="100"/>
        <c:noMultiLvlLbl val="0"/>
      </c:catAx>
      <c:valAx>
        <c:axId val="-1621592000"/>
        <c:scaling>
          <c:orientation val="minMax"/>
        </c:scaling>
        <c:delete val="0"/>
        <c:axPos val="l"/>
        <c:majorGridlines>
          <c:spPr>
            <a:ln w="9525" cap="flat" cmpd="sng" algn="ctr">
              <a:solidFill>
                <a:schemeClr val="dk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56960518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80"/>
          </a:xfrm>
          <a:prstGeom prst="rect">
            <a:avLst/>
          </a:prstGeom>
          <a:noFill/>
          <a:ln>
            <a:noFill/>
          </a:ln>
        </p:spPr>
        <p:txBody>
          <a:bodyPr spcFirstLastPara="1" wrap="square" lIns="93925" tIns="46950" rIns="93925" bIns="469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08705" y="0"/>
            <a:ext cx="3066733" cy="469780"/>
          </a:xfrm>
          <a:prstGeom prst="rect">
            <a:avLst/>
          </a:prstGeom>
          <a:noFill/>
          <a:ln>
            <a:noFill/>
          </a:ln>
        </p:spPr>
        <p:txBody>
          <a:bodyPr spcFirstLastPara="1" wrap="square" lIns="93925" tIns="46950" rIns="93925" bIns="469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7"/>
            <a:ext cx="3066733" cy="469779"/>
          </a:xfrm>
          <a:prstGeom prst="rect">
            <a:avLst/>
          </a:prstGeom>
          <a:noFill/>
          <a:ln>
            <a:noFill/>
          </a:ln>
        </p:spPr>
        <p:txBody>
          <a:bodyPr spcFirstLastPara="1" wrap="square" lIns="93925" tIns="46950" rIns="93925" bIns="469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61" name="Google Shape;161;p1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74" name="Google Shape;174;p1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205" name="Google Shape;205;p1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255" name="Google Shape;255;p1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270" name="Google Shape;270;p1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Arial" panose="020B0604020202020204" pitchFamily="34" charset="0"/>
              <a:buNone/>
            </a:pPr>
            <a:endParaRPr lang="en-US" sz="1200" dirty="0">
              <a:solidFill>
                <a:schemeClr val="bg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44096-A140-42A3-8574-3E20803070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20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8A2EE-3A01-43C2-AAC2-ABB94067B8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547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Reform Council had introductory webinar on 9/20.  Will have their first meeting this Thurs. 9/27.</a:t>
            </a:r>
          </a:p>
          <a:p>
            <a:r>
              <a:rPr lang="en-US" dirty="0"/>
              <a:t>During this meeting, they’ll be discussing the three options that PTTF recommended in the June report, including questions here.</a:t>
            </a:r>
          </a:p>
          <a:p>
            <a:r>
              <a:rPr lang="en-US" dirty="0"/>
              <a:t>Pass over to Mark</a:t>
            </a:r>
          </a:p>
        </p:txBody>
      </p:sp>
      <p:sp>
        <p:nvSpPr>
          <p:cNvPr id="4" name="Slide Number Placeholder 3"/>
          <p:cNvSpPr>
            <a:spLocks noGrp="1"/>
          </p:cNvSpPr>
          <p:nvPr>
            <p:ph type="sldNum" sz="quarter" idx="10"/>
          </p:nvPr>
        </p:nvSpPr>
        <p:spPr/>
        <p:txBody>
          <a:bodyPr/>
          <a:lstStyle/>
          <a:p>
            <a:pPr defTabSz="911291">
              <a:defRPr/>
            </a:pPr>
            <a:fld id="{D1B8A2EE-3A01-43C2-AAC2-ABB94067B8BF}" type="slidenum">
              <a:rPr lang="en-US">
                <a:solidFill>
                  <a:prstClr val="black"/>
                </a:solidFill>
                <a:latin typeface="Calibri"/>
              </a:rPr>
              <a:pPr defTabSz="911291">
                <a:defRPr/>
              </a:pPr>
              <a:t>19</a:t>
            </a:fld>
            <a:endParaRPr lang="en-US" dirty="0">
              <a:solidFill>
                <a:prstClr val="black"/>
              </a:solidFill>
              <a:latin typeface="Calibri"/>
            </a:endParaRPr>
          </a:p>
        </p:txBody>
      </p:sp>
    </p:spTree>
    <p:extLst>
      <p:ext uri="{BB962C8B-B14F-4D97-AF65-F5344CB8AC3E}">
        <p14:creationId xmlns:p14="http://schemas.microsoft.com/office/powerpoint/2010/main" val="1599408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563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endParaRPr lang="en-US" dirty="0"/>
          </a:p>
        </p:txBody>
      </p:sp>
      <p:sp>
        <p:nvSpPr>
          <p:cNvPr id="4" name="Slide Number Placeholder 3"/>
          <p:cNvSpPr>
            <a:spLocks noGrp="1"/>
          </p:cNvSpPr>
          <p:nvPr>
            <p:ph type="sldNum" sz="quarter" idx="5"/>
          </p:nvPr>
        </p:nvSpPr>
        <p:spPr/>
        <p:txBody>
          <a:bodyPr/>
          <a:lstStyle/>
          <a:p>
            <a:fld id="{4A0206D1-E21F-4780-BD2F-40C9432EE412}" type="slidenum">
              <a:rPr lang="en-US" smtClean="0"/>
              <a:t>21</a:t>
            </a:fld>
            <a:endParaRPr lang="en-US"/>
          </a:p>
        </p:txBody>
      </p:sp>
    </p:spTree>
    <p:extLst>
      <p:ext uri="{BB962C8B-B14F-4D97-AF65-F5344CB8AC3E}">
        <p14:creationId xmlns:p14="http://schemas.microsoft.com/office/powerpoint/2010/main" val="3383551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12" name="Google Shape;312;p19: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31" name="Google Shape;331;p2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282" name="Google Shape;282;p1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1: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44" name="Google Shape;344;p2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69" name="Google Shape;369;p2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92" name="Google Shape;192;p1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77" name="Google Shape;377;p2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85" name="Google Shape;385;p25: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93" name="Google Shape;393;p2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7: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401" name="Google Shape;401;p2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8: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409" name="Google Shape;409;p2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361" name="Google Shape;361;p22: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06" name="Google Shape;106;p4: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14" name="Google Shape;114;p5: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21" name="Google Shape;121;p6: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28" name="Google Shape;128;p7: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36" name="Google Shape;136;p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707708" y="4505980"/>
            <a:ext cx="5661660" cy="3686711"/>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43" name="Google Shape;143;p9: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19" y="361553"/>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6" name="Shape 46"/>
          <p:cNvSpPr txBox="1">
            <a:spLocks noGrp="1"/>
          </p:cNvSpPr>
          <p:nvPr>
            <p:ph type="subTitle" idx="1"/>
          </p:nvPr>
        </p:nvSpPr>
        <p:spPr>
          <a:xfrm>
            <a:off x="506519"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47" name="Shape 47"/>
          <p:cNvSpPr txBox="1">
            <a:spLocks noGrp="1"/>
          </p:cNvSpPr>
          <p:nvPr>
            <p:ph type="body" idx="2"/>
          </p:nvPr>
        </p:nvSpPr>
        <p:spPr>
          <a:xfrm>
            <a:off x="506519" y="1936600"/>
            <a:ext cx="11122799" cy="40539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dirty="0"/>
          </a:p>
        </p:txBody>
      </p:sp>
      <p:sp>
        <p:nvSpPr>
          <p:cNvPr id="6" name="Slide Number Placeholder 5">
            <a:extLst>
              <a:ext uri="{FF2B5EF4-FFF2-40B4-BE49-F238E27FC236}">
                <a16:creationId xmlns:a16="http://schemas.microsoft.com/office/drawing/2014/main" xmlns="" id="{0AFCD4DA-E9DD-4C42-81CB-67FFA109CC87}"/>
              </a:ext>
            </a:extLst>
          </p:cNvPr>
          <p:cNvSpPr>
            <a:spLocks noGrp="1"/>
          </p:cNvSpPr>
          <p:nvPr>
            <p:ph type="sldNum" sz="quarter" idx="12"/>
          </p:nvPr>
        </p:nvSpPr>
        <p:spPr>
          <a:xfrm>
            <a:off x="8610600" y="6365875"/>
            <a:ext cx="2743200" cy="365125"/>
          </a:xfrm>
        </p:spPr>
        <p:txBody>
          <a:bodyPr/>
          <a:lstStyle/>
          <a:p>
            <a:fld id="{1BEC8EF3-1746-4572-88F6-EB44F98F6C66}" type="slidenum">
              <a:rPr lang="en-US" smtClean="0"/>
              <a:t>‹#›</a:t>
            </a:fld>
            <a:endParaRPr lang="en-US" dirty="0"/>
          </a:p>
        </p:txBody>
      </p:sp>
      <p:pic>
        <p:nvPicPr>
          <p:cNvPr id="7" name="Content Placeholder 4">
            <a:extLst>
              <a:ext uri="{FF2B5EF4-FFF2-40B4-BE49-F238E27FC236}">
                <a16:creationId xmlns:a16="http://schemas.microsoft.com/office/drawing/2014/main" xmlns="" id="{87CD6ADD-31D4-408E-8717-9CBDAD868F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9899" y="6264592"/>
            <a:ext cx="1790471" cy="548640"/>
          </a:xfrm>
          <a:prstGeom prst="rect">
            <a:avLst/>
          </a:prstGeom>
        </p:spPr>
      </p:pic>
    </p:spTree>
    <p:extLst>
      <p:ext uri="{BB962C8B-B14F-4D97-AF65-F5344CB8AC3E}">
        <p14:creationId xmlns:p14="http://schemas.microsoft.com/office/powerpoint/2010/main" val="416085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609600" y="152400"/>
            <a:ext cx="10972800" cy="685800"/>
          </a:xfrm>
          <a:prstGeom prst="rect">
            <a:avLst/>
          </a:prstGeom>
        </p:spPr>
        <p:txBody>
          <a:bodyPr lIns="91402" tIns="45701" rIns="91402" bIns="45701" anchor="ctr"/>
          <a:lstStyle>
            <a:lvl1pPr algn="l">
              <a:defRPr sz="1800" b="1" baseline="0">
                <a:solidFill>
                  <a:schemeClr val="accent1"/>
                </a:solidFill>
                <a:latin typeface="Arial" panose="020B0604020202020204" pitchFamily="34" charset="0"/>
                <a:ea typeface="Arial Unicode MS" panose="020B0604020202020204" pitchFamily="34" charset="-128"/>
                <a:cs typeface="Arial" panose="020B0604020202020204" pitchFamily="34" charset="0"/>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413933" y="6382941"/>
            <a:ext cx="3860800" cy="365125"/>
          </a:xfrm>
          <a:prstGeom prst="rect">
            <a:avLst/>
          </a:prstGeom>
        </p:spPr>
        <p:txBody>
          <a:bodyPr anchor="b"/>
          <a:lstStyle>
            <a:lvl1pPr>
              <a:defRPr sz="800">
                <a:solidFill>
                  <a:schemeClr val="bg1">
                    <a:lumMod val="50000"/>
                  </a:schemeClr>
                </a:solidFill>
              </a:defRPr>
            </a:lvl1pPr>
          </a:lstStyle>
          <a:p>
            <a:r>
              <a:rPr lang="en-US" dirty="0">
                <a:solidFill>
                  <a:prstClr val="white">
                    <a:lumMod val="50000"/>
                  </a:prstClr>
                </a:solidFill>
              </a:rPr>
              <a:t>Sources &amp; Notes</a:t>
            </a:r>
          </a:p>
        </p:txBody>
      </p:sp>
    </p:spTree>
    <p:extLst>
      <p:ext uri="{BB962C8B-B14F-4D97-AF65-F5344CB8AC3E}">
        <p14:creationId xmlns:p14="http://schemas.microsoft.com/office/powerpoint/2010/main" val="20075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jpeg"/><Relationship Id="rId13" Type="http://schemas.openxmlformats.org/officeDocument/2006/relationships/image" Target="../media/image15.png"/><Relationship Id="rId14" Type="http://schemas.openxmlformats.org/officeDocument/2006/relationships/image" Target="../media/image16.jpeg"/><Relationship Id="rId1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5" Type="http://schemas.openxmlformats.org/officeDocument/2006/relationships/image" Target="../media/image27.jpg"/><Relationship Id="rId6" Type="http://schemas.openxmlformats.org/officeDocument/2006/relationships/image" Target="../media/image28.jpg"/><Relationship Id="rId7" Type="http://schemas.openxmlformats.org/officeDocument/2006/relationships/image" Target="../media/image29.jpg"/><Relationship Id="rId8" Type="http://schemas.openxmlformats.org/officeDocument/2006/relationships/image" Target="../media/image30.jpg"/><Relationship Id="rId9"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RANGE!_edn1"/></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RANGE!_edn1"/></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RANGE!_edn1"/></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RANGE!_edn1"/></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RANGE!_edn1"/></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milbank.org/publications/standardizing-measurement-commercial-health-plan-primary-care-spendin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87"/>
        <p:cNvGrpSpPr/>
        <p:nvPr/>
      </p:nvGrpSpPr>
      <p:grpSpPr>
        <a:xfrm>
          <a:off x="0" y="0"/>
          <a:ext cx="0" cy="0"/>
          <a:chOff x="0" y="0"/>
          <a:chExt cx="0" cy="0"/>
        </a:xfrm>
      </p:grpSpPr>
      <p:sp>
        <p:nvSpPr>
          <p:cNvPr id="88" name="Google Shape;88;p13"/>
          <p:cNvSpPr/>
          <p:nvPr/>
        </p:nvSpPr>
        <p:spPr>
          <a:xfrm>
            <a:off x="369234" y="977384"/>
            <a:ext cx="11673751" cy="538609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0" u="none" strike="noStrike" cap="none" dirty="0">
                <a:solidFill>
                  <a:schemeClr val="dk1"/>
                </a:solidFill>
                <a:latin typeface="Calibri"/>
                <a:ea typeface="Calibri"/>
                <a:cs typeface="Calibri"/>
                <a:sym typeface="Calibri"/>
              </a:rPr>
              <a:t>3</a:t>
            </a:r>
            <a:r>
              <a:rPr lang="en-US" sz="3200" b="1" i="0" u="none" strike="noStrike" cap="none" baseline="30000" dirty="0">
                <a:solidFill>
                  <a:schemeClr val="dk1"/>
                </a:solidFill>
                <a:latin typeface="Calibri"/>
                <a:ea typeface="Calibri"/>
                <a:cs typeface="Calibri"/>
                <a:sym typeface="Calibri"/>
              </a:rPr>
              <a:t>RD</a:t>
            </a:r>
            <a:r>
              <a:rPr lang="en-US" sz="3200" b="1" i="0" u="none" strike="noStrike" cap="none" dirty="0">
                <a:solidFill>
                  <a:schemeClr val="dk1"/>
                </a:solidFill>
                <a:latin typeface="Calibri"/>
                <a:ea typeface="Calibri"/>
                <a:cs typeface="Calibri"/>
                <a:sym typeface="Calibri"/>
              </a:rPr>
              <a:t> ANNUAL NEW ENGLAND MEETING ON REGIONAL OPPORTUNITIES FOR STATE GOVERNMENT IN HEALTH CARE OVERSIGHT AND REGULATION</a:t>
            </a:r>
            <a:endParaRPr dirty="0"/>
          </a:p>
          <a:p>
            <a:pPr marL="0" marR="0" lvl="0" indent="0" algn="ctr" rtl="0">
              <a:spcBef>
                <a:spcPts val="0"/>
              </a:spcBef>
              <a:spcAft>
                <a:spcPts val="0"/>
              </a:spcAft>
              <a:buNone/>
            </a:pPr>
            <a:endParaRPr sz="3200" b="1"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b="1" i="1" u="none" strike="noStrike" cap="none" dirty="0">
                <a:solidFill>
                  <a:schemeClr val="dk1"/>
                </a:solidFill>
                <a:latin typeface="Calibri"/>
                <a:ea typeface="Calibri"/>
                <a:cs typeface="Calibri"/>
                <a:sym typeface="Calibri"/>
              </a:rPr>
              <a:t>Improving Primary Care: Building Blocks for Success and Opportunities for State Collaboration</a:t>
            </a:r>
            <a:endParaRPr dirty="0"/>
          </a:p>
          <a:p>
            <a:pPr marL="0" marR="0" lvl="0" indent="0" algn="ctr" rtl="0">
              <a:spcBef>
                <a:spcPts val="0"/>
              </a:spcBef>
              <a:spcAft>
                <a:spcPts val="0"/>
              </a:spcAft>
              <a:buNone/>
            </a:pPr>
            <a:endParaRPr sz="4000" b="1" i="1" u="none" strike="noStrike" cap="none"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2800" b="0" i="0" u="none" strike="noStrike" cap="none" dirty="0">
                <a:solidFill>
                  <a:schemeClr val="dk1"/>
                </a:solidFill>
                <a:latin typeface="Calibri"/>
                <a:ea typeface="Calibri"/>
                <a:cs typeface="Calibri"/>
                <a:sym typeface="Calibri"/>
              </a:rPr>
              <a:t>Presented by the NESCSO Primary Care Workgroup</a:t>
            </a:r>
            <a:endParaRPr sz="4000" b="0" i="0" u="none" strike="noStrike" cap="none"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4000" b="0" i="0" u="none" strike="noStrike" cap="none" dirty="0">
                <a:solidFill>
                  <a:schemeClr val="dk1"/>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October 18-19,2018</a:t>
            </a:r>
            <a:endParaRPr dirty="0"/>
          </a:p>
          <a:p>
            <a:pPr marL="0" marR="0" lvl="0" indent="0" algn="r" rtl="0">
              <a:spcBef>
                <a:spcPts val="0"/>
              </a:spcBef>
              <a:spcAft>
                <a:spcPts val="0"/>
              </a:spcAft>
              <a:buNone/>
            </a:pPr>
            <a:r>
              <a:rPr lang="en-US" sz="2800" b="1" i="0" u="none" strike="noStrike" cap="none" dirty="0">
                <a:solidFill>
                  <a:schemeClr val="dk1"/>
                </a:solidFill>
                <a:latin typeface="Calibri"/>
                <a:ea typeface="Calibri"/>
                <a:cs typeface="Calibri"/>
                <a:sym typeface="Calibri"/>
              </a:rPr>
              <a:t>                                                   York, Maine</a:t>
            </a:r>
            <a:endParaRPr dirty="0"/>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1</a:t>
            </a:fld>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Scope Of Services A Primary Care Provider Should Provide</a:t>
            </a:r>
            <a:endParaRPr sz="4000" b="0" i="0" u="none" strike="noStrike" cap="none" dirty="0">
              <a:solidFill>
                <a:schemeClr val="dk1"/>
              </a:solidFill>
              <a:latin typeface="Calibri"/>
              <a:ea typeface="Calibri"/>
              <a:cs typeface="Calibri"/>
              <a:sym typeface="Calibri"/>
            </a:endParaRPr>
          </a:p>
        </p:txBody>
      </p:sp>
      <p:grpSp>
        <p:nvGrpSpPr>
          <p:cNvPr id="146" name="Google Shape;146;p21"/>
          <p:cNvGrpSpPr/>
          <p:nvPr/>
        </p:nvGrpSpPr>
        <p:grpSpPr>
          <a:xfrm>
            <a:off x="3210227" y="1794873"/>
            <a:ext cx="5861016" cy="4697223"/>
            <a:chOff x="2372027" y="-30752"/>
            <a:chExt cx="5861016" cy="4697223"/>
          </a:xfrm>
        </p:grpSpPr>
        <p:sp>
          <p:nvSpPr>
            <p:cNvPr id="147" name="Google Shape;147;p21"/>
            <p:cNvSpPr/>
            <p:nvPr/>
          </p:nvSpPr>
          <p:spPr>
            <a:xfrm>
              <a:off x="2947608" y="-30752"/>
              <a:ext cx="4620382" cy="4620382"/>
            </a:xfrm>
            <a:custGeom>
              <a:avLst/>
              <a:gdLst/>
              <a:ahLst/>
              <a:cxnLst/>
              <a:rect l="l" t="t" r="r" b="b"/>
              <a:pathLst>
                <a:path w="120000" h="120000" extrusionOk="0">
                  <a:moveTo>
                    <a:pt x="79476" y="7050"/>
                  </a:moveTo>
                  <a:cubicBezTo>
                    <a:pt x="103358" y="15834"/>
                    <a:pt x="118404" y="39518"/>
                    <a:pt x="116207" y="64869"/>
                  </a:cubicBezTo>
                  <a:cubicBezTo>
                    <a:pt x="114011" y="90221"/>
                    <a:pt x="95116" y="110964"/>
                    <a:pt x="70080" y="115510"/>
                  </a:cubicBezTo>
                  <a:cubicBezTo>
                    <a:pt x="45043" y="120056"/>
                    <a:pt x="20061" y="107280"/>
                    <a:pt x="9093" y="84319"/>
                  </a:cubicBezTo>
                  <a:cubicBezTo>
                    <a:pt x="-1876" y="61358"/>
                    <a:pt x="3883" y="33897"/>
                    <a:pt x="23152" y="17277"/>
                  </a:cubicBezTo>
                  <a:lnTo>
                    <a:pt x="21076" y="14376"/>
                  </a:lnTo>
                  <a:lnTo>
                    <a:pt x="29100" y="16827"/>
                  </a:lnTo>
                  <a:lnTo>
                    <a:pt x="29117" y="25612"/>
                  </a:lnTo>
                  <a:lnTo>
                    <a:pt x="27042" y="22712"/>
                  </a:lnTo>
                  <a:lnTo>
                    <a:pt x="27042" y="22712"/>
                  </a:lnTo>
                  <a:cubicBezTo>
                    <a:pt x="10266" y="37540"/>
                    <a:pt x="5458" y="61745"/>
                    <a:pt x="15293" y="81859"/>
                  </a:cubicBezTo>
                  <a:cubicBezTo>
                    <a:pt x="25127" y="101973"/>
                    <a:pt x="47183" y="113043"/>
                    <a:pt x="69188" y="108910"/>
                  </a:cubicBezTo>
                  <a:cubicBezTo>
                    <a:pt x="91193" y="104776"/>
                    <a:pt x="107728" y="86456"/>
                    <a:pt x="109592" y="64145"/>
                  </a:cubicBezTo>
                  <a:cubicBezTo>
                    <a:pt x="111457" y="41833"/>
                    <a:pt x="98192" y="21023"/>
                    <a:pt x="77179" y="13294"/>
                  </a:cubicBezTo>
                  <a:close/>
                </a:path>
              </a:pathLst>
            </a:cu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1"/>
            <p:cNvSpPr/>
            <p:nvPr/>
          </p:nvSpPr>
          <p:spPr>
            <a:xfrm>
              <a:off x="4156434" y="778"/>
              <a:ext cx="2202730" cy="11013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1"/>
            <p:cNvSpPr txBox="1"/>
            <p:nvPr/>
          </p:nvSpPr>
          <p:spPr>
            <a:xfrm>
              <a:off x="4210198" y="54542"/>
              <a:ext cx="2095202" cy="993837"/>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ACUTE CARE</a:t>
              </a:r>
              <a:endParaRPr dirty="0"/>
            </a:p>
          </p:txBody>
        </p:sp>
        <p:sp>
          <p:nvSpPr>
            <p:cNvPr id="150" name="Google Shape;150;p21"/>
            <p:cNvSpPr/>
            <p:nvPr/>
          </p:nvSpPr>
          <p:spPr>
            <a:xfrm>
              <a:off x="6030313" y="1362230"/>
              <a:ext cx="2202730" cy="11013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1"/>
            <p:cNvSpPr txBox="1"/>
            <p:nvPr/>
          </p:nvSpPr>
          <p:spPr>
            <a:xfrm>
              <a:off x="6084077" y="1415994"/>
              <a:ext cx="2095202" cy="993837"/>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CHRONIC CARE</a:t>
              </a:r>
              <a:endParaRPr dirty="0"/>
            </a:p>
          </p:txBody>
        </p:sp>
        <p:sp>
          <p:nvSpPr>
            <p:cNvPr id="152" name="Google Shape;152;p21"/>
            <p:cNvSpPr/>
            <p:nvPr/>
          </p:nvSpPr>
          <p:spPr>
            <a:xfrm>
              <a:off x="2372027" y="1404597"/>
              <a:ext cx="2202730" cy="11013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1"/>
            <p:cNvSpPr txBox="1"/>
            <p:nvPr/>
          </p:nvSpPr>
          <p:spPr>
            <a:xfrm>
              <a:off x="2425791" y="1458361"/>
              <a:ext cx="2095202" cy="993837"/>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COORDINATION OF CARE</a:t>
              </a:r>
              <a:endParaRPr dirty="0"/>
            </a:p>
          </p:txBody>
        </p:sp>
        <p:sp>
          <p:nvSpPr>
            <p:cNvPr id="154" name="Google Shape;154;p21"/>
            <p:cNvSpPr/>
            <p:nvPr/>
          </p:nvSpPr>
          <p:spPr>
            <a:xfrm>
              <a:off x="2998314" y="3565106"/>
              <a:ext cx="2202730" cy="11013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21"/>
            <p:cNvSpPr txBox="1"/>
            <p:nvPr/>
          </p:nvSpPr>
          <p:spPr>
            <a:xfrm>
              <a:off x="3052078" y="3618870"/>
              <a:ext cx="2095202" cy="993837"/>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PREVENTIVE CARE</a:t>
              </a:r>
              <a:endParaRPr dirty="0"/>
            </a:p>
          </p:txBody>
        </p:sp>
        <p:sp>
          <p:nvSpPr>
            <p:cNvPr id="156" name="Google Shape;156;p21"/>
            <p:cNvSpPr/>
            <p:nvPr/>
          </p:nvSpPr>
          <p:spPr>
            <a:xfrm>
              <a:off x="5927588" y="3522743"/>
              <a:ext cx="2202730" cy="11013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1"/>
            <p:cNvSpPr txBox="1"/>
            <p:nvPr/>
          </p:nvSpPr>
          <p:spPr>
            <a:xfrm>
              <a:off x="5981352" y="3576507"/>
              <a:ext cx="2095202" cy="993837"/>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EDUCATION AND SCREENING</a:t>
              </a:r>
              <a:endParaRPr dirty="0"/>
            </a:p>
          </p:txBody>
        </p:sp>
      </p:grpSp>
      <p:sp>
        <p:nvSpPr>
          <p:cNvPr id="158" name="Google Shape;15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dirty="0">
              <a:solidFill>
                <a:srgbClr val="888888"/>
              </a:solidFill>
              <a:latin typeface="Calibri"/>
              <a:ea typeface="Calibri"/>
              <a:cs typeface="Calibri"/>
              <a:sym typeface="Calibri"/>
            </a:endParaRPr>
          </a:p>
        </p:txBody>
      </p:sp>
      <p:sp>
        <p:nvSpPr>
          <p:cNvPr id="18" name="Rectangle 17">
            <a:extLst>
              <a:ext uri="{FF2B5EF4-FFF2-40B4-BE49-F238E27FC236}">
                <a16:creationId xmlns:a16="http://schemas.microsoft.com/office/drawing/2014/main" xmlns="" id="{DE437039-9B86-4A0D-83D0-9F803CF39133}"/>
              </a:ext>
            </a:extLst>
          </p:cNvPr>
          <p:cNvSpPr/>
          <p:nvPr/>
        </p:nvSpPr>
        <p:spPr>
          <a:xfrm>
            <a:off x="434788" y="1416548"/>
            <a:ext cx="2202730" cy="35440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Primary Care is:</a:t>
            </a:r>
          </a:p>
          <a:p>
            <a:pPr algn="ctr"/>
            <a:r>
              <a:rPr lang="en-US" sz="2000" dirty="0"/>
              <a:t>Integrated </a:t>
            </a:r>
          </a:p>
          <a:p>
            <a:pPr algn="ctr"/>
            <a:r>
              <a:rPr lang="en-US" sz="2000" dirty="0"/>
              <a:t>Accessible</a:t>
            </a:r>
          </a:p>
          <a:p>
            <a:pPr algn="ctr"/>
            <a:r>
              <a:rPr lang="en-US" sz="2000" dirty="0"/>
              <a:t>Accountable</a:t>
            </a:r>
          </a:p>
          <a:p>
            <a:pPr algn="ctr"/>
            <a:r>
              <a:rPr lang="en-US" sz="2000" dirty="0"/>
              <a:t>Majority of Care</a:t>
            </a:r>
          </a:p>
          <a:p>
            <a:pPr algn="ctr"/>
            <a:r>
              <a:rPr lang="en-US" sz="2000" dirty="0"/>
              <a:t>Partnership with Patients</a:t>
            </a:r>
          </a:p>
          <a:p>
            <a:pPr algn="ctr"/>
            <a:r>
              <a:rPr lang="en-US" sz="2000" dirty="0"/>
              <a:t>Context of Family and Community</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Who Provides Primary Care? </a:t>
            </a:r>
            <a:endParaRPr sz="4000" b="0" i="0" u="none" strike="noStrike" cap="none" dirty="0">
              <a:solidFill>
                <a:schemeClr val="dk1"/>
              </a:solidFill>
              <a:latin typeface="Calibri"/>
              <a:ea typeface="Calibri"/>
              <a:cs typeface="Calibri"/>
              <a:sym typeface="Calibri"/>
            </a:endParaRPr>
          </a:p>
        </p:txBody>
      </p:sp>
      <p:grpSp>
        <p:nvGrpSpPr>
          <p:cNvPr id="164" name="Google Shape;164;p22"/>
          <p:cNvGrpSpPr/>
          <p:nvPr/>
        </p:nvGrpSpPr>
        <p:grpSpPr>
          <a:xfrm>
            <a:off x="838200" y="2119257"/>
            <a:ext cx="10515600" cy="4057706"/>
            <a:chOff x="0" y="0"/>
            <a:chExt cx="10515600" cy="4057706"/>
          </a:xfrm>
        </p:grpSpPr>
        <p:sp>
          <p:nvSpPr>
            <p:cNvPr id="165" name="Google Shape;165;p22"/>
            <p:cNvSpPr/>
            <p:nvPr/>
          </p:nvSpPr>
          <p:spPr>
            <a:xfrm>
              <a:off x="0" y="0"/>
              <a:ext cx="4057706" cy="4057706"/>
            </a:xfrm>
            <a:prstGeom prst="pie">
              <a:avLst>
                <a:gd name="adj1" fmla="val 54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2"/>
            <p:cNvSpPr/>
            <p:nvPr/>
          </p:nvSpPr>
          <p:spPr>
            <a:xfrm>
              <a:off x="2028853" y="0"/>
              <a:ext cx="8486747" cy="4057706"/>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2"/>
            <p:cNvSpPr txBox="1"/>
            <p:nvPr/>
          </p:nvSpPr>
          <p:spPr>
            <a:xfrm>
              <a:off x="2028853" y="0"/>
              <a:ext cx="4243373" cy="4057706"/>
            </a:xfrm>
            <a:prstGeom prst="rect">
              <a:avLst/>
            </a:prstGeom>
            <a:noFill/>
            <a:ln>
              <a:noFill/>
            </a:ln>
          </p:spPr>
          <p:txBody>
            <a:bodyPr spcFirstLastPara="1" wrap="square" lIns="167625" tIns="167625" rIns="167625" bIns="16762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1" dirty="0">
                  <a:solidFill>
                    <a:schemeClr val="dk1"/>
                  </a:solidFill>
                  <a:latin typeface="Calibri"/>
                  <a:ea typeface="Calibri"/>
                  <a:cs typeface="Calibri"/>
                  <a:sym typeface="Calibri"/>
                </a:rPr>
                <a:t>Health Care Providers Specializing in Primary Care  Include</a:t>
              </a:r>
              <a:r>
                <a:rPr lang="en-US" sz="5200" b="1" dirty="0">
                  <a:solidFill>
                    <a:schemeClr val="dk1"/>
                  </a:solidFill>
                  <a:latin typeface="Calibri"/>
                  <a:ea typeface="Calibri"/>
                  <a:cs typeface="Calibri"/>
                  <a:sym typeface="Calibri"/>
                </a:rPr>
                <a:t>: </a:t>
              </a:r>
              <a:endParaRPr sz="5200" dirty="0">
                <a:solidFill>
                  <a:schemeClr val="dk1"/>
                </a:solidFill>
                <a:latin typeface="Calibri"/>
                <a:ea typeface="Calibri"/>
                <a:cs typeface="Calibri"/>
                <a:sym typeface="Calibri"/>
              </a:endParaRPr>
            </a:p>
          </p:txBody>
        </p:sp>
        <p:sp>
          <p:nvSpPr>
            <p:cNvPr id="168" name="Google Shape;168;p22"/>
            <p:cNvSpPr/>
            <p:nvPr/>
          </p:nvSpPr>
          <p:spPr>
            <a:xfrm>
              <a:off x="6272226" y="0"/>
              <a:ext cx="4243373" cy="40577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2"/>
            <p:cNvSpPr txBox="1"/>
            <p:nvPr/>
          </p:nvSpPr>
          <p:spPr>
            <a:xfrm>
              <a:off x="6272226" y="0"/>
              <a:ext cx="4243373" cy="4057706"/>
            </a:xfrm>
            <a:prstGeom prst="rect">
              <a:avLst/>
            </a:prstGeom>
            <a:noFill/>
            <a:ln>
              <a:noFill/>
            </a:ln>
          </p:spPr>
          <p:txBody>
            <a:bodyPr spcFirstLastPara="1" wrap="square" lIns="80000" tIns="80000" rIns="80000" bIns="80000" anchor="ctr"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Family Practice</a:t>
              </a:r>
              <a:endParaRPr dirty="0"/>
            </a:p>
            <a:p>
              <a:pPr marL="228600" marR="0" lvl="1"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Internal Medicine</a:t>
              </a:r>
              <a:endParaRPr dirty="0"/>
            </a:p>
            <a:p>
              <a:pPr marL="228600" marR="0" lvl="1"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Geriatrics</a:t>
              </a:r>
              <a:endParaRPr dirty="0"/>
            </a:p>
            <a:p>
              <a:pPr marL="228600" marR="0" lvl="1"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Pediatrics</a:t>
              </a:r>
              <a:endParaRPr dirty="0"/>
            </a:p>
            <a:p>
              <a:pPr marL="228600" marR="0" lvl="1"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Nurse Practitioner (Primary Care)</a:t>
              </a:r>
              <a:endParaRPr dirty="0"/>
            </a:p>
            <a:p>
              <a:pPr marL="228600" marR="0" lvl="1"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Physician Assistant (Primary Care)</a:t>
              </a:r>
              <a:endParaRPr dirty="0"/>
            </a:p>
            <a:p>
              <a:pPr marL="228600" marR="0" lvl="1"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Others (For Consideration)</a:t>
              </a:r>
              <a:endParaRPr dirty="0"/>
            </a:p>
            <a:p>
              <a:pPr marL="457200" marR="0" lvl="2"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Gynecologists</a:t>
              </a:r>
              <a:endParaRPr dirty="0"/>
            </a:p>
            <a:p>
              <a:pPr marL="457200" marR="0" lvl="2"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Primary Mental Health Provider</a:t>
              </a:r>
              <a:endParaRPr dirty="0"/>
            </a:p>
            <a:p>
              <a:pPr marL="457200" marR="0" lvl="2"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Naturopath</a:t>
              </a:r>
              <a:endParaRPr dirty="0"/>
            </a:p>
            <a:p>
              <a:pPr marL="457200" marR="0" lvl="2" indent="-228600" algn="l" rtl="0">
                <a:lnSpc>
                  <a:spcPct val="90000"/>
                </a:lnSpc>
                <a:spcBef>
                  <a:spcPts val="315"/>
                </a:spcBef>
                <a:spcAft>
                  <a:spcPts val="0"/>
                </a:spcAft>
                <a:buClr>
                  <a:schemeClr val="dk1"/>
                </a:buClr>
                <a:buSzPts val="2100"/>
                <a:buFont typeface="Calibri"/>
                <a:buChar char="•"/>
              </a:pPr>
              <a:r>
                <a:rPr lang="en-US" sz="2100" b="1" i="1" u="none" strike="noStrike" cap="none" dirty="0">
                  <a:solidFill>
                    <a:schemeClr val="dk1"/>
                  </a:solidFill>
                  <a:latin typeface="Calibri"/>
                  <a:ea typeface="Calibri"/>
                  <a:cs typeface="Calibri"/>
                  <a:sym typeface="Calibri"/>
                </a:rPr>
                <a:t>Homeopath</a:t>
              </a:r>
              <a:endParaRPr dirty="0"/>
            </a:p>
          </p:txBody>
        </p:sp>
      </p:grpSp>
      <p:sp>
        <p:nvSpPr>
          <p:cNvPr id="170" name="Google Shape;17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dirty="0">
              <a:solidFill>
                <a:srgbClr val="888888"/>
              </a:solidFill>
              <a:latin typeface="Calibri"/>
              <a:ea typeface="Calibri"/>
              <a:cs typeface="Calibri"/>
              <a:sym typeface="Calibri"/>
            </a:endParaRPr>
          </a:p>
        </p:txBody>
      </p:sp>
      <p:sp>
        <p:nvSpPr>
          <p:cNvPr id="171" name="Google Shape;1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888888"/>
                </a:solidFill>
                <a:latin typeface="Calibri"/>
                <a:ea typeface="Calibri"/>
                <a:cs typeface="Calibri"/>
                <a:sym typeface="Calibri"/>
              </a:rPr>
              <a:t>Definitions from Vermont Primary Care Payment Workgroup 12/29/2015</a:t>
            </a:r>
            <a:endParaRPr dirty="0"/>
          </a:p>
          <a:p>
            <a:pPr marL="0" marR="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666750" y="1746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Components of Primary Care Spending</a:t>
            </a:r>
            <a:endParaRPr sz="4000" b="0" i="0" u="none" strike="noStrike" cap="none" dirty="0">
              <a:solidFill>
                <a:schemeClr val="dk1"/>
              </a:solidFill>
              <a:latin typeface="Calibri"/>
              <a:ea typeface="Calibri"/>
              <a:cs typeface="Calibri"/>
              <a:sym typeface="Calibri"/>
            </a:endParaRPr>
          </a:p>
        </p:txBody>
      </p:sp>
      <p:sp>
        <p:nvSpPr>
          <p:cNvPr id="177" name="Google Shape;1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dirty="0">
              <a:solidFill>
                <a:srgbClr val="888888"/>
              </a:solidFill>
              <a:latin typeface="Calibri"/>
              <a:ea typeface="Calibri"/>
              <a:cs typeface="Calibri"/>
              <a:sym typeface="Calibri"/>
            </a:endParaRPr>
          </a:p>
        </p:txBody>
      </p:sp>
      <p:sp>
        <p:nvSpPr>
          <p:cNvPr id="178" name="Google Shape;178;p23"/>
          <p:cNvSpPr/>
          <p:nvPr/>
        </p:nvSpPr>
        <p:spPr>
          <a:xfrm>
            <a:off x="643729" y="2205249"/>
            <a:ext cx="4010024" cy="3095669"/>
          </a:xfrm>
          <a:prstGeom prst="ellipse">
            <a:avLst/>
          </a:prstGeom>
          <a:solidFill>
            <a:schemeClr val="accent2">
              <a:alpha val="44705"/>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79" name="Google Shape;179;p23"/>
          <p:cNvSpPr txBox="1"/>
          <p:nvPr/>
        </p:nvSpPr>
        <p:spPr>
          <a:xfrm>
            <a:off x="1785938" y="2845655"/>
            <a:ext cx="238125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Services provided by primary care providers</a:t>
            </a:r>
            <a:endParaRPr dirty="0"/>
          </a:p>
        </p:txBody>
      </p:sp>
      <p:sp>
        <p:nvSpPr>
          <p:cNvPr id="180" name="Google Shape;180;p23"/>
          <p:cNvSpPr/>
          <p:nvPr/>
        </p:nvSpPr>
        <p:spPr>
          <a:xfrm>
            <a:off x="2241947" y="2309979"/>
            <a:ext cx="3850482" cy="2990939"/>
          </a:xfrm>
          <a:prstGeom prst="ellipse">
            <a:avLst/>
          </a:prstGeom>
          <a:solidFill>
            <a:schemeClr val="accent6">
              <a:alpha val="44705"/>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181" name="Google Shape;181;p23"/>
          <p:cNvSpPr txBox="1"/>
          <p:nvPr/>
        </p:nvSpPr>
        <p:spPr>
          <a:xfrm>
            <a:off x="4429125" y="3261154"/>
            <a:ext cx="238125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Primary care services</a:t>
            </a:r>
            <a:endParaRPr dirty="0"/>
          </a:p>
        </p:txBody>
      </p:sp>
      <p:cxnSp>
        <p:nvCxnSpPr>
          <p:cNvPr id="182" name="Google Shape;182;p23"/>
          <p:cNvCxnSpPr>
            <a:stCxn id="183" idx="0"/>
          </p:cNvCxnSpPr>
          <p:nvPr/>
        </p:nvCxnSpPr>
        <p:spPr>
          <a:xfrm rot="10800000">
            <a:off x="4079991" y="3852981"/>
            <a:ext cx="2047200" cy="1781100"/>
          </a:xfrm>
          <a:prstGeom prst="straightConnector1">
            <a:avLst/>
          </a:prstGeom>
          <a:noFill/>
          <a:ln w="9525" cap="flat" cmpd="sng">
            <a:solidFill>
              <a:schemeClr val="accent1"/>
            </a:solidFill>
            <a:prstDash val="solid"/>
            <a:miter lim="800000"/>
            <a:headEnd type="none" w="sm" len="sm"/>
            <a:tailEnd type="stealth" w="med" len="med"/>
          </a:ln>
        </p:spPr>
      </p:cxnSp>
      <p:sp>
        <p:nvSpPr>
          <p:cNvPr id="183" name="Google Shape;183;p23"/>
          <p:cNvSpPr txBox="1"/>
          <p:nvPr/>
        </p:nvSpPr>
        <p:spPr>
          <a:xfrm>
            <a:off x="2232054" y="5634081"/>
            <a:ext cx="779027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 sum of spending for </a:t>
            </a:r>
            <a:r>
              <a:rPr lang="en-US" sz="1800" b="1" dirty="0">
                <a:solidFill>
                  <a:srgbClr val="FF0000"/>
                </a:solidFill>
                <a:latin typeface="Calibri"/>
                <a:ea typeface="Calibri"/>
                <a:cs typeface="Calibri"/>
                <a:sym typeface="Calibri"/>
              </a:rPr>
              <a:t>selected</a:t>
            </a:r>
            <a:r>
              <a:rPr lang="en-US" sz="1800" b="1" dirty="0">
                <a:solidFill>
                  <a:schemeClr val="dk1"/>
                </a:solidFill>
                <a:latin typeface="Calibri"/>
                <a:ea typeface="Calibri"/>
                <a:cs typeface="Calibri"/>
                <a:sym typeface="Calibri"/>
              </a:rPr>
              <a:t> CPT codes and non claims-based payments to  </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primary care providers becomes the “numerator” in the spending calculation.</a:t>
            </a:r>
            <a:endParaRPr dirty="0"/>
          </a:p>
        </p:txBody>
      </p:sp>
      <p:sp>
        <p:nvSpPr>
          <p:cNvPr id="184" name="Google Shape;184;p23"/>
          <p:cNvSpPr txBox="1"/>
          <p:nvPr/>
        </p:nvSpPr>
        <p:spPr>
          <a:xfrm>
            <a:off x="2009300" y="1291863"/>
            <a:ext cx="2514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rPr>
              <a:t>Claims-Based Payments</a:t>
            </a:r>
            <a:endParaRPr dirty="0"/>
          </a:p>
        </p:txBody>
      </p:sp>
      <p:sp>
        <p:nvSpPr>
          <p:cNvPr id="185" name="Google Shape;185;p23"/>
          <p:cNvSpPr txBox="1"/>
          <p:nvPr/>
        </p:nvSpPr>
        <p:spPr>
          <a:xfrm>
            <a:off x="6867973" y="1291863"/>
            <a:ext cx="5286640" cy="43704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dirty="0">
                <a:solidFill>
                  <a:schemeClr val="dk1"/>
                </a:solidFill>
                <a:latin typeface="Calibri"/>
                <a:ea typeface="Calibri"/>
                <a:cs typeface="Calibri"/>
                <a:sym typeface="Calibri"/>
              </a:rPr>
              <a:t>Non Claims-Based Payments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Capitation payments and provider salaries </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Risk-based payments  </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Payments for primary care medical home or </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patient centered medical home recognition </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Payments for achievement of quality/cost-savings goals  </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Payments to develop capacity to improve care for</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a deﬁned population of patients, such as patients </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with chronic conditions  </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Payments to help providers adopt health information </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technology, such as electronic health records </a:t>
            </a:r>
            <a:endParaRPr sz="16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Calibri"/>
                <a:ea typeface="Calibri"/>
                <a:cs typeface="Calibri"/>
                <a:sym typeface="Calibri"/>
              </a:rPr>
              <a:t>Payments or expenses for supplemental staff </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such as practice coaches, patient educators, </a:t>
            </a:r>
            <a:endParaRPr dirty="0"/>
          </a:p>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      patient navigators or nurse care managers</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cxnSp>
        <p:nvCxnSpPr>
          <p:cNvPr id="186" name="Google Shape;186;p23"/>
          <p:cNvCxnSpPr>
            <a:stCxn id="187" idx="0"/>
          </p:cNvCxnSpPr>
          <p:nvPr/>
        </p:nvCxnSpPr>
        <p:spPr>
          <a:xfrm rot="10800000" flipH="1">
            <a:off x="1084805" y="4667385"/>
            <a:ext cx="705000" cy="630600"/>
          </a:xfrm>
          <a:prstGeom prst="straightConnector1">
            <a:avLst/>
          </a:prstGeom>
          <a:noFill/>
          <a:ln w="9525" cap="flat" cmpd="sng">
            <a:solidFill>
              <a:schemeClr val="accent1"/>
            </a:solidFill>
            <a:prstDash val="solid"/>
            <a:miter lim="800000"/>
            <a:headEnd type="none" w="sm" len="sm"/>
            <a:tailEnd type="stealth" w="med" len="med"/>
          </a:ln>
        </p:spPr>
      </p:cxnSp>
      <p:sp>
        <p:nvSpPr>
          <p:cNvPr id="187" name="Google Shape;187;p23"/>
          <p:cNvSpPr txBox="1"/>
          <p:nvPr/>
        </p:nvSpPr>
        <p:spPr>
          <a:xfrm>
            <a:off x="48270" y="5297985"/>
            <a:ext cx="207307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1" dirty="0">
                <a:solidFill>
                  <a:schemeClr val="dk1"/>
                </a:solidFill>
                <a:latin typeface="Calibri"/>
                <a:ea typeface="Calibri"/>
                <a:cs typeface="Calibri"/>
                <a:sym typeface="Calibri"/>
              </a:rPr>
              <a:t>Non-primary care</a:t>
            </a:r>
            <a:endParaRPr dirty="0"/>
          </a:p>
          <a:p>
            <a:pPr marL="0" marR="0" lvl="0" indent="0" algn="l" rtl="0">
              <a:spcBef>
                <a:spcPts val="0"/>
              </a:spcBef>
              <a:spcAft>
                <a:spcPts val="0"/>
              </a:spcAft>
              <a:buNone/>
            </a:pPr>
            <a:r>
              <a:rPr lang="en-US" sz="1600" b="1" i="1" dirty="0">
                <a:solidFill>
                  <a:schemeClr val="dk1"/>
                </a:solidFill>
                <a:latin typeface="Calibri"/>
                <a:ea typeface="Calibri"/>
                <a:cs typeface="Calibri"/>
                <a:sym typeface="Calibri"/>
              </a:rPr>
              <a:t>services performed </a:t>
            </a:r>
            <a:endParaRPr dirty="0"/>
          </a:p>
          <a:p>
            <a:pPr marL="0" marR="0" lvl="0" indent="0" algn="l" rtl="0">
              <a:spcBef>
                <a:spcPts val="0"/>
              </a:spcBef>
              <a:spcAft>
                <a:spcPts val="0"/>
              </a:spcAft>
              <a:buNone/>
            </a:pPr>
            <a:r>
              <a:rPr lang="en-US" sz="1600" b="1" i="1" dirty="0">
                <a:solidFill>
                  <a:schemeClr val="dk1"/>
                </a:solidFill>
                <a:latin typeface="Calibri"/>
                <a:ea typeface="Calibri"/>
                <a:cs typeface="Calibri"/>
                <a:sym typeface="Calibri"/>
              </a:rPr>
              <a:t>by primary care providers</a:t>
            </a:r>
            <a:endParaRPr dirty="0"/>
          </a:p>
        </p:txBody>
      </p:sp>
      <p:sp>
        <p:nvSpPr>
          <p:cNvPr id="188" name="Google Shape;188;p23"/>
          <p:cNvSpPr txBox="1"/>
          <p:nvPr/>
        </p:nvSpPr>
        <p:spPr>
          <a:xfrm>
            <a:off x="4626705" y="1549646"/>
            <a:ext cx="21717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1" dirty="0">
                <a:solidFill>
                  <a:schemeClr val="dk1"/>
                </a:solidFill>
                <a:latin typeface="Calibri"/>
                <a:ea typeface="Calibri"/>
                <a:cs typeface="Calibri"/>
                <a:sym typeface="Calibri"/>
              </a:rPr>
              <a:t>Primary care services</a:t>
            </a:r>
            <a:endParaRPr dirty="0"/>
          </a:p>
          <a:p>
            <a:pPr marL="0" marR="0" lvl="0" indent="0" algn="l" rtl="0">
              <a:spcBef>
                <a:spcPts val="0"/>
              </a:spcBef>
              <a:spcAft>
                <a:spcPts val="0"/>
              </a:spcAft>
              <a:buNone/>
            </a:pPr>
            <a:r>
              <a:rPr lang="en-US" sz="1600" b="1" i="1" dirty="0">
                <a:solidFill>
                  <a:schemeClr val="dk1"/>
                </a:solidFill>
                <a:latin typeface="Calibri"/>
                <a:ea typeface="Calibri"/>
                <a:cs typeface="Calibri"/>
                <a:sym typeface="Calibri"/>
              </a:rPr>
              <a:t>Performed by specialists</a:t>
            </a:r>
            <a:endParaRPr dirty="0"/>
          </a:p>
        </p:txBody>
      </p:sp>
      <p:cxnSp>
        <p:nvCxnSpPr>
          <p:cNvPr id="189" name="Google Shape;189;p23"/>
          <p:cNvCxnSpPr/>
          <p:nvPr/>
        </p:nvCxnSpPr>
        <p:spPr>
          <a:xfrm flipH="1">
            <a:off x="4667760" y="2357195"/>
            <a:ext cx="581452" cy="344923"/>
          </a:xfrm>
          <a:prstGeom prst="straightConnector1">
            <a:avLst/>
          </a:prstGeom>
          <a:noFill/>
          <a:ln w="9525" cap="flat" cmpd="sng">
            <a:solidFill>
              <a:schemeClr val="accent1"/>
            </a:solidFill>
            <a:prstDash val="solid"/>
            <a:miter lim="800000"/>
            <a:headEnd type="none" w="sm" len="sm"/>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838200" y="681037"/>
            <a:ext cx="10515600" cy="100965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How Can States Collect Information on Non-Claims Based Payments?</a:t>
            </a:r>
            <a:endParaRPr sz="4000" b="0" i="0" u="none" strike="noStrike" cap="none" dirty="0">
              <a:solidFill>
                <a:schemeClr val="dk1"/>
              </a:solidFill>
              <a:latin typeface="Calibri"/>
              <a:ea typeface="Calibri"/>
              <a:cs typeface="Calibri"/>
              <a:sym typeface="Calibri"/>
            </a:endParaRPr>
          </a:p>
        </p:txBody>
      </p:sp>
      <p:grpSp>
        <p:nvGrpSpPr>
          <p:cNvPr id="208" name="Google Shape;208;p25"/>
          <p:cNvGrpSpPr/>
          <p:nvPr/>
        </p:nvGrpSpPr>
        <p:grpSpPr>
          <a:xfrm>
            <a:off x="1181979" y="3191804"/>
            <a:ext cx="10497114" cy="2045901"/>
            <a:chOff x="9242" y="816594"/>
            <a:chExt cx="10497114" cy="2045901"/>
          </a:xfrm>
        </p:grpSpPr>
        <p:sp>
          <p:nvSpPr>
            <p:cNvPr id="209" name="Google Shape;209;p25"/>
            <p:cNvSpPr/>
            <p:nvPr/>
          </p:nvSpPr>
          <p:spPr>
            <a:xfrm>
              <a:off x="9242" y="816594"/>
              <a:ext cx="2762398" cy="204590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25"/>
            <p:cNvSpPr txBox="1"/>
            <p:nvPr/>
          </p:nvSpPr>
          <p:spPr>
            <a:xfrm>
              <a:off x="69164" y="876516"/>
              <a:ext cx="2642554" cy="19260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2000" b="1" dirty="0">
                  <a:solidFill>
                    <a:schemeClr val="lt1"/>
                  </a:solidFill>
                  <a:latin typeface="Calibri"/>
                  <a:ea typeface="Calibri"/>
                  <a:cs typeface="Calibri"/>
                  <a:sym typeface="Calibri"/>
                </a:rPr>
                <a:t>Can the States’ APCD be Configured to Reliably Collect Non Claims-Based Payments?</a:t>
              </a:r>
              <a:endParaRPr sz="2000" dirty="0">
                <a:solidFill>
                  <a:schemeClr val="lt1"/>
                </a:solidFill>
                <a:latin typeface="Calibri"/>
                <a:ea typeface="Calibri"/>
                <a:cs typeface="Calibri"/>
                <a:sym typeface="Calibri"/>
              </a:endParaRPr>
            </a:p>
          </p:txBody>
        </p:sp>
        <p:sp>
          <p:nvSpPr>
            <p:cNvPr id="211" name="Google Shape;211;p25"/>
            <p:cNvSpPr/>
            <p:nvPr/>
          </p:nvSpPr>
          <p:spPr>
            <a:xfrm>
              <a:off x="3047880" y="1497007"/>
              <a:ext cx="585628" cy="68507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25"/>
            <p:cNvSpPr txBox="1"/>
            <p:nvPr/>
          </p:nvSpPr>
          <p:spPr>
            <a:xfrm>
              <a:off x="3047880" y="1634022"/>
              <a:ext cx="409940" cy="4110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sp>
          <p:nvSpPr>
            <p:cNvPr id="213" name="Google Shape;213;p25"/>
            <p:cNvSpPr/>
            <p:nvPr/>
          </p:nvSpPr>
          <p:spPr>
            <a:xfrm>
              <a:off x="3876600" y="816594"/>
              <a:ext cx="2762398" cy="204590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25"/>
            <p:cNvSpPr txBox="1"/>
            <p:nvPr/>
          </p:nvSpPr>
          <p:spPr>
            <a:xfrm>
              <a:off x="3936522" y="876516"/>
              <a:ext cx="2642554" cy="1926057"/>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2000" b="1" dirty="0">
                  <a:solidFill>
                    <a:schemeClr val="lt1"/>
                  </a:solidFill>
                  <a:latin typeface="Calibri"/>
                  <a:ea typeface="Calibri"/>
                  <a:cs typeface="Calibri"/>
                  <a:sym typeface="Calibri"/>
                </a:rPr>
                <a:t>Can States Require Commercial Payers to Report Non Claims-Based Payments?</a:t>
              </a:r>
              <a:endParaRPr sz="2000" b="0" i="0" u="none" strike="noStrike" cap="none" dirty="0">
                <a:solidFill>
                  <a:schemeClr val="lt1"/>
                </a:solidFill>
                <a:latin typeface="Calibri"/>
                <a:ea typeface="Calibri"/>
                <a:cs typeface="Calibri"/>
                <a:sym typeface="Calibri"/>
              </a:endParaRPr>
            </a:p>
            <a:p>
              <a:pPr marL="114300" marR="0" lvl="2" algn="ctr" rtl="0">
                <a:lnSpc>
                  <a:spcPct val="90000"/>
                </a:lnSpc>
                <a:spcBef>
                  <a:spcPts val="210"/>
                </a:spcBef>
                <a:spcAft>
                  <a:spcPts val="0"/>
                </a:spcAft>
                <a:buClr>
                  <a:schemeClr val="lt1"/>
                </a:buClr>
                <a:buSzPts val="1400"/>
              </a:pPr>
              <a:r>
                <a:rPr lang="en-US" sz="2000" b="0" i="0" u="none" strike="noStrike" cap="none" dirty="0">
                  <a:solidFill>
                    <a:schemeClr val="lt1"/>
                  </a:solidFill>
                  <a:latin typeface="Calibri"/>
                  <a:ea typeface="Calibri"/>
                  <a:cs typeface="Calibri"/>
                  <a:sym typeface="Calibri"/>
                </a:rPr>
                <a:t>(See Rhode Island Standards)</a:t>
              </a:r>
              <a:endParaRPr sz="2000" dirty="0"/>
            </a:p>
          </p:txBody>
        </p:sp>
        <p:sp>
          <p:nvSpPr>
            <p:cNvPr id="215" name="Google Shape;215;p25"/>
            <p:cNvSpPr/>
            <p:nvPr/>
          </p:nvSpPr>
          <p:spPr>
            <a:xfrm>
              <a:off x="6915239" y="1497007"/>
              <a:ext cx="585628" cy="68507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25"/>
            <p:cNvSpPr txBox="1"/>
            <p:nvPr/>
          </p:nvSpPr>
          <p:spPr>
            <a:xfrm>
              <a:off x="6915239" y="1634022"/>
              <a:ext cx="409940" cy="4110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dirty="0">
                <a:solidFill>
                  <a:schemeClr val="lt1"/>
                </a:solidFill>
                <a:latin typeface="Calibri"/>
                <a:ea typeface="Calibri"/>
                <a:cs typeface="Calibri"/>
                <a:sym typeface="Calibri"/>
              </a:endParaRPr>
            </a:p>
          </p:txBody>
        </p:sp>
        <p:sp>
          <p:nvSpPr>
            <p:cNvPr id="217" name="Google Shape;217;p25"/>
            <p:cNvSpPr/>
            <p:nvPr/>
          </p:nvSpPr>
          <p:spPr>
            <a:xfrm>
              <a:off x="7743958" y="816594"/>
              <a:ext cx="2762398" cy="204590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25"/>
            <p:cNvSpPr txBox="1"/>
            <p:nvPr/>
          </p:nvSpPr>
          <p:spPr>
            <a:xfrm>
              <a:off x="7803880" y="876516"/>
              <a:ext cx="2642554" cy="19260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2000" b="1" dirty="0">
                  <a:solidFill>
                    <a:schemeClr val="lt1"/>
                  </a:solidFill>
                  <a:latin typeface="Calibri"/>
                  <a:ea typeface="Calibri"/>
                  <a:cs typeface="Calibri"/>
                  <a:sym typeface="Calibri"/>
                </a:rPr>
                <a:t>Can Non Claims-Based Payments  be Collected From Medicaid, Medicare and Self-Insured Organizations?</a:t>
              </a:r>
              <a:endParaRPr sz="2000" dirty="0">
                <a:solidFill>
                  <a:schemeClr val="lt1"/>
                </a:solidFill>
                <a:latin typeface="Calibri"/>
                <a:ea typeface="Calibri"/>
                <a:cs typeface="Calibri"/>
                <a:sym typeface="Calibri"/>
              </a:endParaRPr>
            </a:p>
          </p:txBody>
        </p:sp>
      </p:grpSp>
      <p:sp>
        <p:nvSpPr>
          <p:cNvPr id="219" name="Google Shape;2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Total Medical Payments – The Denominator</a:t>
            </a:r>
            <a:r>
              <a:rPr lang="en-US" sz="4000" b="0" i="0" u="none" strike="noStrike" cap="none" dirty="0">
                <a:solidFill>
                  <a:schemeClr val="dk1"/>
                </a:solidFill>
                <a:latin typeface="Calibri"/>
                <a:ea typeface="Calibri"/>
                <a:cs typeface="Calibri"/>
                <a:sym typeface="Calibri"/>
              </a:rPr>
              <a:t/>
            </a:r>
            <a:br>
              <a:rPr lang="en-US" sz="4000" b="0" i="0" u="none" strike="noStrike" cap="none" dirty="0">
                <a:solidFill>
                  <a:schemeClr val="dk1"/>
                </a:solidFill>
                <a:latin typeface="Calibri"/>
                <a:ea typeface="Calibri"/>
                <a:cs typeface="Calibri"/>
                <a:sym typeface="Calibri"/>
              </a:rPr>
            </a:br>
            <a:endParaRPr sz="4000" b="0" i="0" u="none" strike="noStrike" cap="none" dirty="0">
              <a:solidFill>
                <a:schemeClr val="dk1"/>
              </a:solidFill>
              <a:latin typeface="Calibri"/>
              <a:ea typeface="Calibri"/>
              <a:cs typeface="Calibri"/>
              <a:sym typeface="Calibri"/>
            </a:endParaRPr>
          </a:p>
        </p:txBody>
      </p:sp>
      <p:grpSp>
        <p:nvGrpSpPr>
          <p:cNvPr id="226" name="Google Shape;226;p26"/>
          <p:cNvGrpSpPr/>
          <p:nvPr/>
        </p:nvGrpSpPr>
        <p:grpSpPr>
          <a:xfrm>
            <a:off x="838251" y="1471731"/>
            <a:ext cx="10515496" cy="4726801"/>
            <a:chOff x="51" y="78794"/>
            <a:chExt cx="10515496" cy="4726801"/>
          </a:xfrm>
        </p:grpSpPr>
        <p:sp>
          <p:nvSpPr>
            <p:cNvPr id="227" name="Google Shape;227;p26"/>
            <p:cNvSpPr/>
            <p:nvPr/>
          </p:nvSpPr>
          <p:spPr>
            <a:xfrm>
              <a:off x="51" y="78794"/>
              <a:ext cx="4913783" cy="18720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26"/>
            <p:cNvSpPr txBox="1"/>
            <p:nvPr/>
          </p:nvSpPr>
          <p:spPr>
            <a:xfrm>
              <a:off x="51" y="78794"/>
              <a:ext cx="4913783" cy="1872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Categories of Services to be Considered in the Calculation of the Denominator – Include Payments to:</a:t>
              </a:r>
              <a:endParaRPr dirty="0"/>
            </a:p>
          </p:txBody>
        </p:sp>
        <p:sp>
          <p:nvSpPr>
            <p:cNvPr id="229" name="Google Shape;229;p26"/>
            <p:cNvSpPr/>
            <p:nvPr/>
          </p:nvSpPr>
          <p:spPr>
            <a:xfrm>
              <a:off x="51" y="1950795"/>
              <a:ext cx="4913783" cy="2854800"/>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26"/>
            <p:cNvSpPr txBox="1"/>
            <p:nvPr/>
          </p:nvSpPr>
          <p:spPr>
            <a:xfrm>
              <a:off x="51" y="1950795"/>
              <a:ext cx="4913783" cy="2854800"/>
            </a:xfrm>
            <a:prstGeom prst="rect">
              <a:avLst/>
            </a:prstGeom>
            <a:noFill/>
            <a:ln>
              <a:noFill/>
            </a:ln>
          </p:spPr>
          <p:txBody>
            <a:bodyPr spcFirstLastPara="1" wrap="square" lIns="96000" tIns="96000" rIns="128000" bIns="144000" anchor="t" anchorCtr="0">
              <a:noAutofit/>
            </a:bodyPr>
            <a:lstStyle/>
            <a:p>
              <a:pPr marL="171450" marR="0" lvl="1" indent="-171450" rtl="0">
                <a:lnSpc>
                  <a:spcPct val="9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Hospitals</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Physician Services</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Dental Services</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Other Professional</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Home Health Care</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Drugs and Supplies</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Vision and DME</a:t>
              </a:r>
              <a:endParaRPr dirty="0"/>
            </a:p>
            <a:p>
              <a:pPr marL="171450" marR="0" lvl="1" indent="-171450"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Skilled Nursing Care</a:t>
              </a:r>
              <a:endParaRPr dirty="0"/>
            </a:p>
          </p:txBody>
        </p:sp>
        <p:sp>
          <p:nvSpPr>
            <p:cNvPr id="231" name="Google Shape;231;p26"/>
            <p:cNvSpPr/>
            <p:nvPr/>
          </p:nvSpPr>
          <p:spPr>
            <a:xfrm>
              <a:off x="5601764" y="78794"/>
              <a:ext cx="4913783" cy="18720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6"/>
            <p:cNvSpPr txBox="1"/>
            <p:nvPr/>
          </p:nvSpPr>
          <p:spPr>
            <a:xfrm>
              <a:off x="5601764" y="78794"/>
              <a:ext cx="4913783" cy="1872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Rhode Island includes the Following:</a:t>
              </a:r>
              <a:endParaRPr dirty="0"/>
            </a:p>
          </p:txBody>
        </p:sp>
        <p:sp>
          <p:nvSpPr>
            <p:cNvPr id="233" name="Google Shape;233;p26"/>
            <p:cNvSpPr/>
            <p:nvPr/>
          </p:nvSpPr>
          <p:spPr>
            <a:xfrm>
              <a:off x="5601764" y="1950795"/>
              <a:ext cx="4913783" cy="2854800"/>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6"/>
            <p:cNvSpPr txBox="1"/>
            <p:nvPr/>
          </p:nvSpPr>
          <p:spPr>
            <a:xfrm>
              <a:off x="5601764" y="1950795"/>
              <a:ext cx="4913783" cy="2854800"/>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1" i="0" u="none" strike="noStrike" cap="none" dirty="0">
                  <a:solidFill>
                    <a:schemeClr val="dk1"/>
                  </a:solidFill>
                  <a:latin typeface="Calibri"/>
                  <a:ea typeface="Calibri"/>
                  <a:cs typeface="Calibri"/>
                  <a:sym typeface="Calibri"/>
                </a:rPr>
                <a:t>All payments made to RI facilities and providers regardless of where the member resides.  This includes Rx, behavioral health, lab, and imaging services, inclusive of any secondary payments</a:t>
              </a:r>
              <a:endParaRPr dirty="0"/>
            </a:p>
          </p:txBody>
        </p:sp>
      </p:grpSp>
      <p:sp>
        <p:nvSpPr>
          <p:cNvPr id="236" name="Google Shape;23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609600" y="174462"/>
            <a:ext cx="10515600" cy="20813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How Can States Achieve Goals Regarding the Percent of Total Health Care Expenditures that are Allocated to Primary Care?</a:t>
            </a:r>
            <a:endParaRPr sz="4000" b="0" i="0" u="none" strike="noStrike" cap="none" dirty="0">
              <a:solidFill>
                <a:schemeClr val="dk1"/>
              </a:solidFill>
              <a:latin typeface="Calibri"/>
              <a:ea typeface="Calibri"/>
              <a:cs typeface="Calibri"/>
              <a:sym typeface="Calibri"/>
            </a:endParaRPr>
          </a:p>
        </p:txBody>
      </p:sp>
      <p:sp>
        <p:nvSpPr>
          <p:cNvPr id="258" name="Google Shape;25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dirty="0">
              <a:solidFill>
                <a:srgbClr val="888888"/>
              </a:solidFill>
              <a:latin typeface="Calibri"/>
              <a:ea typeface="Calibri"/>
              <a:cs typeface="Calibri"/>
              <a:sym typeface="Calibri"/>
            </a:endParaRPr>
          </a:p>
        </p:txBody>
      </p:sp>
      <p:grpSp>
        <p:nvGrpSpPr>
          <p:cNvPr id="259" name="Google Shape;259;p28"/>
          <p:cNvGrpSpPr/>
          <p:nvPr/>
        </p:nvGrpSpPr>
        <p:grpSpPr>
          <a:xfrm>
            <a:off x="723949" y="2388572"/>
            <a:ext cx="10679538" cy="4032371"/>
            <a:chOff x="51" y="132720"/>
            <a:chExt cx="10515496" cy="4085896"/>
          </a:xfrm>
        </p:grpSpPr>
        <p:sp>
          <p:nvSpPr>
            <p:cNvPr id="260" name="Google Shape;260;p28"/>
            <p:cNvSpPr/>
            <p:nvPr/>
          </p:nvSpPr>
          <p:spPr>
            <a:xfrm>
              <a:off x="51" y="132720"/>
              <a:ext cx="4913783" cy="866011"/>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8"/>
            <p:cNvSpPr txBox="1"/>
            <p:nvPr/>
          </p:nvSpPr>
          <p:spPr>
            <a:xfrm>
              <a:off x="51" y="132720"/>
              <a:ext cx="4913783" cy="866011"/>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Regulation (States Establish Rules and Measures of Accountability)</a:t>
              </a:r>
              <a:endParaRPr dirty="0"/>
            </a:p>
          </p:txBody>
        </p:sp>
        <p:sp>
          <p:nvSpPr>
            <p:cNvPr id="262" name="Google Shape;262;p28"/>
            <p:cNvSpPr/>
            <p:nvPr/>
          </p:nvSpPr>
          <p:spPr>
            <a:xfrm>
              <a:off x="51" y="998732"/>
              <a:ext cx="4913783" cy="321988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8"/>
            <p:cNvSpPr txBox="1"/>
            <p:nvPr/>
          </p:nvSpPr>
          <p:spPr>
            <a:xfrm>
              <a:off x="51" y="998732"/>
              <a:ext cx="4913783" cy="3219884"/>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Certificate of Need Standards</a:t>
              </a:r>
              <a:endParaRPr dirty="0"/>
            </a:p>
            <a:p>
              <a:pPr marL="228600" marR="0" lvl="1"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Insurance Regulations</a:t>
              </a:r>
              <a:endParaRPr dirty="0"/>
            </a:p>
            <a:p>
              <a:pPr marL="228600" marR="0" lvl="1"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Legislation</a:t>
              </a:r>
              <a:endParaRPr dirty="0"/>
            </a:p>
            <a:p>
              <a:pPr marL="228600" marR="0" lvl="1"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Health Dept. Regulations</a:t>
              </a:r>
              <a:endParaRPr dirty="0"/>
            </a:p>
            <a:p>
              <a:pPr marL="228600" marR="0" lvl="1"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Other </a:t>
              </a:r>
              <a:endParaRPr dirty="0"/>
            </a:p>
          </p:txBody>
        </p:sp>
        <p:sp>
          <p:nvSpPr>
            <p:cNvPr id="264" name="Google Shape;264;p28"/>
            <p:cNvSpPr/>
            <p:nvPr/>
          </p:nvSpPr>
          <p:spPr>
            <a:xfrm>
              <a:off x="5601764" y="132720"/>
              <a:ext cx="4913783" cy="866011"/>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8"/>
            <p:cNvSpPr txBox="1"/>
            <p:nvPr/>
          </p:nvSpPr>
          <p:spPr>
            <a:xfrm>
              <a:off x="5601764" y="132720"/>
              <a:ext cx="4913783" cy="866011"/>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Voluntary Participation of All Payers (Need A Critical Mass of Payers)</a:t>
              </a:r>
              <a:endParaRPr dirty="0"/>
            </a:p>
          </p:txBody>
        </p:sp>
        <p:sp>
          <p:nvSpPr>
            <p:cNvPr id="266" name="Google Shape;266;p28"/>
            <p:cNvSpPr/>
            <p:nvPr/>
          </p:nvSpPr>
          <p:spPr>
            <a:xfrm>
              <a:off x="5601764" y="998732"/>
              <a:ext cx="4913783" cy="321988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8"/>
            <p:cNvSpPr txBox="1"/>
            <p:nvPr/>
          </p:nvSpPr>
          <p:spPr>
            <a:xfrm>
              <a:off x="5601764" y="998732"/>
              <a:ext cx="4913783" cy="3219884"/>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Commercial Fully Insured/Self Insured</a:t>
              </a:r>
              <a:endParaRPr dirty="0"/>
            </a:p>
            <a:p>
              <a:pPr marL="228600" marR="0" lvl="1" indent="-228600" algn="l" rtl="0">
                <a:lnSpc>
                  <a:spcPct val="90000"/>
                </a:lnSpc>
                <a:spcBef>
                  <a:spcPts val="345"/>
                </a:spcBef>
                <a:spcAft>
                  <a:spcPts val="0"/>
                </a:spcAft>
                <a:buClr>
                  <a:schemeClr val="dk1"/>
                </a:buClr>
                <a:buSzPts val="2300"/>
                <a:buFont typeface="Calibri"/>
                <a:buChar char="•"/>
              </a:pPr>
              <a:r>
                <a:rPr lang="en-US" sz="2300" dirty="0">
                  <a:solidFill>
                    <a:schemeClr val="dk1"/>
                  </a:solidFill>
                  <a:latin typeface="Calibri"/>
                  <a:ea typeface="Calibri"/>
                  <a:cs typeface="Calibri"/>
                  <a:sym typeface="Calibri"/>
                </a:rPr>
                <a:t>Medicaid</a:t>
              </a:r>
              <a:endParaRPr sz="2300" dirty="0">
                <a:solidFill>
                  <a:schemeClr val="dk1"/>
                </a:solidFill>
                <a:latin typeface="Calibri"/>
                <a:ea typeface="Calibri"/>
                <a:cs typeface="Calibri"/>
                <a:sym typeface="Calibri"/>
              </a:endParaRPr>
            </a:p>
            <a:p>
              <a:pPr marL="228600" marR="0" lvl="1"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Medicare Advantage</a:t>
              </a:r>
              <a:endParaRPr dirty="0"/>
            </a:p>
            <a:p>
              <a:pPr marL="228600" marR="0" lvl="1"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Medicare</a:t>
              </a:r>
              <a:endParaRPr dirty="0"/>
            </a:p>
            <a:p>
              <a:pPr marL="457200" marR="0" lvl="2"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Next Gen Models</a:t>
              </a:r>
              <a:endParaRPr dirty="0"/>
            </a:p>
            <a:p>
              <a:pPr marL="457200" marR="0" lvl="2"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Demonstration Projects</a:t>
              </a:r>
              <a:endParaRPr dirty="0"/>
            </a:p>
            <a:p>
              <a:pPr marL="457200" marR="0" lvl="2" indent="-228600" algn="l" rtl="0">
                <a:lnSpc>
                  <a:spcPct val="90000"/>
                </a:lnSpc>
                <a:spcBef>
                  <a:spcPts val="345"/>
                </a:spcBef>
                <a:spcAft>
                  <a:spcPts val="0"/>
                </a:spcAft>
                <a:buClr>
                  <a:schemeClr val="dk1"/>
                </a:buClr>
                <a:buSzPts val="2300"/>
                <a:buFont typeface="Calibri"/>
                <a:buChar char="•"/>
              </a:pPr>
              <a:r>
                <a:rPr lang="en-US" sz="2300" b="0" i="0" u="none" strike="noStrike" cap="none" dirty="0">
                  <a:solidFill>
                    <a:schemeClr val="dk1"/>
                  </a:solidFill>
                  <a:latin typeface="Calibri"/>
                  <a:ea typeface="Calibri"/>
                  <a:cs typeface="Calibri"/>
                  <a:sym typeface="Calibri"/>
                </a:rPr>
                <a:t>State Specific Contracts with CMMI</a:t>
              </a:r>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833065" y="290203"/>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4000" b="1" i="0" u="none" strike="noStrike" cap="none" dirty="0">
                <a:solidFill>
                  <a:schemeClr val="dk1"/>
                </a:solidFill>
                <a:latin typeface="Calibri"/>
                <a:ea typeface="Calibri"/>
                <a:cs typeface="Calibri"/>
                <a:sym typeface="Calibri"/>
              </a:rPr>
              <a:t>Rhode Island’s Approach to Increasing Primary Care Spending and Supporting Primary Care Infrastructure</a:t>
            </a:r>
            <a:endParaRPr sz="4000" dirty="0"/>
          </a:p>
        </p:txBody>
      </p:sp>
      <p:grpSp>
        <p:nvGrpSpPr>
          <p:cNvPr id="273" name="Google Shape;273;p29"/>
          <p:cNvGrpSpPr/>
          <p:nvPr/>
        </p:nvGrpSpPr>
        <p:grpSpPr>
          <a:xfrm>
            <a:off x="838200" y="1752291"/>
            <a:ext cx="10510465" cy="5105709"/>
            <a:chOff x="5134" y="4"/>
            <a:chExt cx="10510465" cy="5105709"/>
          </a:xfrm>
        </p:grpSpPr>
        <p:sp>
          <p:nvSpPr>
            <p:cNvPr id="274" name="Google Shape;274;p29"/>
            <p:cNvSpPr/>
            <p:nvPr/>
          </p:nvSpPr>
          <p:spPr>
            <a:xfrm rot="5400000">
              <a:off x="4601039" y="-808847"/>
              <a:ext cx="5105709" cy="6723411"/>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9"/>
            <p:cNvSpPr txBox="1"/>
            <p:nvPr/>
          </p:nvSpPr>
          <p:spPr>
            <a:xfrm>
              <a:off x="3792188" y="249244"/>
              <a:ext cx="6474171" cy="4607229"/>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FF0000"/>
                </a:buClr>
                <a:buSzPts val="2100"/>
                <a:buFont typeface="Calibri"/>
                <a:buChar char="•"/>
              </a:pPr>
              <a:r>
                <a:rPr lang="en-US" sz="2100" b="1" i="0" u="none" strike="noStrike" cap="none" dirty="0">
                  <a:solidFill>
                    <a:srgbClr val="FF0000"/>
                  </a:solidFill>
                  <a:latin typeface="Calibri"/>
                  <a:ea typeface="Calibri"/>
                  <a:cs typeface="Calibri"/>
                  <a:sym typeface="Calibri"/>
                </a:rPr>
                <a:t>Standard One – Increase the proportion of primary care investments by one percentage point per year for five years.</a:t>
              </a:r>
              <a:endParaRPr sz="2100" b="0" i="0" u="none" strike="noStrike" cap="none" dirty="0">
                <a:solidFill>
                  <a:srgbClr val="FF0000"/>
                </a:solidFill>
                <a:latin typeface="Calibri"/>
                <a:ea typeface="Calibri"/>
                <a:cs typeface="Calibri"/>
                <a:sym typeface="Calibri"/>
              </a:endParaRPr>
            </a:p>
            <a:p>
              <a:pPr marL="228600" marR="0" lvl="1" indent="-228600" algn="l" rtl="0">
                <a:lnSpc>
                  <a:spcPct val="90000"/>
                </a:lnSpc>
                <a:spcBef>
                  <a:spcPts val="315"/>
                </a:spcBef>
                <a:spcAft>
                  <a:spcPts val="0"/>
                </a:spcAft>
                <a:buClr>
                  <a:srgbClr val="FF0000"/>
                </a:buClr>
                <a:buSzPts val="2100"/>
                <a:buFont typeface="Calibri"/>
                <a:buChar char="•"/>
              </a:pPr>
              <a:r>
                <a:rPr lang="en-US" sz="2100" b="1" i="0" u="none" strike="noStrike" cap="none" dirty="0">
                  <a:solidFill>
                    <a:srgbClr val="FF0000"/>
                  </a:solidFill>
                  <a:latin typeface="Calibri"/>
                  <a:ea typeface="Calibri"/>
                  <a:cs typeface="Calibri"/>
                  <a:sym typeface="Calibri"/>
                </a:rPr>
                <a:t>Standard Two – Require insurers to support an expansion of the medical home initiative based on the chronic care model. </a:t>
              </a:r>
              <a:endParaRPr sz="2100" b="0" i="0" u="none" strike="noStrike" cap="none" dirty="0">
                <a:solidFill>
                  <a:srgbClr val="FF0000"/>
                </a:solidFill>
                <a:latin typeface="Calibri"/>
                <a:ea typeface="Calibri"/>
                <a:cs typeface="Calibri"/>
                <a:sym typeface="Calibri"/>
              </a:endParaRPr>
            </a:p>
            <a:p>
              <a:pPr marL="228600" marR="0" lvl="1" indent="-228600" algn="l" rtl="0">
                <a:lnSpc>
                  <a:spcPct val="90000"/>
                </a:lnSpc>
                <a:spcBef>
                  <a:spcPts val="315"/>
                </a:spcBef>
                <a:spcAft>
                  <a:spcPts val="0"/>
                </a:spcAft>
                <a:buClr>
                  <a:srgbClr val="FF0000"/>
                </a:buClr>
                <a:buSzPts val="2100"/>
                <a:buFont typeface="Calibri"/>
                <a:buChar char="•"/>
              </a:pPr>
              <a:r>
                <a:rPr lang="en-US" sz="2100" b="1" i="0" u="none" strike="noStrike" cap="none" dirty="0">
                  <a:solidFill>
                    <a:srgbClr val="FF0000"/>
                  </a:solidFill>
                  <a:latin typeface="Calibri"/>
                  <a:ea typeface="Calibri"/>
                  <a:cs typeface="Calibri"/>
                  <a:sym typeface="Calibri"/>
                </a:rPr>
                <a:t>Standard Three – Insurers must Implement an incentive program for physicians to adopt electronic health records.</a:t>
              </a:r>
              <a:endParaRPr sz="2100" b="0" i="0" u="none" strike="noStrike" cap="none" dirty="0">
                <a:solidFill>
                  <a:srgbClr val="FF0000"/>
                </a:solidFill>
                <a:latin typeface="Calibri"/>
                <a:ea typeface="Calibri"/>
                <a:cs typeface="Calibri"/>
                <a:sym typeface="Calibri"/>
              </a:endParaRPr>
            </a:p>
            <a:p>
              <a:pPr marL="228600" marR="0" lvl="1" indent="-228600" algn="l" rtl="0">
                <a:lnSpc>
                  <a:spcPct val="90000"/>
                </a:lnSpc>
                <a:spcBef>
                  <a:spcPts val="315"/>
                </a:spcBef>
                <a:spcAft>
                  <a:spcPts val="0"/>
                </a:spcAft>
                <a:buClr>
                  <a:srgbClr val="FF0000"/>
                </a:buClr>
                <a:buSzPts val="2100"/>
                <a:buFont typeface="Calibri"/>
                <a:buChar char="•"/>
              </a:pPr>
              <a:r>
                <a:rPr lang="en-US" sz="2100" b="1" i="0" u="none" strike="noStrike" cap="none" dirty="0">
                  <a:solidFill>
                    <a:srgbClr val="FF0000"/>
                  </a:solidFill>
                  <a:latin typeface="Calibri"/>
                  <a:ea typeface="Calibri"/>
                  <a:cs typeface="Calibri"/>
                  <a:sym typeface="Calibri"/>
                </a:rPr>
                <a:t>Standard Four - Insurers must transition to DRGs &amp; APCs for hospital services, incorporate quality incentives into their hospital contracts, and cap the annual rate increases that insurers can grant hospitals to the average percentage change in the Medicare IPPS plus 1 percent</a:t>
              </a:r>
              <a:r>
                <a:rPr lang="en-US" sz="2100" b="1" i="0" u="none" strike="noStrike" cap="none" dirty="0">
                  <a:solidFill>
                    <a:schemeClr val="dk1"/>
                  </a:solidFill>
                  <a:latin typeface="Calibri"/>
                  <a:ea typeface="Calibri"/>
                  <a:cs typeface="Calibri"/>
                  <a:sym typeface="Calibri"/>
                </a:rPr>
                <a:t>.</a:t>
              </a:r>
              <a:endParaRPr sz="2100" b="1" i="0" u="none" strike="noStrike" cap="none" dirty="0">
                <a:solidFill>
                  <a:srgbClr val="FF0000"/>
                </a:solidFill>
                <a:latin typeface="Calibri"/>
                <a:ea typeface="Calibri"/>
                <a:cs typeface="Calibri"/>
                <a:sym typeface="Calibri"/>
              </a:endParaRPr>
            </a:p>
          </p:txBody>
        </p:sp>
        <p:sp>
          <p:nvSpPr>
            <p:cNvPr id="276" name="Google Shape;276;p29"/>
            <p:cNvSpPr/>
            <p:nvPr/>
          </p:nvSpPr>
          <p:spPr>
            <a:xfrm>
              <a:off x="5134" y="2493"/>
              <a:ext cx="3781919" cy="510073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9"/>
            <p:cNvSpPr txBox="1"/>
            <p:nvPr/>
          </p:nvSpPr>
          <p:spPr>
            <a:xfrm>
              <a:off x="189752" y="187111"/>
              <a:ext cx="3412683" cy="4731494"/>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1" dirty="0">
                  <a:solidFill>
                    <a:schemeClr val="lt1"/>
                  </a:solidFill>
                  <a:latin typeface="Calibri"/>
                  <a:ea typeface="Calibri"/>
                  <a:cs typeface="Calibri"/>
                  <a:sym typeface="Calibri"/>
                </a:rPr>
                <a:t>In 2009 the RI Office of the Health Insurance Commissioner began a process to strengthen and expand primary care in the state by rapidly increasing funding for primary care services through the promulgation of “Affordability Standards</a:t>
              </a:r>
              <a:r>
                <a:rPr lang="en-US" sz="2600" dirty="0">
                  <a:solidFill>
                    <a:schemeClr val="lt1"/>
                  </a:solidFill>
                  <a:latin typeface="Calibri"/>
                  <a:ea typeface="Calibri"/>
                  <a:cs typeface="Calibri"/>
                  <a:sym typeface="Calibri"/>
                </a:rPr>
                <a:t>”</a:t>
              </a:r>
              <a:endParaRPr dirty="0"/>
            </a:p>
          </p:txBody>
        </p:sp>
      </p:grpSp>
      <p:sp>
        <p:nvSpPr>
          <p:cNvPr id="279" name="Google Shape;2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dirty="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163" y="1"/>
            <a:ext cx="6926838" cy="1127200"/>
          </a:xfrm>
        </p:spPr>
        <p:txBody>
          <a:bodyPr>
            <a:noAutofit/>
          </a:bodyPr>
          <a:lstStyle/>
          <a:p>
            <a:pPr lvl="0">
              <a:spcAft>
                <a:spcPts val="1200"/>
              </a:spcAft>
              <a:buClr>
                <a:srgbClr val="12B5EA"/>
              </a:buClr>
              <a:buSzTx/>
              <a:defRPr/>
            </a:pPr>
            <a:r>
              <a:rPr lang="en-US" b="1" dirty="0">
                <a:solidFill>
                  <a:srgbClr val="0070C0"/>
                </a:solidFill>
                <a:latin typeface="Raleway" panose="020B0503030101060003"/>
              </a:rPr>
              <a:t>Connecticut: Primary Care Modernization</a:t>
            </a:r>
            <a:r>
              <a:rPr lang="en-US" b="1" dirty="0"/>
              <a:t/>
            </a:r>
            <a:br>
              <a:rPr lang="en-US" b="1" dirty="0"/>
            </a:br>
            <a:r>
              <a:rPr lang="en-US" b="1" kern="1200" dirty="0">
                <a:solidFill>
                  <a:prstClr val="black"/>
                </a:solidFill>
                <a:latin typeface="Calibri" panose="020F0502020204030204"/>
                <a:ea typeface="+mn-ea"/>
                <a:cs typeface="+mn-cs"/>
              </a:rPr>
              <a:t/>
            </a:r>
            <a:br>
              <a:rPr lang="en-US" b="1" kern="1200" dirty="0">
                <a:solidFill>
                  <a:prstClr val="black"/>
                </a:solidFill>
                <a:latin typeface="Calibri" panose="020F0502020204030204"/>
                <a:ea typeface="+mn-ea"/>
                <a:cs typeface="+mn-cs"/>
              </a:rPr>
            </a:br>
            <a:r>
              <a:rPr lang="en-US" b="1" kern="1200" dirty="0">
                <a:solidFill>
                  <a:prstClr val="black"/>
                </a:solidFill>
                <a:latin typeface="Calibri" panose="020F0502020204030204"/>
                <a:ea typeface="+mn-ea"/>
                <a:cs typeface="+mn-cs"/>
              </a:rPr>
              <a:t/>
            </a:r>
            <a:br>
              <a:rPr lang="en-US" b="1" kern="1200" dirty="0">
                <a:solidFill>
                  <a:prstClr val="black"/>
                </a:solidFill>
                <a:latin typeface="Calibri" panose="020F0502020204030204"/>
                <a:ea typeface="+mn-ea"/>
                <a:cs typeface="+mn-cs"/>
              </a:rPr>
            </a:br>
            <a:endParaRPr lang="en-US" b="1" dirty="0"/>
          </a:p>
        </p:txBody>
      </p:sp>
      <p:sp>
        <p:nvSpPr>
          <p:cNvPr id="4" name="Slide Number Placeholder 4">
            <a:extLst>
              <a:ext uri="{FF2B5EF4-FFF2-40B4-BE49-F238E27FC236}">
                <a16:creationId xmlns:a16="http://schemas.microsoft.com/office/drawing/2014/main" xmlns="" id="{FE0DE680-CD75-4777-9A45-618DB81408ED}"/>
              </a:ext>
            </a:extLst>
          </p:cNvPr>
          <p:cNvSpPr txBox="1">
            <a:spLocks/>
          </p:cNvSpPr>
          <p:nvPr/>
        </p:nvSpPr>
        <p:spPr>
          <a:xfrm>
            <a:off x="4724400" y="621287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2D36A96-5406-4FCE-808F-628F1C1A1FB5}"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xmlns="" id="{137E5BC2-8953-4FBD-8E14-F7AB56DD3D76}"/>
              </a:ext>
            </a:extLst>
          </p:cNvPr>
          <p:cNvPicPr>
            <a:picLocks noChangeAspect="1"/>
          </p:cNvPicPr>
          <p:nvPr/>
        </p:nvPicPr>
        <p:blipFill rotWithShape="1">
          <a:blip r:embed="rId3"/>
          <a:srcRect l="22902" t="31132" r="25002" b="9903"/>
          <a:stretch/>
        </p:blipFill>
        <p:spPr>
          <a:xfrm>
            <a:off x="6773139" y="747043"/>
            <a:ext cx="4765040" cy="3007082"/>
          </a:xfrm>
          <a:prstGeom prst="rect">
            <a:avLst/>
          </a:prstGeom>
          <a:ln>
            <a:solidFill>
              <a:schemeClr val="bg2"/>
            </a:solidFill>
          </a:ln>
        </p:spPr>
      </p:pic>
      <p:pic>
        <p:nvPicPr>
          <p:cNvPr id="3" name="Picture 2">
            <a:extLst>
              <a:ext uri="{FF2B5EF4-FFF2-40B4-BE49-F238E27FC236}">
                <a16:creationId xmlns:a16="http://schemas.microsoft.com/office/drawing/2014/main" xmlns="" id="{40B74947-32AA-4FC7-801E-16F06D17DCE9}"/>
              </a:ext>
            </a:extLst>
          </p:cNvPr>
          <p:cNvPicPr>
            <a:picLocks noChangeAspect="1"/>
          </p:cNvPicPr>
          <p:nvPr/>
        </p:nvPicPr>
        <p:blipFill>
          <a:blip r:embed="rId4"/>
          <a:stretch>
            <a:fillRect/>
          </a:stretch>
        </p:blipFill>
        <p:spPr>
          <a:xfrm>
            <a:off x="576235" y="6029978"/>
            <a:ext cx="3036071" cy="365792"/>
          </a:xfrm>
          <a:prstGeom prst="rect">
            <a:avLst/>
          </a:prstGeom>
        </p:spPr>
      </p:pic>
      <p:sp>
        <p:nvSpPr>
          <p:cNvPr id="5" name="TextBox 4">
            <a:extLst>
              <a:ext uri="{FF2B5EF4-FFF2-40B4-BE49-F238E27FC236}">
                <a16:creationId xmlns:a16="http://schemas.microsoft.com/office/drawing/2014/main" xmlns="" id="{D688BB7E-5358-4373-92E0-561BB7F0E97E}"/>
              </a:ext>
            </a:extLst>
          </p:cNvPr>
          <p:cNvSpPr txBox="1"/>
          <p:nvPr/>
        </p:nvSpPr>
        <p:spPr>
          <a:xfrm>
            <a:off x="365760" y="1344884"/>
            <a:ext cx="6043902" cy="2246769"/>
          </a:xfrm>
          <a:prstGeom prst="rect">
            <a:avLst/>
          </a:prstGeom>
          <a:noFill/>
        </p:spPr>
        <p:txBody>
          <a:bodyPr wrap="square" rtlCol="0">
            <a:spAutoFit/>
          </a:bodyPr>
          <a:lstStyle/>
          <a:p>
            <a:r>
              <a:rPr lang="en-US" sz="2000" b="1" dirty="0">
                <a:solidFill>
                  <a:schemeClr val="bg2">
                    <a:lumMod val="25000"/>
                  </a:schemeClr>
                </a:solidFill>
                <a:latin typeface="Calibri" panose="020F0502020204030204"/>
              </a:rPr>
              <a:t>Design a new model for primary care to:</a:t>
            </a:r>
            <a:endParaRPr lang="en-US" sz="2000" dirty="0">
              <a:solidFill>
                <a:schemeClr val="bg2">
                  <a:lumMod val="25000"/>
                </a:schemeClr>
              </a:solidFill>
              <a:latin typeface="Calibri" panose="020F0502020204030204"/>
            </a:endParaRPr>
          </a:p>
          <a:p>
            <a:pPr marL="285750" indent="-285750">
              <a:buFont typeface="Arial" panose="020B0604020202020204" pitchFamily="34" charset="0"/>
              <a:buChar char="•"/>
            </a:pPr>
            <a:r>
              <a:rPr lang="en-US" sz="2000" dirty="0">
                <a:solidFill>
                  <a:schemeClr val="bg2">
                    <a:lumMod val="25000"/>
                  </a:schemeClr>
                </a:solidFill>
                <a:latin typeface="Calibri" panose="020F0502020204030204"/>
              </a:rPr>
              <a:t>Expand and diversify care teams</a:t>
            </a:r>
          </a:p>
          <a:p>
            <a:pPr marL="285750" indent="-285750">
              <a:buFont typeface="Arial" panose="020B0604020202020204" pitchFamily="34" charset="0"/>
              <a:buChar char="•"/>
            </a:pPr>
            <a:r>
              <a:rPr lang="en-US" sz="2000" dirty="0">
                <a:solidFill>
                  <a:schemeClr val="bg2">
                    <a:lumMod val="25000"/>
                  </a:schemeClr>
                </a:solidFill>
                <a:latin typeface="Calibri" panose="020F0502020204030204"/>
              </a:rPr>
              <a:t>Expand patient care and support outside of the traditional office visit</a:t>
            </a:r>
          </a:p>
          <a:p>
            <a:pPr marL="285750" indent="-285750">
              <a:buFont typeface="Arial" panose="020B0604020202020204" pitchFamily="34" charset="0"/>
              <a:buChar char="•"/>
            </a:pPr>
            <a:r>
              <a:rPr lang="en-US" sz="2000" dirty="0">
                <a:solidFill>
                  <a:schemeClr val="bg2">
                    <a:lumMod val="25000"/>
                  </a:schemeClr>
                </a:solidFill>
                <a:latin typeface="Calibri" panose="020F0502020204030204"/>
              </a:rPr>
              <a:t>Double investment in primary care over five years through more flexible payments</a:t>
            </a:r>
          </a:p>
          <a:p>
            <a:pPr marL="285750" indent="-285750">
              <a:buFont typeface="Arial" panose="020B0604020202020204" pitchFamily="34" charset="0"/>
              <a:buChar char="•"/>
            </a:pPr>
            <a:r>
              <a:rPr lang="en-US" sz="2000" dirty="0">
                <a:solidFill>
                  <a:schemeClr val="bg2">
                    <a:lumMod val="25000"/>
                  </a:schemeClr>
                </a:solidFill>
                <a:latin typeface="Calibri" panose="020F0502020204030204"/>
              </a:rPr>
              <a:t>Reduce trend in total cost of care</a:t>
            </a:r>
          </a:p>
        </p:txBody>
      </p:sp>
      <p:sp>
        <p:nvSpPr>
          <p:cNvPr id="7" name="TextBox 6">
            <a:extLst>
              <a:ext uri="{FF2B5EF4-FFF2-40B4-BE49-F238E27FC236}">
                <a16:creationId xmlns:a16="http://schemas.microsoft.com/office/drawing/2014/main" xmlns="" id="{69144355-4912-49A0-AF18-6BA79BE3C8C3}"/>
              </a:ext>
            </a:extLst>
          </p:cNvPr>
          <p:cNvSpPr txBox="1"/>
          <p:nvPr/>
        </p:nvSpPr>
        <p:spPr>
          <a:xfrm>
            <a:off x="457200" y="3870359"/>
            <a:ext cx="10160000" cy="1785104"/>
          </a:xfrm>
          <a:prstGeom prst="rect">
            <a:avLst/>
          </a:prstGeom>
          <a:noFill/>
        </p:spPr>
        <p:txBody>
          <a:bodyPr wrap="square" rtlCol="0">
            <a:spAutoFit/>
          </a:bodyPr>
          <a:lstStyle/>
          <a:p>
            <a:r>
              <a:rPr lang="en-US" sz="2000" b="1" dirty="0">
                <a:solidFill>
                  <a:schemeClr val="bg2">
                    <a:lumMod val="25000"/>
                  </a:schemeClr>
                </a:solidFill>
              </a:rPr>
              <a:t>Foundational Assumptions for designing model:</a:t>
            </a:r>
            <a:endParaRPr lang="en-US" sz="2000" b="1" dirty="0">
              <a:solidFill>
                <a:prstClr val="black"/>
              </a:solidFill>
            </a:endParaRPr>
          </a:p>
          <a:p>
            <a:pPr marL="285750" indent="-285750">
              <a:buFont typeface="Arial" panose="020B0604020202020204" pitchFamily="34" charset="0"/>
              <a:buChar char="•"/>
            </a:pPr>
            <a:r>
              <a:rPr lang="en-US" dirty="0">
                <a:solidFill>
                  <a:schemeClr val="bg2">
                    <a:lumMod val="25000"/>
                  </a:schemeClr>
                </a:solidFill>
              </a:rPr>
              <a:t>Eligibility limited to practices in Advanced Networks/ACOs/FQHCs</a:t>
            </a:r>
          </a:p>
          <a:p>
            <a:pPr marL="285750" indent="-285750">
              <a:buFont typeface="Arial" panose="020B0604020202020204" pitchFamily="34" charset="0"/>
              <a:buChar char="•"/>
            </a:pPr>
            <a:r>
              <a:rPr lang="en-US" dirty="0">
                <a:solidFill>
                  <a:schemeClr val="bg2">
                    <a:lumMod val="25000"/>
                  </a:schemeClr>
                </a:solidFill>
              </a:rPr>
              <a:t>Multi-payer</a:t>
            </a:r>
          </a:p>
          <a:p>
            <a:pPr marL="285750" indent="-285750">
              <a:buFont typeface="Arial" panose="020B0604020202020204" pitchFamily="34" charset="0"/>
              <a:buChar char="•"/>
            </a:pPr>
            <a:r>
              <a:rPr lang="en-US" dirty="0">
                <a:solidFill>
                  <a:schemeClr val="bg2">
                    <a:lumMod val="25000"/>
                  </a:schemeClr>
                </a:solidFill>
              </a:rPr>
              <a:t>Existing MSSP or other shared savings arrangements remain in place, but model introduces downside risk </a:t>
            </a:r>
            <a:r>
              <a:rPr lang="en-US" i="1" dirty="0">
                <a:solidFill>
                  <a:schemeClr val="bg2">
                    <a:lumMod val="25000"/>
                  </a:schemeClr>
                </a:solidFill>
              </a:rPr>
              <a:t>(may propose program adjustments)</a:t>
            </a:r>
            <a:endParaRPr lang="en-US" dirty="0">
              <a:solidFill>
                <a:schemeClr val="bg2">
                  <a:lumMod val="25000"/>
                </a:schemeClr>
              </a:solidFill>
            </a:endParaRPr>
          </a:p>
          <a:p>
            <a:pPr marL="285750" indent="-285750">
              <a:buFont typeface="Arial" panose="020B0604020202020204" pitchFamily="34" charset="0"/>
              <a:buChar char="•"/>
            </a:pPr>
            <a:r>
              <a:rPr lang="en-US" dirty="0">
                <a:solidFill>
                  <a:schemeClr val="bg2">
                    <a:lumMod val="25000"/>
                  </a:schemeClr>
                </a:solidFill>
              </a:rPr>
              <a:t>Hybrid, partial or full bundle for primary care services </a:t>
            </a:r>
          </a:p>
        </p:txBody>
      </p:sp>
    </p:spTree>
    <p:extLst>
      <p:ext uri="{BB962C8B-B14F-4D97-AF65-F5344CB8AC3E}">
        <p14:creationId xmlns:p14="http://schemas.microsoft.com/office/powerpoint/2010/main" val="300384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2416F40-0602-4F84-A2E4-15870C04D0CB}"/>
              </a:ext>
            </a:extLst>
          </p:cNvPr>
          <p:cNvSpPr>
            <a:spLocks noGrp="1"/>
          </p:cNvSpPr>
          <p:nvPr>
            <p:ph type="title"/>
          </p:nvPr>
        </p:nvSpPr>
        <p:spPr>
          <a:xfrm>
            <a:off x="172591" y="147894"/>
            <a:ext cx="10828159" cy="847199"/>
          </a:xfrm>
        </p:spPr>
        <p:txBody>
          <a:bodyPr/>
          <a:lstStyle/>
          <a:p>
            <a:r>
              <a:rPr lang="en-US" dirty="0">
                <a:solidFill>
                  <a:srgbClr val="0070C0"/>
                </a:solidFill>
                <a:sym typeface="Raleway"/>
              </a:rPr>
              <a:t>Connecticut: Capabilities Under Consideration</a:t>
            </a:r>
          </a:p>
        </p:txBody>
      </p:sp>
      <p:grpSp>
        <p:nvGrpSpPr>
          <p:cNvPr id="39" name="Group 38">
            <a:extLst>
              <a:ext uri="{FF2B5EF4-FFF2-40B4-BE49-F238E27FC236}">
                <a16:creationId xmlns:a16="http://schemas.microsoft.com/office/drawing/2014/main" xmlns="" id="{14FB0B89-B14C-4B9A-AB8B-AB8E1EC3E05E}"/>
              </a:ext>
            </a:extLst>
          </p:cNvPr>
          <p:cNvGrpSpPr/>
          <p:nvPr/>
        </p:nvGrpSpPr>
        <p:grpSpPr>
          <a:xfrm>
            <a:off x="1401071" y="987219"/>
            <a:ext cx="9721728" cy="4976696"/>
            <a:chOff x="584422" y="624200"/>
            <a:chExt cx="7395115" cy="4536039"/>
          </a:xfrm>
        </p:grpSpPr>
        <p:pic>
          <p:nvPicPr>
            <p:cNvPr id="40" name="Picture 39">
              <a:extLst>
                <a:ext uri="{FF2B5EF4-FFF2-40B4-BE49-F238E27FC236}">
                  <a16:creationId xmlns:a16="http://schemas.microsoft.com/office/drawing/2014/main" xmlns="" id="{464934D7-654B-4FAE-9639-25F02231C1D6}"/>
                </a:ext>
              </a:extLst>
            </p:cNvPr>
            <p:cNvPicPr>
              <a:picLocks noChangeAspect="1"/>
            </p:cNvPicPr>
            <p:nvPr/>
          </p:nvPicPr>
          <p:blipFill>
            <a:blip r:embed="rId3"/>
            <a:stretch>
              <a:fillRect/>
            </a:stretch>
          </p:blipFill>
          <p:spPr>
            <a:xfrm>
              <a:off x="6495686" y="3907437"/>
              <a:ext cx="918004" cy="784280"/>
            </a:xfrm>
            <a:prstGeom prst="rect">
              <a:avLst/>
            </a:prstGeom>
          </p:spPr>
        </p:pic>
        <p:pic>
          <p:nvPicPr>
            <p:cNvPr id="41" name="Picture 40">
              <a:extLst>
                <a:ext uri="{FF2B5EF4-FFF2-40B4-BE49-F238E27FC236}">
                  <a16:creationId xmlns:a16="http://schemas.microsoft.com/office/drawing/2014/main" xmlns="" id="{09C2B8F7-7D01-48A8-BFA1-1B2A8F3336E4}"/>
                </a:ext>
              </a:extLst>
            </p:cNvPr>
            <p:cNvPicPr>
              <a:picLocks noChangeAspect="1"/>
            </p:cNvPicPr>
            <p:nvPr/>
          </p:nvPicPr>
          <p:blipFill>
            <a:blip r:embed="rId4"/>
            <a:stretch>
              <a:fillRect/>
            </a:stretch>
          </p:blipFill>
          <p:spPr>
            <a:xfrm>
              <a:off x="6387667" y="2775612"/>
              <a:ext cx="952980" cy="740181"/>
            </a:xfrm>
            <a:prstGeom prst="rect">
              <a:avLst/>
            </a:prstGeom>
          </p:spPr>
        </p:pic>
        <p:pic>
          <p:nvPicPr>
            <p:cNvPr id="42" name="Picture 41">
              <a:extLst>
                <a:ext uri="{FF2B5EF4-FFF2-40B4-BE49-F238E27FC236}">
                  <a16:creationId xmlns:a16="http://schemas.microsoft.com/office/drawing/2014/main" xmlns="" id="{C70E54C2-1419-4771-9348-40301C9E28C7}"/>
                </a:ext>
              </a:extLst>
            </p:cNvPr>
            <p:cNvPicPr>
              <a:picLocks noChangeAspect="1"/>
            </p:cNvPicPr>
            <p:nvPr/>
          </p:nvPicPr>
          <p:blipFill>
            <a:blip r:embed="rId5"/>
            <a:stretch>
              <a:fillRect/>
            </a:stretch>
          </p:blipFill>
          <p:spPr>
            <a:xfrm>
              <a:off x="4678973" y="3974068"/>
              <a:ext cx="716153" cy="620025"/>
            </a:xfrm>
            <a:prstGeom prst="rect">
              <a:avLst/>
            </a:prstGeom>
          </p:spPr>
        </p:pic>
        <p:pic>
          <p:nvPicPr>
            <p:cNvPr id="43" name="Picture 42">
              <a:extLst>
                <a:ext uri="{FF2B5EF4-FFF2-40B4-BE49-F238E27FC236}">
                  <a16:creationId xmlns:a16="http://schemas.microsoft.com/office/drawing/2014/main" xmlns="" id="{169F8F5C-23BA-4393-830C-4BE611C47638}"/>
                </a:ext>
              </a:extLst>
            </p:cNvPr>
            <p:cNvPicPr>
              <a:picLocks noChangeAspect="1"/>
            </p:cNvPicPr>
            <p:nvPr/>
          </p:nvPicPr>
          <p:blipFill>
            <a:blip r:embed="rId6"/>
            <a:stretch>
              <a:fillRect/>
            </a:stretch>
          </p:blipFill>
          <p:spPr>
            <a:xfrm>
              <a:off x="6590480" y="624200"/>
              <a:ext cx="750168" cy="731413"/>
            </a:xfrm>
            <a:prstGeom prst="rect">
              <a:avLst/>
            </a:prstGeom>
          </p:spPr>
        </p:pic>
        <p:pic>
          <p:nvPicPr>
            <p:cNvPr id="44" name="Picture 43">
              <a:extLst>
                <a:ext uri="{FF2B5EF4-FFF2-40B4-BE49-F238E27FC236}">
                  <a16:creationId xmlns:a16="http://schemas.microsoft.com/office/drawing/2014/main" xmlns="" id="{EA426016-060E-4D81-B1BA-0025CCEACB4A}"/>
                </a:ext>
              </a:extLst>
            </p:cNvPr>
            <p:cNvPicPr>
              <a:picLocks noChangeAspect="1"/>
            </p:cNvPicPr>
            <p:nvPr/>
          </p:nvPicPr>
          <p:blipFill>
            <a:blip r:embed="rId7" cstate="print"/>
            <a:stretch>
              <a:fillRect/>
            </a:stretch>
          </p:blipFill>
          <p:spPr>
            <a:xfrm>
              <a:off x="4678973" y="637924"/>
              <a:ext cx="805707" cy="678824"/>
            </a:xfrm>
            <a:prstGeom prst="rect">
              <a:avLst/>
            </a:prstGeom>
          </p:spPr>
        </p:pic>
        <p:pic>
          <p:nvPicPr>
            <p:cNvPr id="45" name="Picture 44">
              <a:extLst>
                <a:ext uri="{FF2B5EF4-FFF2-40B4-BE49-F238E27FC236}">
                  <a16:creationId xmlns:a16="http://schemas.microsoft.com/office/drawing/2014/main" xmlns="" id="{4F309F96-4B76-48E2-9DF2-69D10B59A0FC}"/>
                </a:ext>
              </a:extLst>
            </p:cNvPr>
            <p:cNvPicPr>
              <a:picLocks noChangeAspect="1"/>
            </p:cNvPicPr>
            <p:nvPr/>
          </p:nvPicPr>
          <p:blipFill>
            <a:blip r:embed="rId8"/>
            <a:stretch>
              <a:fillRect/>
            </a:stretch>
          </p:blipFill>
          <p:spPr>
            <a:xfrm>
              <a:off x="2911975" y="670185"/>
              <a:ext cx="648294" cy="692315"/>
            </a:xfrm>
            <a:prstGeom prst="rect">
              <a:avLst/>
            </a:prstGeom>
          </p:spPr>
        </p:pic>
        <p:sp>
          <p:nvSpPr>
            <p:cNvPr id="46" name="Rectangle 45">
              <a:extLst>
                <a:ext uri="{FF2B5EF4-FFF2-40B4-BE49-F238E27FC236}">
                  <a16:creationId xmlns:a16="http://schemas.microsoft.com/office/drawing/2014/main" xmlns="" id="{0A565173-D714-4648-90F8-05B4210A42E9}"/>
                </a:ext>
              </a:extLst>
            </p:cNvPr>
            <p:cNvSpPr/>
            <p:nvPr/>
          </p:nvSpPr>
          <p:spPr>
            <a:xfrm rot="16200000">
              <a:off x="3948253" y="-2642690"/>
              <a:ext cx="574613" cy="7302275"/>
            </a:xfrm>
            <a:prstGeom prst="rect">
              <a:avLst/>
            </a:prstGeom>
            <a:solidFill>
              <a:schemeClr val="accent3">
                <a:alpha val="2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xmlns="" id="{A9292E8E-AE2F-46E1-8A30-F003D0878195}"/>
                </a:ext>
              </a:extLst>
            </p:cNvPr>
            <p:cNvPicPr>
              <a:picLocks noChangeAspect="1"/>
            </p:cNvPicPr>
            <p:nvPr/>
          </p:nvPicPr>
          <p:blipFill>
            <a:blip r:embed="rId9"/>
            <a:stretch>
              <a:fillRect/>
            </a:stretch>
          </p:blipFill>
          <p:spPr>
            <a:xfrm>
              <a:off x="4624853" y="2788658"/>
              <a:ext cx="811219" cy="713001"/>
            </a:xfrm>
            <a:prstGeom prst="rect">
              <a:avLst/>
            </a:prstGeom>
          </p:spPr>
        </p:pic>
        <p:pic>
          <p:nvPicPr>
            <p:cNvPr id="48" name="Picture 47">
              <a:extLst>
                <a:ext uri="{FF2B5EF4-FFF2-40B4-BE49-F238E27FC236}">
                  <a16:creationId xmlns:a16="http://schemas.microsoft.com/office/drawing/2014/main" xmlns="" id="{A9BF64B4-EC45-4572-A2E1-60700378A10B}"/>
                </a:ext>
              </a:extLst>
            </p:cNvPr>
            <p:cNvPicPr>
              <a:picLocks noChangeAspect="1"/>
            </p:cNvPicPr>
            <p:nvPr/>
          </p:nvPicPr>
          <p:blipFill>
            <a:blip r:embed="rId10"/>
            <a:stretch>
              <a:fillRect/>
            </a:stretch>
          </p:blipFill>
          <p:spPr>
            <a:xfrm>
              <a:off x="2921393" y="2819580"/>
              <a:ext cx="629457" cy="629459"/>
            </a:xfrm>
            <a:prstGeom prst="rect">
              <a:avLst/>
            </a:prstGeom>
          </p:spPr>
        </p:pic>
        <p:pic>
          <p:nvPicPr>
            <p:cNvPr id="49" name="Picture 48">
              <a:extLst>
                <a:ext uri="{FF2B5EF4-FFF2-40B4-BE49-F238E27FC236}">
                  <a16:creationId xmlns:a16="http://schemas.microsoft.com/office/drawing/2014/main" xmlns="" id="{6A99B940-686B-4C4F-AD6E-1ED5E6B1A1CD}"/>
                </a:ext>
              </a:extLst>
            </p:cNvPr>
            <p:cNvPicPr>
              <a:picLocks noChangeAspect="1"/>
            </p:cNvPicPr>
            <p:nvPr/>
          </p:nvPicPr>
          <p:blipFill>
            <a:blip r:embed="rId11"/>
            <a:stretch>
              <a:fillRect/>
            </a:stretch>
          </p:blipFill>
          <p:spPr>
            <a:xfrm>
              <a:off x="6484142" y="1697634"/>
              <a:ext cx="919124" cy="828903"/>
            </a:xfrm>
            <a:prstGeom prst="rect">
              <a:avLst/>
            </a:prstGeom>
          </p:spPr>
        </p:pic>
        <p:pic>
          <p:nvPicPr>
            <p:cNvPr id="50" name="Picture 2" descr="https://tse3.mm.bing.net/th?id=OIP.Mebfc5817336f1cae108c61f3b4f7b01cH0&amp;pid=15.1">
              <a:extLst>
                <a:ext uri="{FF2B5EF4-FFF2-40B4-BE49-F238E27FC236}">
                  <a16:creationId xmlns:a16="http://schemas.microsoft.com/office/drawing/2014/main" xmlns="" id="{BAE21120-D23C-4D52-A05D-37ACA3DF3A2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3067" y="3970861"/>
              <a:ext cx="542481" cy="64581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xmlns="" id="{9F73BFFA-41BC-4A20-AE68-ED3039F0C45E}"/>
                </a:ext>
              </a:extLst>
            </p:cNvPr>
            <p:cNvSpPr/>
            <p:nvPr/>
          </p:nvSpPr>
          <p:spPr>
            <a:xfrm rot="16200000">
              <a:off x="3948253" y="-516827"/>
              <a:ext cx="574613" cy="7302275"/>
            </a:xfrm>
            <a:prstGeom prst="rect">
              <a:avLst/>
            </a:prstGeom>
            <a:solidFill>
              <a:schemeClr val="accent3">
                <a:alpha val="2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xmlns="" id="{ED1E6FD9-2ADE-4112-AA0B-3FEC60A400B1}"/>
                </a:ext>
              </a:extLst>
            </p:cNvPr>
            <p:cNvPicPr>
              <a:picLocks noChangeAspect="1"/>
            </p:cNvPicPr>
            <p:nvPr/>
          </p:nvPicPr>
          <p:blipFill>
            <a:blip r:embed="rId13"/>
            <a:stretch>
              <a:fillRect/>
            </a:stretch>
          </p:blipFill>
          <p:spPr>
            <a:xfrm>
              <a:off x="4624853" y="1722853"/>
              <a:ext cx="913948" cy="727666"/>
            </a:xfrm>
            <a:prstGeom prst="rect">
              <a:avLst/>
            </a:prstGeom>
          </p:spPr>
        </p:pic>
        <p:pic>
          <p:nvPicPr>
            <p:cNvPr id="53" name="Picture 4" descr="https://tse3.mm.bing.net/th?id=OIP.M5597b807db8f7faf16dda05e15c21c91H0&amp;pid=15.1">
              <a:extLst>
                <a:ext uri="{FF2B5EF4-FFF2-40B4-BE49-F238E27FC236}">
                  <a16:creationId xmlns:a16="http://schemas.microsoft.com/office/drawing/2014/main" xmlns="" id="{F1106520-C26F-4695-8DC7-217B40ADCBF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96697" y="1762765"/>
              <a:ext cx="478850" cy="63669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xmlns="" id="{CA884798-60F1-4905-BE07-0DAB1B118488}"/>
                </a:ext>
              </a:extLst>
            </p:cNvPr>
            <p:cNvSpPr/>
            <p:nvPr/>
          </p:nvSpPr>
          <p:spPr>
            <a:xfrm>
              <a:off x="6526705" y="3495729"/>
              <a:ext cx="838691" cy="27700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E-Consults</a:t>
              </a:r>
            </a:p>
          </p:txBody>
        </p:sp>
        <p:sp>
          <p:nvSpPr>
            <p:cNvPr id="55" name="Rectangle 54">
              <a:extLst>
                <a:ext uri="{FF2B5EF4-FFF2-40B4-BE49-F238E27FC236}">
                  <a16:creationId xmlns:a16="http://schemas.microsoft.com/office/drawing/2014/main" xmlns="" id="{629F089B-D364-4ABA-B4E0-7853244228AA}"/>
                </a:ext>
              </a:extLst>
            </p:cNvPr>
            <p:cNvSpPr/>
            <p:nvPr/>
          </p:nvSpPr>
          <p:spPr>
            <a:xfrm>
              <a:off x="2345456" y="3441153"/>
              <a:ext cx="1883207"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Patient generated data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Remote patient monitoring</a:t>
              </a:r>
            </a:p>
          </p:txBody>
        </p:sp>
        <p:sp>
          <p:nvSpPr>
            <p:cNvPr id="56" name="Rectangle 55">
              <a:extLst>
                <a:ext uri="{FF2B5EF4-FFF2-40B4-BE49-F238E27FC236}">
                  <a16:creationId xmlns:a16="http://schemas.microsoft.com/office/drawing/2014/main" xmlns="" id="{0278A1F2-2FD9-45C1-806B-38929581896B}"/>
                </a:ext>
              </a:extLst>
            </p:cNvPr>
            <p:cNvSpPr/>
            <p:nvPr/>
          </p:nvSpPr>
          <p:spPr>
            <a:xfrm>
              <a:off x="2573570" y="4684715"/>
              <a:ext cx="1325105"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Behavioral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Integration</a:t>
              </a:r>
            </a:p>
          </p:txBody>
        </p:sp>
        <p:sp>
          <p:nvSpPr>
            <p:cNvPr id="57" name="Rectangle 56">
              <a:extLst>
                <a:ext uri="{FF2B5EF4-FFF2-40B4-BE49-F238E27FC236}">
                  <a16:creationId xmlns:a16="http://schemas.microsoft.com/office/drawing/2014/main" xmlns="" id="{9F35D746-2ED6-4334-A382-BFA98231A382}"/>
                </a:ext>
              </a:extLst>
            </p:cNvPr>
            <p:cNvSpPr/>
            <p:nvPr/>
          </p:nvSpPr>
          <p:spPr>
            <a:xfrm>
              <a:off x="757841" y="1846475"/>
              <a:ext cx="190763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0"/>
                  <a:solidFill>
                    <a:prstClr val="black"/>
                  </a:solidFill>
                  <a:effectLst/>
                  <a:uLnTx/>
                  <a:uFillTx/>
                  <a:latin typeface="Calibri" panose="020F0502020204030204"/>
                  <a:ea typeface="+mn-ea"/>
                  <a:cs typeface="+mn-cs"/>
                </a:rPr>
                <a:t>Alternative Modes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0"/>
                  <a:solidFill>
                    <a:prstClr val="black"/>
                  </a:solidFill>
                  <a:effectLst/>
                  <a:uLnTx/>
                  <a:uFillTx/>
                  <a:latin typeface="Calibri" panose="020F0502020204030204"/>
                  <a:ea typeface="+mn-ea"/>
                  <a:cs typeface="+mn-cs"/>
                </a:rPr>
                <a:t>Support &amp; Engagement</a:t>
              </a:r>
            </a:p>
          </p:txBody>
        </p:sp>
        <p:sp>
          <p:nvSpPr>
            <p:cNvPr id="58" name="Rectangle 57">
              <a:extLst>
                <a:ext uri="{FF2B5EF4-FFF2-40B4-BE49-F238E27FC236}">
                  <a16:creationId xmlns:a16="http://schemas.microsoft.com/office/drawing/2014/main" xmlns="" id="{588BA9BB-709E-4307-B6DD-6CB541FC3548}"/>
                </a:ext>
              </a:extLst>
            </p:cNvPr>
            <p:cNvSpPr/>
            <p:nvPr/>
          </p:nvSpPr>
          <p:spPr>
            <a:xfrm>
              <a:off x="4087008" y="4616672"/>
              <a:ext cx="1985550"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Practice Specialization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(e.g., geriatrics, chronic pain)</a:t>
              </a:r>
            </a:p>
          </p:txBody>
        </p:sp>
        <p:sp>
          <p:nvSpPr>
            <p:cNvPr id="59" name="Rectangle 58">
              <a:extLst>
                <a:ext uri="{FF2B5EF4-FFF2-40B4-BE49-F238E27FC236}">
                  <a16:creationId xmlns:a16="http://schemas.microsoft.com/office/drawing/2014/main" xmlns="" id="{46879856-605B-4B07-B03D-C62163DC7226}"/>
                </a:ext>
              </a:extLst>
            </p:cNvPr>
            <p:cNvSpPr/>
            <p:nvPr/>
          </p:nvSpPr>
          <p:spPr>
            <a:xfrm>
              <a:off x="1190380" y="2980420"/>
              <a:ext cx="1021946" cy="30777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0"/>
                  <a:solidFill>
                    <a:prstClr val="black"/>
                  </a:solidFill>
                  <a:effectLst/>
                  <a:uLnTx/>
                  <a:uFillTx/>
                  <a:latin typeface="Calibri" panose="020F0502020204030204"/>
                  <a:ea typeface="+mn-ea"/>
                  <a:cs typeface="+mn-cs"/>
                </a:rPr>
                <a:t>Technology</a:t>
              </a:r>
            </a:p>
          </p:txBody>
        </p:sp>
        <p:sp>
          <p:nvSpPr>
            <p:cNvPr id="60" name="Rectangle 59">
              <a:extLst>
                <a:ext uri="{FF2B5EF4-FFF2-40B4-BE49-F238E27FC236}">
                  <a16:creationId xmlns:a16="http://schemas.microsoft.com/office/drawing/2014/main" xmlns="" id="{41B9C3BB-2A46-4EF6-9EAE-C548A0EF8E9A}"/>
                </a:ext>
              </a:extLst>
            </p:cNvPr>
            <p:cNvSpPr/>
            <p:nvPr/>
          </p:nvSpPr>
          <p:spPr>
            <a:xfrm>
              <a:off x="2505529" y="1414413"/>
              <a:ext cx="1443471" cy="27700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Pharmacists, Nurses</a:t>
              </a:r>
            </a:p>
          </p:txBody>
        </p:sp>
        <p:sp>
          <p:nvSpPr>
            <p:cNvPr id="61" name="Rectangle 60">
              <a:extLst>
                <a:ext uri="{FF2B5EF4-FFF2-40B4-BE49-F238E27FC236}">
                  <a16:creationId xmlns:a16="http://schemas.microsoft.com/office/drawing/2014/main" xmlns="" id="{CD2CF07C-05B0-48CD-922B-128DAAB90D98}"/>
                </a:ext>
              </a:extLst>
            </p:cNvPr>
            <p:cNvSpPr/>
            <p:nvPr/>
          </p:nvSpPr>
          <p:spPr>
            <a:xfrm>
              <a:off x="4039642" y="1310978"/>
              <a:ext cx="2145074"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Care Coordinators, 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 Health Workers, Navigators</a:t>
              </a:r>
            </a:p>
          </p:txBody>
        </p:sp>
        <p:sp>
          <p:nvSpPr>
            <p:cNvPr id="62" name="Rectangle 61">
              <a:extLst>
                <a:ext uri="{FF2B5EF4-FFF2-40B4-BE49-F238E27FC236}">
                  <a16:creationId xmlns:a16="http://schemas.microsoft.com/office/drawing/2014/main" xmlns="" id="{4217350F-378D-4A4E-A8EC-FE63415E2650}"/>
                </a:ext>
              </a:extLst>
            </p:cNvPr>
            <p:cNvSpPr/>
            <p:nvPr/>
          </p:nvSpPr>
          <p:spPr>
            <a:xfrm>
              <a:off x="6163598" y="1300603"/>
              <a:ext cx="1632893"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Health Coaches, Nutritionists</a:t>
              </a:r>
            </a:p>
          </p:txBody>
        </p:sp>
        <p:sp>
          <p:nvSpPr>
            <p:cNvPr id="63" name="Rectangle 62">
              <a:extLst>
                <a:ext uri="{FF2B5EF4-FFF2-40B4-BE49-F238E27FC236}">
                  <a16:creationId xmlns:a16="http://schemas.microsoft.com/office/drawing/2014/main" xmlns="" id="{F74ADFB0-6918-4B1E-89B6-7EBF28A529BB}"/>
                </a:ext>
              </a:extLst>
            </p:cNvPr>
            <p:cNvSpPr/>
            <p:nvPr/>
          </p:nvSpPr>
          <p:spPr>
            <a:xfrm>
              <a:off x="2613959" y="2439010"/>
              <a:ext cx="1346201" cy="27700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Phone/Text/e-mail</a:t>
              </a:r>
            </a:p>
          </p:txBody>
        </p:sp>
        <p:sp>
          <p:nvSpPr>
            <p:cNvPr id="64" name="Rectangle 63">
              <a:extLst>
                <a:ext uri="{FF2B5EF4-FFF2-40B4-BE49-F238E27FC236}">
                  <a16:creationId xmlns:a16="http://schemas.microsoft.com/office/drawing/2014/main" xmlns="" id="{C46A221D-6753-4E5B-976C-AD304FEDE96C}"/>
                </a:ext>
              </a:extLst>
            </p:cNvPr>
            <p:cNvSpPr/>
            <p:nvPr/>
          </p:nvSpPr>
          <p:spPr>
            <a:xfrm>
              <a:off x="6460875" y="2461847"/>
              <a:ext cx="1009379" cy="27700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Telemedicine</a:t>
              </a:r>
            </a:p>
          </p:txBody>
        </p:sp>
        <p:sp>
          <p:nvSpPr>
            <p:cNvPr id="65" name="Rectangle 64">
              <a:extLst>
                <a:ext uri="{FF2B5EF4-FFF2-40B4-BE49-F238E27FC236}">
                  <a16:creationId xmlns:a16="http://schemas.microsoft.com/office/drawing/2014/main" xmlns="" id="{F0BF7DEC-FB67-45D3-9366-38B408F85B9C}"/>
                </a:ext>
              </a:extLst>
            </p:cNvPr>
            <p:cNvSpPr/>
            <p:nvPr/>
          </p:nvSpPr>
          <p:spPr>
            <a:xfrm>
              <a:off x="4648517" y="2481089"/>
              <a:ext cx="928458" cy="27700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Home Visits</a:t>
              </a:r>
            </a:p>
          </p:txBody>
        </p:sp>
        <p:sp>
          <p:nvSpPr>
            <p:cNvPr id="66" name="Rectangle 65">
              <a:extLst>
                <a:ext uri="{FF2B5EF4-FFF2-40B4-BE49-F238E27FC236}">
                  <a16:creationId xmlns:a16="http://schemas.microsoft.com/office/drawing/2014/main" xmlns="" id="{B1ADF941-7416-4F1E-83ED-BB5E3DA84DA9}"/>
                </a:ext>
              </a:extLst>
            </p:cNvPr>
            <p:cNvSpPr/>
            <p:nvPr/>
          </p:nvSpPr>
          <p:spPr>
            <a:xfrm>
              <a:off x="4350813" y="3468837"/>
              <a:ext cx="1522724"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Precision &amp; Genomic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Medicine</a:t>
              </a:r>
            </a:p>
          </p:txBody>
        </p:sp>
        <p:sp>
          <p:nvSpPr>
            <p:cNvPr id="67" name="Rectangle 66">
              <a:extLst>
                <a:ext uri="{FF2B5EF4-FFF2-40B4-BE49-F238E27FC236}">
                  <a16:creationId xmlns:a16="http://schemas.microsoft.com/office/drawing/2014/main" xmlns="" id="{054A39E8-453C-461F-86B1-02B06A66D398}"/>
                </a:ext>
              </a:extLst>
            </p:cNvPr>
            <p:cNvSpPr/>
            <p:nvPr/>
          </p:nvSpPr>
          <p:spPr>
            <a:xfrm>
              <a:off x="899833" y="867860"/>
              <a:ext cx="1623649" cy="30777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0"/>
                  <a:solidFill>
                    <a:prstClr val="black"/>
                  </a:solidFill>
                  <a:effectLst/>
                  <a:uLnTx/>
                  <a:uFillTx/>
                  <a:latin typeface="Calibri" panose="020F0502020204030204"/>
                  <a:ea typeface="+mn-ea"/>
                  <a:cs typeface="+mn-cs"/>
                </a:rPr>
                <a:t>Diverse Care Teams</a:t>
              </a:r>
            </a:p>
          </p:txBody>
        </p:sp>
        <p:sp>
          <p:nvSpPr>
            <p:cNvPr id="68" name="Rectangle 67">
              <a:extLst>
                <a:ext uri="{FF2B5EF4-FFF2-40B4-BE49-F238E27FC236}">
                  <a16:creationId xmlns:a16="http://schemas.microsoft.com/office/drawing/2014/main" xmlns="" id="{FD28441E-23DE-4455-A2BE-4EBA011AA4EC}"/>
                </a:ext>
              </a:extLst>
            </p:cNvPr>
            <p:cNvSpPr/>
            <p:nvPr/>
          </p:nvSpPr>
          <p:spPr>
            <a:xfrm>
              <a:off x="945442" y="4009759"/>
              <a:ext cx="153243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0"/>
                  <a:solidFill>
                    <a:prstClr val="black"/>
                  </a:solidFill>
                  <a:effectLst/>
                  <a:uLnTx/>
                  <a:uFillTx/>
                  <a:latin typeface="Calibri" panose="020F0502020204030204"/>
                  <a:ea typeface="+mn-ea"/>
                  <a:cs typeface="+mn-cs"/>
                </a:rPr>
                <a:t>Integration and Specialization</a:t>
              </a:r>
            </a:p>
          </p:txBody>
        </p:sp>
        <p:sp>
          <p:nvSpPr>
            <p:cNvPr id="69" name="Rectangle 68">
              <a:extLst>
                <a:ext uri="{FF2B5EF4-FFF2-40B4-BE49-F238E27FC236}">
                  <a16:creationId xmlns:a16="http://schemas.microsoft.com/office/drawing/2014/main" xmlns="" id="{9C59080B-54E3-4D7F-8398-21647F13BC65}"/>
                </a:ext>
              </a:extLst>
            </p:cNvPr>
            <p:cNvSpPr/>
            <p:nvPr/>
          </p:nvSpPr>
          <p:spPr>
            <a:xfrm rot="16200000">
              <a:off x="3994673" y="-1591550"/>
              <a:ext cx="574613" cy="7395115"/>
            </a:xfrm>
            <a:prstGeom prst="rect">
              <a:avLst/>
            </a:prstGeom>
            <a:solidFill>
              <a:schemeClr val="accent3">
                <a:alpha val="2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xmlns="" id="{F068C210-018E-4F0D-90FB-FFF3020043A5}"/>
                </a:ext>
              </a:extLst>
            </p:cNvPr>
            <p:cNvSpPr/>
            <p:nvPr/>
          </p:nvSpPr>
          <p:spPr>
            <a:xfrm rot="16200000">
              <a:off x="3948253" y="613889"/>
              <a:ext cx="574613" cy="7302275"/>
            </a:xfrm>
            <a:prstGeom prst="rect">
              <a:avLst/>
            </a:prstGeom>
            <a:solidFill>
              <a:schemeClr val="accent3">
                <a:alpha val="20000"/>
              </a:scheme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xmlns="" id="{EB3C0B6A-4A20-4167-B1CA-1FFA6BD9B8F6}"/>
                </a:ext>
              </a:extLst>
            </p:cNvPr>
            <p:cNvSpPr/>
            <p:nvPr/>
          </p:nvSpPr>
          <p:spPr>
            <a:xfrm>
              <a:off x="6580442" y="4698574"/>
              <a:ext cx="781826"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w="0"/>
                  <a:solidFill>
                    <a:prstClr val="black"/>
                  </a:solidFill>
                  <a:effectLst/>
                  <a:uLnTx/>
                  <a:uFillTx/>
                  <a:latin typeface="Calibri" panose="020F0502020204030204"/>
                  <a:ea typeface="+mn-ea"/>
                  <a:cs typeface="+mn-cs"/>
                </a:rPr>
                <a:t>Integration</a:t>
              </a:r>
            </a:p>
          </p:txBody>
        </p:sp>
      </p:grpSp>
      <p:sp>
        <p:nvSpPr>
          <p:cNvPr id="72" name="Slide Number Placeholder 4">
            <a:extLst>
              <a:ext uri="{FF2B5EF4-FFF2-40B4-BE49-F238E27FC236}">
                <a16:creationId xmlns:a16="http://schemas.microsoft.com/office/drawing/2014/main" xmlns="" id="{AEF6E14E-4E4E-453B-A9B8-6199B291D194}"/>
              </a:ext>
            </a:extLst>
          </p:cNvPr>
          <p:cNvSpPr txBox="1">
            <a:spLocks/>
          </p:cNvSpPr>
          <p:nvPr/>
        </p:nvSpPr>
        <p:spPr>
          <a:xfrm>
            <a:off x="4815068" y="6313884"/>
            <a:ext cx="25618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2D36A96-5406-4FCE-808F-628F1C1A1FB5}"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xmlns="" id="{6DCE1657-4B38-4975-9BBE-341B2EE24D0A}"/>
              </a:ext>
            </a:extLst>
          </p:cNvPr>
          <p:cNvPicPr>
            <a:picLocks noChangeAspect="1"/>
          </p:cNvPicPr>
          <p:nvPr/>
        </p:nvPicPr>
        <p:blipFill>
          <a:blip r:embed="rId15"/>
          <a:stretch>
            <a:fillRect/>
          </a:stretch>
        </p:blipFill>
        <p:spPr>
          <a:xfrm>
            <a:off x="614110" y="6128406"/>
            <a:ext cx="3036071" cy="365792"/>
          </a:xfrm>
          <a:prstGeom prst="rect">
            <a:avLst/>
          </a:prstGeom>
        </p:spPr>
      </p:pic>
    </p:spTree>
    <p:extLst>
      <p:ext uri="{BB962C8B-B14F-4D97-AF65-F5344CB8AC3E}">
        <p14:creationId xmlns:p14="http://schemas.microsoft.com/office/powerpoint/2010/main" val="246269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3B82915-A3F9-4EAD-86C3-CAA8AD3F47DF}"/>
              </a:ext>
            </a:extLst>
          </p:cNvPr>
          <p:cNvPicPr>
            <a:picLocks noChangeAspect="1"/>
          </p:cNvPicPr>
          <p:nvPr/>
        </p:nvPicPr>
        <p:blipFill>
          <a:blip r:embed="rId3"/>
          <a:stretch>
            <a:fillRect/>
          </a:stretch>
        </p:blipFill>
        <p:spPr>
          <a:xfrm>
            <a:off x="5940938" y="1774102"/>
            <a:ext cx="1046643" cy="1046643"/>
          </a:xfrm>
          <a:prstGeom prst="rect">
            <a:avLst/>
          </a:prstGeom>
        </p:spPr>
      </p:pic>
      <p:sp>
        <p:nvSpPr>
          <p:cNvPr id="5" name="TextBox 4">
            <a:extLst>
              <a:ext uri="{FF2B5EF4-FFF2-40B4-BE49-F238E27FC236}">
                <a16:creationId xmlns:a16="http://schemas.microsoft.com/office/drawing/2014/main" xmlns="" id="{F5C7DD01-00CE-4F85-9597-026E6C9DCE58}"/>
              </a:ext>
            </a:extLst>
          </p:cNvPr>
          <p:cNvSpPr txBox="1"/>
          <p:nvPr/>
        </p:nvSpPr>
        <p:spPr>
          <a:xfrm>
            <a:off x="5380892" y="1293366"/>
            <a:ext cx="23446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95D3"/>
                </a:solidFill>
                <a:effectLst/>
                <a:uLnTx/>
                <a:uFillTx/>
                <a:latin typeface="Arial"/>
                <a:ea typeface="+mn-ea"/>
                <a:cs typeface="+mn-cs"/>
              </a:rPr>
              <a:t>Supplemental Bundle</a:t>
            </a:r>
          </a:p>
        </p:txBody>
      </p:sp>
      <p:sp>
        <p:nvSpPr>
          <p:cNvPr id="6" name="Plus Sign 5">
            <a:extLst>
              <a:ext uri="{FF2B5EF4-FFF2-40B4-BE49-F238E27FC236}">
                <a16:creationId xmlns:a16="http://schemas.microsoft.com/office/drawing/2014/main" xmlns="" id="{B00BDB43-51A8-42B5-87CD-D1A56BD67116}"/>
              </a:ext>
            </a:extLst>
          </p:cNvPr>
          <p:cNvSpPr>
            <a:spLocks noChangeAspect="1"/>
          </p:cNvSpPr>
          <p:nvPr/>
        </p:nvSpPr>
        <p:spPr>
          <a:xfrm>
            <a:off x="3964114" y="1972220"/>
            <a:ext cx="602276" cy="7315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27B3E422-A9A6-41E7-9109-878C42942F1B}"/>
              </a:ext>
            </a:extLst>
          </p:cNvPr>
          <p:cNvPicPr>
            <a:picLocks noChangeAspect="1"/>
          </p:cNvPicPr>
          <p:nvPr/>
        </p:nvPicPr>
        <p:blipFill rotWithShape="1">
          <a:blip r:embed="rId4"/>
          <a:srcRect l="1647" t="11797" r="70470" b="13979"/>
          <a:stretch/>
        </p:blipFill>
        <p:spPr>
          <a:xfrm>
            <a:off x="1956655" y="1860115"/>
            <a:ext cx="1101532" cy="916330"/>
          </a:xfrm>
          <a:prstGeom prst="rect">
            <a:avLst/>
          </a:prstGeom>
        </p:spPr>
      </p:pic>
      <p:sp>
        <p:nvSpPr>
          <p:cNvPr id="8" name="TextBox 7">
            <a:extLst>
              <a:ext uri="{FF2B5EF4-FFF2-40B4-BE49-F238E27FC236}">
                <a16:creationId xmlns:a16="http://schemas.microsoft.com/office/drawing/2014/main" xmlns="" id="{919D31EB-886F-4023-90F0-E0C4608537D3}"/>
              </a:ext>
            </a:extLst>
          </p:cNvPr>
          <p:cNvSpPr txBox="1"/>
          <p:nvPr/>
        </p:nvSpPr>
        <p:spPr>
          <a:xfrm>
            <a:off x="1722731" y="1275340"/>
            <a:ext cx="3023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95D3"/>
                </a:solidFill>
                <a:effectLst/>
                <a:uLnTx/>
                <a:uFillTx/>
                <a:latin typeface="Arial"/>
                <a:ea typeface="+mn-ea"/>
                <a:cs typeface="+mn-cs"/>
              </a:rPr>
              <a:t>Basic Bundle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095D3"/>
              </a:solidFill>
              <a:effectLst/>
              <a:uLnTx/>
              <a:uFillTx/>
              <a:latin typeface="Arial"/>
              <a:ea typeface="+mn-ea"/>
              <a:cs typeface="+mn-cs"/>
            </a:endParaRPr>
          </a:p>
        </p:txBody>
      </p:sp>
      <p:sp>
        <p:nvSpPr>
          <p:cNvPr id="9" name="Plus Sign 8">
            <a:extLst>
              <a:ext uri="{FF2B5EF4-FFF2-40B4-BE49-F238E27FC236}">
                <a16:creationId xmlns:a16="http://schemas.microsoft.com/office/drawing/2014/main" xmlns="" id="{A3C1FDE1-C58A-4D65-9CAE-8066437334CE}"/>
              </a:ext>
            </a:extLst>
          </p:cNvPr>
          <p:cNvSpPr>
            <a:spLocks noChangeAspect="1"/>
          </p:cNvSpPr>
          <p:nvPr/>
        </p:nvSpPr>
        <p:spPr>
          <a:xfrm>
            <a:off x="8071154" y="1919336"/>
            <a:ext cx="607012" cy="69705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xmlns="" id="{BA15D8EE-7752-4EC3-B81F-FDE37C0433DE}"/>
              </a:ext>
            </a:extLst>
          </p:cNvPr>
          <p:cNvSpPr txBox="1"/>
          <p:nvPr/>
        </p:nvSpPr>
        <p:spPr>
          <a:xfrm>
            <a:off x="9019547" y="1282894"/>
            <a:ext cx="27827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095D3"/>
                </a:solidFill>
                <a:effectLst/>
                <a:uLnTx/>
                <a:uFillTx/>
                <a:latin typeface="Arial"/>
                <a:ea typeface="+mn-ea"/>
                <a:cs typeface="+mn-cs"/>
              </a:rPr>
              <a:t>Fee for Service Payments </a:t>
            </a:r>
            <a:endParaRPr kumimoji="0" lang="en-US" sz="1300" b="1" i="1"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xmlns="" id="{4CB966B7-9B2C-415A-966E-27AD70BDED6F}"/>
              </a:ext>
            </a:extLst>
          </p:cNvPr>
          <p:cNvPicPr>
            <a:picLocks noChangeAspect="1"/>
          </p:cNvPicPr>
          <p:nvPr/>
        </p:nvPicPr>
        <p:blipFill>
          <a:blip r:embed="rId5"/>
          <a:stretch>
            <a:fillRect/>
          </a:stretch>
        </p:blipFill>
        <p:spPr>
          <a:xfrm>
            <a:off x="9475964" y="1922489"/>
            <a:ext cx="571550" cy="571550"/>
          </a:xfrm>
          <a:prstGeom prst="rect">
            <a:avLst/>
          </a:prstGeom>
        </p:spPr>
      </p:pic>
      <p:pic>
        <p:nvPicPr>
          <p:cNvPr id="12" name="Picture 11">
            <a:extLst>
              <a:ext uri="{FF2B5EF4-FFF2-40B4-BE49-F238E27FC236}">
                <a16:creationId xmlns:a16="http://schemas.microsoft.com/office/drawing/2014/main" xmlns="" id="{1FE33B96-3FDA-48E7-81CB-003223862B07}"/>
              </a:ext>
            </a:extLst>
          </p:cNvPr>
          <p:cNvPicPr>
            <a:picLocks noChangeAspect="1"/>
          </p:cNvPicPr>
          <p:nvPr/>
        </p:nvPicPr>
        <p:blipFill>
          <a:blip r:embed="rId6"/>
          <a:stretch>
            <a:fillRect/>
          </a:stretch>
        </p:blipFill>
        <p:spPr>
          <a:xfrm>
            <a:off x="10481545" y="1756785"/>
            <a:ext cx="859610" cy="859610"/>
          </a:xfrm>
          <a:prstGeom prst="rect">
            <a:avLst/>
          </a:prstGeom>
        </p:spPr>
      </p:pic>
      <p:sp>
        <p:nvSpPr>
          <p:cNvPr id="30" name="Slide Number Placeholder 4">
            <a:extLst>
              <a:ext uri="{FF2B5EF4-FFF2-40B4-BE49-F238E27FC236}">
                <a16:creationId xmlns:a16="http://schemas.microsoft.com/office/drawing/2014/main" xmlns="" id="{CF122E9B-050A-4546-A72C-1C9D838AEA89}"/>
              </a:ext>
            </a:extLst>
          </p:cNvPr>
          <p:cNvSpPr txBox="1">
            <a:spLocks/>
          </p:cNvSpPr>
          <p:nvPr/>
        </p:nvSpPr>
        <p:spPr>
          <a:xfrm>
            <a:off x="4724400" y="619269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2D36A96-5406-4FCE-808F-628F1C1A1FB5}"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itle 1">
            <a:extLst>
              <a:ext uri="{FF2B5EF4-FFF2-40B4-BE49-F238E27FC236}">
                <a16:creationId xmlns:a16="http://schemas.microsoft.com/office/drawing/2014/main" xmlns="" id="{B0BA7038-07AA-4369-B492-8F146DAC7A63}"/>
              </a:ext>
            </a:extLst>
          </p:cNvPr>
          <p:cNvSpPr txBox="1">
            <a:spLocks/>
          </p:cNvSpPr>
          <p:nvPr/>
        </p:nvSpPr>
        <p:spPr>
          <a:xfrm>
            <a:off x="16716" y="-16535"/>
            <a:ext cx="11523406" cy="847199"/>
          </a:xfrm>
          <a:prstGeom prst="rect">
            <a:avLst/>
          </a:prstGeom>
          <a:noFill/>
          <a:ln>
            <a:noFill/>
          </a:ln>
        </p:spPr>
        <p:txBody>
          <a:bodyPr lIns="91397" tIns="91397" rIns="91397" bIns="91397"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6F0C"/>
              </a:buClr>
              <a:buSzPct val="100000"/>
              <a:buFont typeface="Raleway"/>
              <a:buNone/>
              <a:defRPr sz="60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3600" b="1" i="0" u="none" strike="noStrike" kern="1200" cap="none" spc="0" normalizeH="0" baseline="0" noProof="0" dirty="0">
              <a:ln>
                <a:noFill/>
              </a:ln>
              <a:solidFill>
                <a:srgbClr val="F78F1E"/>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2800" b="1" i="0" u="none" strike="noStrike" kern="1200" cap="none" spc="0" normalizeH="0" baseline="0" noProof="0" dirty="0">
                <a:ln>
                  <a:noFill/>
                </a:ln>
                <a:solidFill>
                  <a:srgbClr val="F78F1E"/>
                </a:solidFill>
                <a:effectLst/>
                <a:uLnTx/>
                <a:uFillTx/>
                <a:latin typeface="Raleway"/>
                <a:sym typeface="Raleway"/>
              </a:rPr>
              <a:t>Connecticut: Payment Reform </a:t>
            </a:r>
            <a:r>
              <a:rPr lang="en-US" sz="2800" dirty="0">
                <a:solidFill>
                  <a:srgbClr val="F78F1E"/>
                </a:solidFill>
              </a:rPr>
              <a:t>Model Options Under Consideration</a:t>
            </a:r>
            <a:endParaRPr kumimoji="0" lang="en-US" sz="2800" b="1" i="0" u="none" strike="noStrike" kern="1200" cap="none" spc="0" normalizeH="0" baseline="0" noProof="0" dirty="0">
              <a:ln>
                <a:noFill/>
              </a:ln>
              <a:solidFill>
                <a:srgbClr val="F78F1E"/>
              </a:solidFill>
              <a:effectLst/>
              <a:uLnTx/>
              <a:uFillTx/>
              <a:latin typeface="Raleway"/>
              <a:sym typeface="Raleway"/>
            </a:endParaRPr>
          </a:p>
        </p:txBody>
      </p:sp>
      <p:sp>
        <p:nvSpPr>
          <p:cNvPr id="16" name="Rectangle 15">
            <a:extLst>
              <a:ext uri="{FF2B5EF4-FFF2-40B4-BE49-F238E27FC236}">
                <a16:creationId xmlns:a16="http://schemas.microsoft.com/office/drawing/2014/main" xmlns="" id="{FA6AF53A-5F2C-4151-A7AE-7B74D5565B53}"/>
              </a:ext>
            </a:extLst>
          </p:cNvPr>
          <p:cNvSpPr/>
          <p:nvPr/>
        </p:nvSpPr>
        <p:spPr>
          <a:xfrm>
            <a:off x="1230909" y="3160858"/>
            <a:ext cx="9822102" cy="369332"/>
          </a:xfrm>
          <a:prstGeom prst="rect">
            <a:avLst/>
          </a:prstGeom>
          <a:ln w="31750">
            <a:solidFill>
              <a:schemeClr val="bg1">
                <a:lumMod val="75000"/>
              </a:schemeClr>
            </a:solidFill>
            <a:prstDash val="sysDo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2B5EA"/>
                </a:solidFill>
                <a:effectLst/>
                <a:uLnTx/>
                <a:uFillTx/>
                <a:latin typeface="Arial"/>
                <a:ea typeface="+mn-ea"/>
                <a:cs typeface="+mn-cs"/>
              </a:rPr>
              <a:t>MSSP or Other Shared Savings or Downside Model Risk Puts Pressure on </a:t>
            </a:r>
            <a:r>
              <a:rPr kumimoji="0" lang="en-US" sz="1800" b="0" i="0" u="sng" strike="noStrike" kern="1200" cap="none" spc="0" normalizeH="0" baseline="0" noProof="0" dirty="0">
                <a:ln>
                  <a:noFill/>
                </a:ln>
                <a:solidFill>
                  <a:srgbClr val="12B5EA"/>
                </a:solidFill>
                <a:effectLst/>
                <a:uLnTx/>
                <a:uFillTx/>
                <a:latin typeface="Arial"/>
                <a:ea typeface="+mn-ea"/>
                <a:cs typeface="+mn-cs"/>
              </a:rPr>
              <a:t>Total Cost of Care </a:t>
            </a:r>
          </a:p>
        </p:txBody>
      </p:sp>
      <p:sp>
        <p:nvSpPr>
          <p:cNvPr id="3" name="Rectangle 2">
            <a:extLst>
              <a:ext uri="{FF2B5EF4-FFF2-40B4-BE49-F238E27FC236}">
                <a16:creationId xmlns:a16="http://schemas.microsoft.com/office/drawing/2014/main" xmlns="" id="{296D6BBC-15BD-4B7B-92C5-E69C9726CD49}"/>
              </a:ext>
            </a:extLst>
          </p:cNvPr>
          <p:cNvSpPr/>
          <p:nvPr/>
        </p:nvSpPr>
        <p:spPr>
          <a:xfrm>
            <a:off x="735300" y="4604635"/>
            <a:ext cx="10813320" cy="1092607"/>
          </a:xfrm>
          <a:prstGeom prst="rect">
            <a:avLst/>
          </a:prstGeom>
        </p:spPr>
        <p:txBody>
          <a:bodyPr wrap="square">
            <a:spAutoFit/>
          </a:bodyPr>
          <a:lstStyle/>
          <a:p>
            <a:endParaRPr lang="en-US" sz="1100" dirty="0">
              <a:solidFill>
                <a:schemeClr val="bg2">
                  <a:lumMod val="50000"/>
                </a:schemeClr>
              </a:solidFill>
            </a:endParaRPr>
          </a:p>
          <a:p>
            <a:pPr>
              <a:buClr>
                <a:srgbClr val="12B5EA"/>
              </a:buClr>
              <a:buSzPct val="100000"/>
            </a:pPr>
            <a:r>
              <a:rPr lang="en-US" u="sng" dirty="0">
                <a:solidFill>
                  <a:schemeClr val="bg2">
                    <a:lumMod val="50000"/>
                  </a:schemeClr>
                </a:solidFill>
                <a:latin typeface="Raleway" panose="020B0503030101060003"/>
                <a:sym typeface="Raleway"/>
              </a:rPr>
              <a:t>Options</a:t>
            </a:r>
            <a:r>
              <a:rPr lang="en-US" dirty="0">
                <a:solidFill>
                  <a:schemeClr val="bg2">
                    <a:lumMod val="50000"/>
                  </a:schemeClr>
                </a:solidFill>
                <a:latin typeface="Raleway"/>
                <a:sym typeface="Raleway"/>
              </a:rPr>
              <a:t>: </a:t>
            </a:r>
          </a:p>
          <a:p>
            <a:pPr>
              <a:buClr>
                <a:srgbClr val="12B5EA"/>
              </a:buClr>
              <a:buSzPct val="100000"/>
            </a:pPr>
            <a:r>
              <a:rPr lang="en-US" dirty="0">
                <a:solidFill>
                  <a:schemeClr val="bg2">
                    <a:lumMod val="50000"/>
                  </a:schemeClr>
                </a:solidFill>
                <a:latin typeface="Raleway"/>
                <a:sym typeface="Raleway"/>
              </a:rPr>
              <a:t>Hybrid basic bundle (partial bundle with reduced fees for office visits)</a:t>
            </a:r>
          </a:p>
          <a:p>
            <a:pPr>
              <a:buClr>
                <a:srgbClr val="12B5EA"/>
              </a:buClr>
              <a:buSzPct val="100000"/>
            </a:pPr>
            <a:r>
              <a:rPr lang="en-US" dirty="0">
                <a:solidFill>
                  <a:schemeClr val="bg2">
                    <a:lumMod val="50000"/>
                  </a:schemeClr>
                </a:solidFill>
                <a:latin typeface="Raleway"/>
                <a:sym typeface="Raleway"/>
              </a:rPr>
              <a:t>Combined bundle (single upfront payment that combines basic and supplemental bundles)</a:t>
            </a:r>
          </a:p>
        </p:txBody>
      </p:sp>
    </p:spTree>
    <p:extLst>
      <p:ext uri="{BB962C8B-B14F-4D97-AF65-F5344CB8AC3E}">
        <p14:creationId xmlns:p14="http://schemas.microsoft.com/office/powerpoint/2010/main" val="300855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 </a:t>
            </a:r>
            <a:r>
              <a:rPr lang="en-US" sz="4000" b="0" i="0" u="none" strike="noStrike" cap="none" dirty="0">
                <a:solidFill>
                  <a:schemeClr val="dk1"/>
                </a:solidFill>
                <a:latin typeface="Calibri"/>
                <a:ea typeface="Calibri"/>
                <a:cs typeface="Calibri"/>
                <a:sym typeface="Calibri"/>
              </a:rPr>
              <a:t>Primary Care Workgroup Members</a:t>
            </a:r>
            <a:endParaRPr sz="4000" dirty="0"/>
          </a:p>
        </p:txBody>
      </p:sp>
      <p:graphicFrame>
        <p:nvGraphicFramePr>
          <p:cNvPr id="95" name="Google Shape;95;p14"/>
          <p:cNvGraphicFramePr/>
          <p:nvPr>
            <p:extLst>
              <p:ext uri="{D42A27DB-BD31-4B8C-83A1-F6EECF244321}">
                <p14:modId xmlns:p14="http://schemas.microsoft.com/office/powerpoint/2010/main" val="731659138"/>
              </p:ext>
            </p:extLst>
          </p:nvPr>
        </p:nvGraphicFramePr>
        <p:xfrm>
          <a:off x="951345" y="1367790"/>
          <a:ext cx="10402450" cy="4617830"/>
        </p:xfrm>
        <a:graphic>
          <a:graphicData uri="http://schemas.openxmlformats.org/drawingml/2006/table">
            <a:tbl>
              <a:tblPr firstRow="1" bandRow="1">
                <a:noFill/>
                <a:tableStyleId>{E8591BCF-8977-4A9B-AF82-7380F5A7A4DC}</a:tableStyleId>
              </a:tblPr>
              <a:tblGrid>
                <a:gridCol w="3392050">
                  <a:extLst>
                    <a:ext uri="{9D8B030D-6E8A-4147-A177-3AD203B41FA5}">
                      <a16:colId xmlns:a16="http://schemas.microsoft.com/office/drawing/2014/main" xmlns="" val="20000"/>
                    </a:ext>
                  </a:extLst>
                </a:gridCol>
                <a:gridCol w="3498278">
                  <a:extLst>
                    <a:ext uri="{9D8B030D-6E8A-4147-A177-3AD203B41FA5}">
                      <a16:colId xmlns:a16="http://schemas.microsoft.com/office/drawing/2014/main" xmlns="" val="20001"/>
                    </a:ext>
                  </a:extLst>
                </a:gridCol>
                <a:gridCol w="3512122">
                  <a:extLst>
                    <a:ext uri="{9D8B030D-6E8A-4147-A177-3AD203B41FA5}">
                      <a16:colId xmlns:a16="http://schemas.microsoft.com/office/drawing/2014/main" xmlns="" val="20002"/>
                    </a:ext>
                  </a:extLst>
                </a:gridCol>
              </a:tblGrid>
              <a:tr h="370850">
                <a:tc>
                  <a:txBody>
                    <a:bodyPr/>
                    <a:lstStyle/>
                    <a:p>
                      <a:pPr marL="0" marR="0" lvl="0" indent="0" algn="l" rtl="0">
                        <a:spcBef>
                          <a:spcPts val="0"/>
                        </a:spcBef>
                        <a:spcAft>
                          <a:spcPts val="0"/>
                        </a:spcAft>
                        <a:buNone/>
                      </a:pPr>
                      <a:r>
                        <a:rPr lang="en-US" sz="1800" u="none" strike="noStrike" cap="none" dirty="0"/>
                        <a:t>Name</a:t>
                      </a:r>
                      <a:endParaRPr dirty="0"/>
                    </a:p>
                  </a:txBody>
                  <a:tcPr marL="91450" marR="91450" marT="45725" marB="45725"/>
                </a:tc>
                <a:tc>
                  <a:txBody>
                    <a:bodyPr/>
                    <a:lstStyle/>
                    <a:p>
                      <a:pPr marL="0" marR="0" lvl="0" indent="0" algn="l" rtl="0">
                        <a:spcBef>
                          <a:spcPts val="0"/>
                        </a:spcBef>
                        <a:spcAft>
                          <a:spcPts val="0"/>
                        </a:spcAft>
                        <a:buNone/>
                      </a:pPr>
                      <a:r>
                        <a:rPr lang="en-US" sz="1800" dirty="0"/>
                        <a:t>State/Org</a:t>
                      </a:r>
                      <a:endParaRPr dirty="0"/>
                    </a:p>
                  </a:txBody>
                  <a:tcPr marL="91450" marR="91450" marT="45725" marB="45725"/>
                </a:tc>
                <a:tc>
                  <a:txBody>
                    <a:bodyPr/>
                    <a:lstStyle/>
                    <a:p>
                      <a:pPr marL="0" marR="0" lvl="0" indent="0" algn="l" rtl="0">
                        <a:spcBef>
                          <a:spcPts val="0"/>
                        </a:spcBef>
                        <a:spcAft>
                          <a:spcPts val="0"/>
                        </a:spcAft>
                        <a:buNone/>
                      </a:pPr>
                      <a:r>
                        <a:rPr lang="en-US" sz="1800" dirty="0"/>
                        <a:t>Title</a:t>
                      </a:r>
                      <a:endParaRPr dirty="0"/>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US" sz="1800" dirty="0"/>
                        <a:t>David Auerbach </a:t>
                      </a:r>
                      <a:endParaRPr dirty="0"/>
                    </a:p>
                  </a:txBody>
                  <a:tcPr marL="91450" marR="91450" marT="45725" marB="45725"/>
                </a:tc>
                <a:tc>
                  <a:txBody>
                    <a:bodyPr/>
                    <a:lstStyle/>
                    <a:p>
                      <a:pPr marL="0" marR="0" lvl="0" indent="0" algn="l" rtl="0">
                        <a:spcBef>
                          <a:spcPts val="0"/>
                        </a:spcBef>
                        <a:spcAft>
                          <a:spcPts val="0"/>
                        </a:spcAft>
                        <a:buNone/>
                      </a:pPr>
                      <a:r>
                        <a:rPr lang="en-US" sz="1800" dirty="0"/>
                        <a:t>MA</a:t>
                      </a:r>
                      <a:endParaRPr dirty="0"/>
                    </a:p>
                  </a:txBody>
                  <a:tcPr marL="91450" marR="91450" marT="45725" marB="45725"/>
                </a:tc>
                <a:tc>
                  <a:txBody>
                    <a:bodyPr/>
                    <a:lstStyle/>
                    <a:p>
                      <a:pPr marL="0" marR="0" lvl="0" indent="0" algn="l" rtl="0">
                        <a:spcBef>
                          <a:spcPts val="0"/>
                        </a:spcBef>
                        <a:spcAft>
                          <a:spcPts val="0"/>
                        </a:spcAft>
                        <a:buNone/>
                      </a:pPr>
                      <a:r>
                        <a:rPr lang="en-US" sz="1800" dirty="0"/>
                        <a:t>Director of Research</a:t>
                      </a:r>
                      <a:endParaRPr dirty="0"/>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US" sz="1800" dirty="0"/>
                        <a:t>Rachel Block</a:t>
                      </a:r>
                      <a:endParaRPr dirty="0"/>
                    </a:p>
                  </a:txBody>
                  <a:tcPr marL="91450" marR="91450" marT="45725" marB="45725"/>
                </a:tc>
                <a:tc>
                  <a:txBody>
                    <a:bodyPr/>
                    <a:lstStyle/>
                    <a:p>
                      <a:pPr marL="0" marR="0" lvl="0" indent="0" algn="l" rtl="0">
                        <a:spcBef>
                          <a:spcPts val="0"/>
                        </a:spcBef>
                        <a:spcAft>
                          <a:spcPts val="0"/>
                        </a:spcAft>
                        <a:buNone/>
                      </a:pPr>
                      <a:r>
                        <a:rPr lang="en-US" sz="1800" dirty="0"/>
                        <a:t>Milbank Memorial Fund</a:t>
                      </a:r>
                      <a:endParaRPr dirty="0"/>
                    </a:p>
                  </a:txBody>
                  <a:tcPr marL="91450" marR="91450" marT="45725" marB="45725"/>
                </a:tc>
                <a:tc>
                  <a:txBody>
                    <a:bodyPr/>
                    <a:lstStyle/>
                    <a:p>
                      <a:pPr marL="0" marR="0" lvl="0" indent="0" algn="l" rtl="0">
                        <a:spcBef>
                          <a:spcPts val="0"/>
                        </a:spcBef>
                        <a:spcAft>
                          <a:spcPts val="0"/>
                        </a:spcAft>
                        <a:buNone/>
                      </a:pPr>
                      <a:r>
                        <a:rPr lang="en-US" sz="1800" dirty="0"/>
                        <a:t>Program Officer</a:t>
                      </a:r>
                      <a:endParaRPr dirty="0"/>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US" sz="1800" dirty="0"/>
                        <a:t>Sweya Gaddam</a:t>
                      </a:r>
                      <a:endParaRPr dirty="0"/>
                    </a:p>
                  </a:txBody>
                  <a:tcPr marL="91450" marR="91450" marT="45725" marB="45725"/>
                </a:tc>
                <a:tc>
                  <a:txBody>
                    <a:bodyPr/>
                    <a:lstStyle/>
                    <a:p>
                      <a:pPr marL="0" marR="0" lvl="0" indent="0" algn="l" rtl="0">
                        <a:spcBef>
                          <a:spcPts val="0"/>
                        </a:spcBef>
                        <a:spcAft>
                          <a:spcPts val="0"/>
                        </a:spcAft>
                        <a:buNone/>
                      </a:pPr>
                      <a:r>
                        <a:rPr lang="en-US" sz="1800" dirty="0"/>
                        <a:t>MA</a:t>
                      </a:r>
                      <a:endParaRPr dirty="0"/>
                    </a:p>
                  </a:txBody>
                  <a:tcPr marL="91450" marR="91450" marT="45725" marB="45725"/>
                </a:tc>
                <a:tc>
                  <a:txBody>
                    <a:bodyPr/>
                    <a:lstStyle/>
                    <a:p>
                      <a:pPr marL="0" marR="0" lvl="0" indent="0" algn="l" rtl="0">
                        <a:spcBef>
                          <a:spcPts val="0"/>
                        </a:spcBef>
                        <a:spcAft>
                          <a:spcPts val="0"/>
                        </a:spcAft>
                        <a:buNone/>
                      </a:pPr>
                      <a:r>
                        <a:rPr lang="en-US" sz="1800" dirty="0"/>
                        <a:t>Research Associate (HPC)</a:t>
                      </a:r>
                      <a:endParaRPr sz="1800" dirty="0"/>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US" sz="1800" dirty="0"/>
                        <a:t>Cory King</a:t>
                      </a:r>
                      <a:endParaRPr dirty="0"/>
                    </a:p>
                  </a:txBody>
                  <a:tcPr marL="91450" marR="91450" marT="45725" marB="45725"/>
                </a:tc>
                <a:tc>
                  <a:txBody>
                    <a:bodyPr/>
                    <a:lstStyle/>
                    <a:p>
                      <a:pPr marL="0" marR="0" lvl="0" indent="0" algn="l" rtl="0">
                        <a:spcBef>
                          <a:spcPts val="0"/>
                        </a:spcBef>
                        <a:spcAft>
                          <a:spcPts val="0"/>
                        </a:spcAft>
                        <a:buNone/>
                      </a:pPr>
                      <a:r>
                        <a:rPr lang="en-US" sz="1800" dirty="0"/>
                        <a:t>RI</a:t>
                      </a:r>
                      <a:endParaRPr dirty="0"/>
                    </a:p>
                  </a:txBody>
                  <a:tcPr marL="91450" marR="91450" marT="45725" marB="45725"/>
                </a:tc>
                <a:tc>
                  <a:txBody>
                    <a:bodyPr/>
                    <a:lstStyle/>
                    <a:p>
                      <a:pPr marL="0" marR="0" lvl="0" indent="0" algn="l" rtl="0">
                        <a:spcBef>
                          <a:spcPts val="0"/>
                        </a:spcBef>
                        <a:spcAft>
                          <a:spcPts val="0"/>
                        </a:spcAft>
                        <a:buNone/>
                      </a:pPr>
                      <a:r>
                        <a:rPr lang="en-US" sz="1800" dirty="0"/>
                        <a:t>Principal Policy Associate (OHIC)</a:t>
                      </a:r>
                      <a:endParaRPr dirty="0"/>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r>
                        <a:rPr lang="en-US" sz="1800" dirty="0"/>
                        <a:t>Michele Degree</a:t>
                      </a:r>
                      <a:endParaRPr dirty="0"/>
                    </a:p>
                  </a:txBody>
                  <a:tcPr marL="91450" marR="91450" marT="45725" marB="45725"/>
                </a:tc>
                <a:tc>
                  <a:txBody>
                    <a:bodyPr/>
                    <a:lstStyle/>
                    <a:p>
                      <a:pPr marL="0" marR="0" lvl="0" indent="0" algn="l" rtl="0">
                        <a:spcBef>
                          <a:spcPts val="0"/>
                        </a:spcBef>
                        <a:spcAft>
                          <a:spcPts val="0"/>
                        </a:spcAft>
                        <a:buNone/>
                      </a:pPr>
                      <a:r>
                        <a:rPr lang="en-US" sz="1800" dirty="0"/>
                        <a:t>VT</a:t>
                      </a:r>
                      <a:endParaRPr dirty="0"/>
                    </a:p>
                  </a:txBody>
                  <a:tcPr marL="91450" marR="91450" marT="45725" marB="45725"/>
                </a:tc>
                <a:tc>
                  <a:txBody>
                    <a:bodyPr/>
                    <a:lstStyle/>
                    <a:p>
                      <a:pPr marL="0" marR="0" lvl="0" indent="0" algn="l" rtl="0">
                        <a:spcBef>
                          <a:spcPts val="0"/>
                        </a:spcBef>
                        <a:spcAft>
                          <a:spcPts val="0"/>
                        </a:spcAft>
                        <a:buNone/>
                      </a:pPr>
                      <a:r>
                        <a:rPr lang="en-US" sz="1800" dirty="0"/>
                        <a:t>Health Policy Advisor (GMCB)</a:t>
                      </a:r>
                      <a:endParaRPr dirty="0"/>
                    </a:p>
                  </a:txBody>
                  <a:tcPr marL="91450" marR="91450" marT="45725" marB="45725"/>
                </a:tc>
                <a:extLst>
                  <a:ext uri="{0D108BD9-81ED-4DB2-BD59-A6C34878D82A}">
                    <a16:rowId xmlns:a16="http://schemas.microsoft.com/office/drawing/2014/main" xmlns="" val="10005"/>
                  </a:ext>
                </a:extLst>
              </a:tr>
              <a:tr h="370850">
                <a:tc>
                  <a:txBody>
                    <a:bodyPr/>
                    <a:lstStyle/>
                    <a:p>
                      <a:pPr marL="0" marR="0" lvl="0" indent="0" algn="l" rtl="0">
                        <a:spcBef>
                          <a:spcPts val="0"/>
                        </a:spcBef>
                        <a:spcAft>
                          <a:spcPts val="0"/>
                        </a:spcAft>
                        <a:buNone/>
                      </a:pPr>
                      <a:r>
                        <a:rPr lang="en-US" sz="1800" dirty="0"/>
                        <a:t>Jenna Lupi</a:t>
                      </a:r>
                      <a:endParaRPr dirty="0"/>
                    </a:p>
                  </a:txBody>
                  <a:tcPr marL="91450" marR="91450" marT="45725" marB="45725"/>
                </a:tc>
                <a:tc>
                  <a:txBody>
                    <a:bodyPr/>
                    <a:lstStyle/>
                    <a:p>
                      <a:pPr marL="0" marR="0" lvl="0" indent="0" algn="l" rtl="0">
                        <a:spcBef>
                          <a:spcPts val="0"/>
                        </a:spcBef>
                        <a:spcAft>
                          <a:spcPts val="0"/>
                        </a:spcAft>
                        <a:buNone/>
                      </a:pPr>
                      <a:r>
                        <a:rPr lang="en-US" sz="1800" dirty="0"/>
                        <a:t>CT</a:t>
                      </a:r>
                      <a:endParaRPr dirty="0"/>
                    </a:p>
                  </a:txBody>
                  <a:tcPr marL="91450" marR="91450" marT="45725" marB="45725"/>
                </a:tc>
                <a:tc>
                  <a:txBody>
                    <a:bodyPr/>
                    <a:lstStyle/>
                    <a:p>
                      <a:pPr marL="0" marR="0" lvl="0" indent="0" algn="l" rtl="0">
                        <a:spcBef>
                          <a:spcPts val="0"/>
                        </a:spcBef>
                        <a:spcAft>
                          <a:spcPts val="0"/>
                        </a:spcAft>
                        <a:buNone/>
                      </a:pPr>
                      <a:r>
                        <a:rPr lang="en-US" sz="1800" dirty="0"/>
                        <a:t>Care Delivery Reform Specialist,(OHS)</a:t>
                      </a:r>
                      <a:endParaRPr dirty="0"/>
                    </a:p>
                  </a:txBody>
                  <a:tcPr marL="91450" marR="91450" marT="45725" marB="45725"/>
                </a:tc>
                <a:extLst>
                  <a:ext uri="{0D108BD9-81ED-4DB2-BD59-A6C34878D82A}">
                    <a16:rowId xmlns:a16="http://schemas.microsoft.com/office/drawing/2014/main" xmlns="" val="10006"/>
                  </a:ext>
                </a:extLst>
              </a:tr>
              <a:tr h="370850">
                <a:tc>
                  <a:txBody>
                    <a:bodyPr/>
                    <a:lstStyle/>
                    <a:p>
                      <a:pPr marL="0" marR="0" lvl="0" indent="0" algn="l" rtl="0">
                        <a:spcBef>
                          <a:spcPts val="0"/>
                        </a:spcBef>
                        <a:spcAft>
                          <a:spcPts val="0"/>
                        </a:spcAft>
                        <a:buNone/>
                      </a:pPr>
                      <a:r>
                        <a:rPr lang="en-US" sz="1800" dirty="0"/>
                        <a:t>Elena Nicolella</a:t>
                      </a:r>
                      <a:endParaRPr dirty="0"/>
                    </a:p>
                  </a:txBody>
                  <a:tcPr marL="91450" marR="91450" marT="45725" marB="45725"/>
                </a:tc>
                <a:tc>
                  <a:txBody>
                    <a:bodyPr/>
                    <a:lstStyle/>
                    <a:p>
                      <a:pPr marL="0" marR="0" lvl="0" indent="0" algn="l" rtl="0">
                        <a:spcBef>
                          <a:spcPts val="0"/>
                        </a:spcBef>
                        <a:spcAft>
                          <a:spcPts val="0"/>
                        </a:spcAft>
                        <a:buNone/>
                      </a:pPr>
                      <a:r>
                        <a:rPr lang="en-US" sz="1800" dirty="0"/>
                        <a:t>NESCSO</a:t>
                      </a:r>
                      <a:endParaRPr dirty="0"/>
                    </a:p>
                  </a:txBody>
                  <a:tcPr marL="91450" marR="91450" marT="45725" marB="45725"/>
                </a:tc>
                <a:tc>
                  <a:txBody>
                    <a:bodyPr/>
                    <a:lstStyle/>
                    <a:p>
                      <a:pPr marL="0" marR="0" lvl="0" indent="0" algn="l" rtl="0">
                        <a:spcBef>
                          <a:spcPts val="0"/>
                        </a:spcBef>
                        <a:spcAft>
                          <a:spcPts val="0"/>
                        </a:spcAft>
                        <a:buNone/>
                      </a:pPr>
                      <a:r>
                        <a:rPr lang="en-US" sz="1800" dirty="0"/>
                        <a:t>Executive Director</a:t>
                      </a:r>
                      <a:endParaRPr dirty="0"/>
                    </a:p>
                  </a:txBody>
                  <a:tcPr marL="91450" marR="91450" marT="45725" marB="45725"/>
                </a:tc>
                <a:extLst>
                  <a:ext uri="{0D108BD9-81ED-4DB2-BD59-A6C34878D82A}">
                    <a16:rowId xmlns:a16="http://schemas.microsoft.com/office/drawing/2014/main" xmlns="" val="10007"/>
                  </a:ext>
                </a:extLst>
              </a:tr>
              <a:tr h="370850">
                <a:tc>
                  <a:txBody>
                    <a:bodyPr/>
                    <a:lstStyle/>
                    <a:p>
                      <a:pPr marL="0" marR="0" lvl="0" indent="0" algn="l" rtl="0">
                        <a:spcBef>
                          <a:spcPts val="0"/>
                        </a:spcBef>
                        <a:spcAft>
                          <a:spcPts val="0"/>
                        </a:spcAft>
                        <a:buNone/>
                      </a:pPr>
                      <a:r>
                        <a:rPr lang="en-US" sz="1800" dirty="0"/>
                        <a:t>Mark Schaefer</a:t>
                      </a:r>
                      <a:endParaRPr dirty="0"/>
                    </a:p>
                  </a:txBody>
                  <a:tcPr marL="91450" marR="91450" marT="45725" marB="45725"/>
                </a:tc>
                <a:tc>
                  <a:txBody>
                    <a:bodyPr/>
                    <a:lstStyle/>
                    <a:p>
                      <a:pPr marL="0" marR="0" lvl="0" indent="0" algn="l" rtl="0">
                        <a:spcBef>
                          <a:spcPts val="0"/>
                        </a:spcBef>
                        <a:spcAft>
                          <a:spcPts val="0"/>
                        </a:spcAft>
                        <a:buNone/>
                      </a:pPr>
                      <a:r>
                        <a:rPr lang="en-US" sz="1800" dirty="0"/>
                        <a:t>CT</a:t>
                      </a:r>
                      <a:endParaRPr dirty="0"/>
                    </a:p>
                  </a:txBody>
                  <a:tcPr marL="91450" marR="91450" marT="45725" marB="45725"/>
                </a:tc>
                <a:tc>
                  <a:txBody>
                    <a:bodyPr/>
                    <a:lstStyle/>
                    <a:p>
                      <a:pPr marL="0" marR="0" lvl="0" indent="0" algn="l" rtl="0">
                        <a:spcBef>
                          <a:spcPts val="0"/>
                        </a:spcBef>
                        <a:spcAft>
                          <a:spcPts val="0"/>
                        </a:spcAft>
                        <a:buNone/>
                      </a:pPr>
                      <a:r>
                        <a:rPr lang="en-US" sz="1800" dirty="0"/>
                        <a:t>Director Healthcare Innovation, (OHS)</a:t>
                      </a:r>
                      <a:endParaRPr dirty="0"/>
                    </a:p>
                  </a:txBody>
                  <a:tcPr marL="91450" marR="91450" marT="45725" marB="45725"/>
                </a:tc>
                <a:extLst>
                  <a:ext uri="{0D108BD9-81ED-4DB2-BD59-A6C34878D82A}">
                    <a16:rowId xmlns:a16="http://schemas.microsoft.com/office/drawing/2014/main" xmlns="" val="10008"/>
                  </a:ext>
                </a:extLst>
              </a:tr>
              <a:tr h="370850">
                <a:tc>
                  <a:txBody>
                    <a:bodyPr/>
                    <a:lstStyle/>
                    <a:p>
                      <a:pPr marL="0" marR="0" lvl="0" indent="0" algn="l" rtl="0">
                        <a:spcBef>
                          <a:spcPts val="0"/>
                        </a:spcBef>
                        <a:spcAft>
                          <a:spcPts val="0"/>
                        </a:spcAft>
                        <a:buNone/>
                      </a:pPr>
                      <a:r>
                        <a:rPr lang="en-US" sz="1800" dirty="0"/>
                        <a:t>Richard Slusky</a:t>
                      </a:r>
                      <a:endParaRPr dirty="0"/>
                    </a:p>
                  </a:txBody>
                  <a:tcPr marL="91450" marR="91450" marT="45725" marB="45725"/>
                </a:tc>
                <a:tc>
                  <a:txBody>
                    <a:bodyPr/>
                    <a:lstStyle/>
                    <a:p>
                      <a:pPr marL="0" marR="0" lvl="0" indent="0" algn="l" rtl="0">
                        <a:spcBef>
                          <a:spcPts val="0"/>
                        </a:spcBef>
                        <a:spcAft>
                          <a:spcPts val="0"/>
                        </a:spcAft>
                        <a:buNone/>
                      </a:pPr>
                      <a:r>
                        <a:rPr lang="en-US" sz="1800" dirty="0"/>
                        <a:t>Slusky Consulting, LLC</a:t>
                      </a:r>
                      <a:endParaRPr dirty="0"/>
                    </a:p>
                  </a:txBody>
                  <a:tcPr marL="91450" marR="91450" marT="45725" marB="45725"/>
                </a:tc>
                <a:tc>
                  <a:txBody>
                    <a:bodyPr/>
                    <a:lstStyle/>
                    <a:p>
                      <a:pPr marL="0" marR="0" lvl="0" indent="0" algn="l" rtl="0">
                        <a:spcBef>
                          <a:spcPts val="0"/>
                        </a:spcBef>
                        <a:spcAft>
                          <a:spcPts val="0"/>
                        </a:spcAft>
                        <a:buNone/>
                      </a:pPr>
                      <a:r>
                        <a:rPr lang="en-US" sz="1800" dirty="0"/>
                        <a:t>Facilitator</a:t>
                      </a:r>
                      <a:endParaRPr dirty="0"/>
                    </a:p>
                  </a:txBody>
                  <a:tcPr marL="91450" marR="91450" marT="45725" marB="45725"/>
                </a:tc>
                <a:extLst>
                  <a:ext uri="{0D108BD9-81ED-4DB2-BD59-A6C34878D82A}">
                    <a16:rowId xmlns:a16="http://schemas.microsoft.com/office/drawing/2014/main" xmlns="" val="10009"/>
                  </a:ext>
                </a:extLst>
              </a:tr>
              <a:tr h="370850">
                <a:tc>
                  <a:txBody>
                    <a:bodyPr/>
                    <a:lstStyle/>
                    <a:p>
                      <a:pPr marL="0" marR="0" lvl="0" indent="0" algn="l" rtl="0">
                        <a:spcBef>
                          <a:spcPts val="0"/>
                        </a:spcBef>
                        <a:spcAft>
                          <a:spcPts val="0"/>
                        </a:spcAft>
                        <a:buNone/>
                      </a:pPr>
                      <a:r>
                        <a:rPr lang="en-US" sz="1800" dirty="0"/>
                        <a:t>Joshua Wojcik</a:t>
                      </a:r>
                      <a:endParaRPr dirty="0"/>
                    </a:p>
                  </a:txBody>
                  <a:tcPr marL="91450" marR="91450" marT="45725" marB="45725"/>
                </a:tc>
                <a:tc>
                  <a:txBody>
                    <a:bodyPr/>
                    <a:lstStyle/>
                    <a:p>
                      <a:pPr marL="0" marR="0" lvl="0" indent="0" algn="l" rtl="0">
                        <a:spcBef>
                          <a:spcPts val="0"/>
                        </a:spcBef>
                        <a:spcAft>
                          <a:spcPts val="0"/>
                        </a:spcAft>
                        <a:buNone/>
                      </a:pPr>
                      <a:r>
                        <a:rPr lang="en-US" sz="1800" dirty="0"/>
                        <a:t>CT</a:t>
                      </a:r>
                      <a:endParaRPr dirty="0"/>
                    </a:p>
                  </a:txBody>
                  <a:tcPr marL="91450" marR="91450" marT="45725" marB="45725"/>
                </a:tc>
                <a:tc>
                  <a:txBody>
                    <a:bodyPr/>
                    <a:lstStyle/>
                    <a:p>
                      <a:pPr marL="0" marR="0" lvl="0" indent="0" algn="l" rtl="0">
                        <a:spcBef>
                          <a:spcPts val="0"/>
                        </a:spcBef>
                        <a:spcAft>
                          <a:spcPts val="0"/>
                        </a:spcAft>
                        <a:buNone/>
                      </a:pPr>
                      <a:r>
                        <a:rPr lang="en-US" sz="1800" dirty="0"/>
                        <a:t>Assistant Comptroller</a:t>
                      </a:r>
                      <a:endParaRPr dirty="0"/>
                    </a:p>
                  </a:txBody>
                  <a:tcPr marL="91450" marR="91450" marT="45725" marB="45725"/>
                </a:tc>
                <a:extLst>
                  <a:ext uri="{0D108BD9-81ED-4DB2-BD59-A6C34878D82A}">
                    <a16:rowId xmlns:a16="http://schemas.microsoft.com/office/drawing/2014/main" xmlns="" val="10010"/>
                  </a:ext>
                </a:extLst>
              </a:tr>
            </a:tbl>
          </a:graphicData>
        </a:graphic>
      </p:graphicFrame>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latin typeface="Calibri" panose="020F0502020204030204" pitchFamily="34" charset="0"/>
                <a:cs typeface="Calibri" panose="020F0502020204030204" pitchFamily="34" charset="0"/>
              </a:rPr>
              <a:t>Massachusetts Health Policy Commission’s Policy and Research Work to Advance Primary Care Investment</a:t>
            </a:r>
          </a:p>
        </p:txBody>
      </p:sp>
      <p:sp>
        <p:nvSpPr>
          <p:cNvPr id="6" name="Rectangle 5"/>
          <p:cNvSpPr/>
          <p:nvPr/>
        </p:nvSpPr>
        <p:spPr>
          <a:xfrm>
            <a:off x="1981200" y="1066800"/>
            <a:ext cx="8229600" cy="1143000"/>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The vision of the HPC’s care delivery transformation is that providers and payers are patient-centered and accountable for high-value care across a patient’s medical, behavioral, and health-related social needs.</a:t>
            </a:r>
            <a:r>
              <a:rPr lang="en-US" sz="1600" dirty="0">
                <a:solidFill>
                  <a:prstClr val="white"/>
                </a:solidFill>
              </a:rPr>
              <a:t> </a:t>
            </a:r>
          </a:p>
        </p:txBody>
      </p:sp>
      <p:pic>
        <p:nvPicPr>
          <p:cNvPr id="10" name="Picture 9"/>
          <p:cNvPicPr>
            <a:picLocks noChangeAspect="1"/>
          </p:cNvPicPr>
          <p:nvPr/>
        </p:nvPicPr>
        <p:blipFill rotWithShape="1">
          <a:blip r:embed="rId3"/>
          <a:srcRect l="40843" t="35797" r="40918" b="40139"/>
          <a:stretch/>
        </p:blipFill>
        <p:spPr bwMode="auto">
          <a:xfrm>
            <a:off x="2492737" y="2667001"/>
            <a:ext cx="1172050" cy="966445"/>
          </a:xfrm>
          <a:prstGeom prst="rect">
            <a:avLst/>
          </a:prstGeom>
          <a:ln>
            <a:noFill/>
          </a:ln>
          <a:extLst>
            <a:ext uri="{53640926-AAD7-44D8-BBD7-CCE9431645EC}">
              <a14:shadowObscured xmlns:a14="http://schemas.microsoft.com/office/drawing/2010/main"/>
            </a:ext>
          </a:extLst>
        </p:spPr>
      </p:pic>
      <p:pic>
        <p:nvPicPr>
          <p:cNvPr id="11" name="Picture 2" descr="S:\HPC ALL STAFF\Accountable Care Team\ACO\Communications\2017 ACO se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1" y="4083655"/>
            <a:ext cx="1146867" cy="955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52842" y="4083656"/>
            <a:ext cx="5400759" cy="1200329"/>
          </a:xfrm>
          <a:prstGeom prst="rect">
            <a:avLst/>
          </a:prstGeom>
          <a:solidFill>
            <a:schemeClr val="accent4">
              <a:lumMod val="20000"/>
              <a:lumOff val="80000"/>
            </a:schemeClr>
          </a:solidFill>
          <a:ln w="19050">
            <a:solidFill>
              <a:schemeClr val="accent1"/>
            </a:solidFill>
          </a:ln>
        </p:spPr>
        <p:txBody>
          <a:bodyPr wrap="square" rtlCol="0">
            <a:spAutoFit/>
          </a:bodyPr>
          <a:lstStyle/>
          <a:p>
            <a:r>
              <a:rPr lang="en-US" sz="1200" dirty="0">
                <a:solidFill>
                  <a:prstClr val="black"/>
                </a:solidFill>
              </a:rPr>
              <a:t>The HPC sets all-payer care delivery standards for ACOs in the Commonwealth. Massachusetts Medicaid requires all ACOs (both commercial and Mass Health) to be certified in order to participate in their DSRIP program. Patient-centered primary care is a foundational standard for ACO. The program also has standards around how funds flow from the ACO to participating providers, including primary care.</a:t>
            </a:r>
          </a:p>
        </p:txBody>
      </p:sp>
      <p:sp>
        <p:nvSpPr>
          <p:cNvPr id="15" name="Pentagon 14"/>
          <p:cNvSpPr/>
          <p:nvPr/>
        </p:nvSpPr>
        <p:spPr>
          <a:xfrm>
            <a:off x="1763833" y="3810001"/>
            <a:ext cx="4113904" cy="30020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b="1" dirty="0">
                <a:solidFill>
                  <a:srgbClr val="FFFFFF"/>
                </a:solidFill>
                <a:cs typeface="Arial" panose="020B0604020202020204" pitchFamily="34" charset="0"/>
              </a:rPr>
              <a:t>ACO certification</a:t>
            </a:r>
            <a:endParaRPr lang="en-US" sz="1600" dirty="0">
              <a:solidFill>
                <a:srgbClr val="FFFFFF"/>
              </a:solidFill>
              <a:cs typeface="Arial" panose="020B0604020202020204" pitchFamily="34" charset="0"/>
            </a:endParaRPr>
          </a:p>
        </p:txBody>
      </p:sp>
      <p:sp>
        <p:nvSpPr>
          <p:cNvPr id="17" name="TextBox 16"/>
          <p:cNvSpPr txBox="1"/>
          <p:nvPr/>
        </p:nvSpPr>
        <p:spPr>
          <a:xfrm>
            <a:off x="4341609" y="5625406"/>
            <a:ext cx="5400759" cy="1015663"/>
          </a:xfrm>
          <a:prstGeom prst="rect">
            <a:avLst/>
          </a:prstGeom>
          <a:solidFill>
            <a:srgbClr val="FFC000">
              <a:alpha val="50000"/>
            </a:srgbClr>
          </a:solidFill>
          <a:ln w="19050">
            <a:solidFill>
              <a:schemeClr val="accent1"/>
            </a:solidFill>
          </a:ln>
        </p:spPr>
        <p:txBody>
          <a:bodyPr wrap="square" rtlCol="0">
            <a:spAutoFit/>
          </a:bodyPr>
          <a:lstStyle/>
          <a:p>
            <a:pPr marL="171450" indent="-171450">
              <a:buFont typeface="Arial" panose="020B0604020202020204" pitchFamily="34" charset="0"/>
              <a:buChar char="•"/>
            </a:pPr>
            <a:r>
              <a:rPr lang="en-US" sz="1200" dirty="0">
                <a:solidFill>
                  <a:prstClr val="black"/>
                </a:solidFill>
              </a:rPr>
              <a:t>Mandatory reporting of PCP rosters of nearly all provider groups</a:t>
            </a:r>
          </a:p>
          <a:p>
            <a:pPr marL="171450" indent="-171450">
              <a:buFont typeface="Arial" panose="020B0604020202020204" pitchFamily="34" charset="0"/>
              <a:buChar char="•"/>
            </a:pPr>
            <a:r>
              <a:rPr lang="en-US" sz="1200" dirty="0">
                <a:solidFill>
                  <a:prstClr val="black"/>
                </a:solidFill>
              </a:rPr>
              <a:t>Analysis of primary care-based provider system variation in spending and potentially avoidable utilization (e.g. low-value care, avoidable ED use). </a:t>
            </a:r>
          </a:p>
          <a:p>
            <a:pPr marL="171450" indent="-171450">
              <a:buFont typeface="Arial" panose="020B0604020202020204" pitchFamily="34" charset="0"/>
              <a:buChar char="•"/>
            </a:pPr>
            <a:r>
              <a:rPr lang="en-US" sz="1200" dirty="0">
                <a:solidFill>
                  <a:prstClr val="black"/>
                </a:solidFill>
              </a:rPr>
              <a:t>Analysis and tracking of usage of alternative payment models among primary-care-based provider system in the Commonwealth</a:t>
            </a:r>
          </a:p>
        </p:txBody>
      </p:sp>
      <p:sp>
        <p:nvSpPr>
          <p:cNvPr id="18" name="Pentagon 17"/>
          <p:cNvSpPr/>
          <p:nvPr/>
        </p:nvSpPr>
        <p:spPr>
          <a:xfrm>
            <a:off x="1752600" y="5351751"/>
            <a:ext cx="4113904" cy="30020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b="1" dirty="0">
                <a:solidFill>
                  <a:srgbClr val="FFFFFF"/>
                </a:solidFill>
                <a:cs typeface="Arial" panose="020B0604020202020204" pitchFamily="34" charset="0"/>
              </a:rPr>
              <a:t>Research</a:t>
            </a:r>
            <a:endParaRPr lang="en-US" sz="1600" dirty="0">
              <a:solidFill>
                <a:srgbClr val="FFFFFF"/>
              </a:solidFill>
              <a:cs typeface="Arial" panose="020B0604020202020204" pitchFamily="34" charset="0"/>
            </a:endParaRPr>
          </a:p>
        </p:txBody>
      </p:sp>
      <p:sp>
        <p:nvSpPr>
          <p:cNvPr id="20" name="TextBox 19"/>
          <p:cNvSpPr txBox="1"/>
          <p:nvPr/>
        </p:nvSpPr>
        <p:spPr>
          <a:xfrm>
            <a:off x="4352842" y="2598004"/>
            <a:ext cx="5400759" cy="830997"/>
          </a:xfrm>
          <a:prstGeom prst="rect">
            <a:avLst/>
          </a:prstGeom>
          <a:solidFill>
            <a:schemeClr val="accent2">
              <a:alpha val="39000"/>
            </a:schemeClr>
          </a:solidFill>
          <a:ln w="19050">
            <a:solidFill>
              <a:schemeClr val="accent1"/>
            </a:solidFill>
          </a:ln>
        </p:spPr>
        <p:txBody>
          <a:bodyPr wrap="square" rtlCol="0">
            <a:spAutoFit/>
          </a:bodyPr>
          <a:lstStyle/>
          <a:p>
            <a:r>
              <a:rPr lang="en-US" sz="1200" dirty="0">
                <a:solidFill>
                  <a:prstClr val="black"/>
                </a:solidFill>
              </a:rPr>
              <a:t>The HPC sets all-payer care delivery standards for patient-centered primary care in the Commonwealth, with a particular focus on behavioral health integration capabilities. The HPC also provides technical assistance at no cost to primary care practices to work on PCMH capabilities. </a:t>
            </a:r>
          </a:p>
        </p:txBody>
      </p:sp>
      <p:sp>
        <p:nvSpPr>
          <p:cNvPr id="21" name="Pentagon 20"/>
          <p:cNvSpPr/>
          <p:nvPr/>
        </p:nvSpPr>
        <p:spPr>
          <a:xfrm>
            <a:off x="1763833" y="2337807"/>
            <a:ext cx="4113904" cy="3002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b="1" dirty="0">
                <a:solidFill>
                  <a:srgbClr val="FFFFFF"/>
                </a:solidFill>
                <a:cs typeface="Arial" panose="020B0604020202020204" pitchFamily="34" charset="0"/>
              </a:rPr>
              <a:t>PCMH certification</a:t>
            </a:r>
            <a:endParaRPr lang="en-US" sz="1600" dirty="0">
              <a:solidFill>
                <a:srgbClr val="FFFFFF"/>
              </a:solidFill>
              <a:cs typeface="Arial" panose="020B0604020202020204" pitchFamily="34" charset="0"/>
            </a:endParaRPr>
          </a:p>
        </p:txBody>
      </p:sp>
      <p:pic>
        <p:nvPicPr>
          <p:cNvPr id="3573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8282" y="5697213"/>
            <a:ext cx="999787"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10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20256-D43C-45D5-8FA4-41207F311166}"/>
              </a:ext>
            </a:extLst>
          </p:cNvPr>
          <p:cNvSpPr>
            <a:spLocks noGrp="1"/>
          </p:cNvSpPr>
          <p:nvPr>
            <p:ph type="title"/>
          </p:nvPr>
        </p:nvSpPr>
        <p:spPr>
          <a:xfrm>
            <a:off x="1939925" y="139484"/>
            <a:ext cx="8458200" cy="868362"/>
          </a:xfrm>
        </p:spPr>
        <p:txBody>
          <a:bodyPr>
            <a:noAutofit/>
          </a:bodyPr>
          <a:lstStyle/>
          <a:p>
            <a:pPr algn="ctr"/>
            <a:r>
              <a:rPr lang="en-US" sz="4000" dirty="0"/>
              <a:t>Vermont’s Work to Advance Primary Care Investments</a:t>
            </a:r>
          </a:p>
        </p:txBody>
      </p:sp>
      <p:sp>
        <p:nvSpPr>
          <p:cNvPr id="3" name="Text Placeholder 2">
            <a:extLst>
              <a:ext uri="{FF2B5EF4-FFF2-40B4-BE49-F238E27FC236}">
                <a16:creationId xmlns:a16="http://schemas.microsoft.com/office/drawing/2014/main" xmlns="" id="{128675F7-A1D9-466C-9690-2CB18B8FD85A}"/>
              </a:ext>
            </a:extLst>
          </p:cNvPr>
          <p:cNvSpPr>
            <a:spLocks noGrp="1"/>
          </p:cNvSpPr>
          <p:nvPr>
            <p:ph type="body" idx="1"/>
          </p:nvPr>
        </p:nvSpPr>
        <p:spPr>
          <a:xfrm>
            <a:off x="1883568" y="1266175"/>
            <a:ext cx="4040188" cy="446087"/>
          </a:xfrm>
        </p:spPr>
        <p:txBody>
          <a:bodyPr>
            <a:normAutofit fontScale="85000" lnSpcReduction="20000"/>
          </a:bodyPr>
          <a:lstStyle/>
          <a:p>
            <a:pPr algn="ctr"/>
            <a:r>
              <a:rPr lang="en-US" dirty="0">
                <a:solidFill>
                  <a:srgbClr val="0070C0"/>
                </a:solidFill>
                <a:latin typeface="+mj-lt"/>
              </a:rPr>
              <a:t>Blueprint for Health (PCMH)</a:t>
            </a:r>
          </a:p>
        </p:txBody>
      </p:sp>
      <p:sp>
        <p:nvSpPr>
          <p:cNvPr id="4" name="Content Placeholder 3">
            <a:extLst>
              <a:ext uri="{FF2B5EF4-FFF2-40B4-BE49-F238E27FC236}">
                <a16:creationId xmlns:a16="http://schemas.microsoft.com/office/drawing/2014/main" xmlns="" id="{78AB2EAD-1E77-4A65-AC29-609027E1BDCE}"/>
              </a:ext>
            </a:extLst>
          </p:cNvPr>
          <p:cNvSpPr>
            <a:spLocks noGrp="1"/>
          </p:cNvSpPr>
          <p:nvPr>
            <p:ph sz="half" idx="2"/>
          </p:nvPr>
        </p:nvSpPr>
        <p:spPr>
          <a:xfrm>
            <a:off x="1939925" y="1970591"/>
            <a:ext cx="3927475" cy="4525963"/>
          </a:xfrm>
          <a:ln w="28575">
            <a:solidFill>
              <a:srgbClr val="0070C0"/>
            </a:solidFill>
          </a:ln>
        </p:spPr>
        <p:txBody>
          <a:bodyPr anchor="ctr">
            <a:normAutofit fontScale="70000" lnSpcReduction="20000"/>
          </a:bodyPr>
          <a:lstStyle/>
          <a:p>
            <a:pPr marL="342900" indent="-342900">
              <a:buFont typeface="Arial" panose="020B0604020202020204" pitchFamily="34" charset="0"/>
              <a:buChar char="•"/>
            </a:pPr>
            <a:r>
              <a:rPr lang="en-US" dirty="0">
                <a:latin typeface="+mj-lt"/>
              </a:rPr>
              <a:t>Multi-payer PCMH program launched in 2008</a:t>
            </a:r>
          </a:p>
          <a:p>
            <a:pPr marL="342900" indent="-342900">
              <a:buFont typeface="Arial" panose="020B0604020202020204" pitchFamily="34" charset="0"/>
              <a:buChar char="•"/>
            </a:pPr>
            <a:r>
              <a:rPr lang="en-US" dirty="0">
                <a:latin typeface="+mj-lt"/>
              </a:rPr>
              <a:t>Nearly every primary care practice in the state participates</a:t>
            </a:r>
          </a:p>
          <a:p>
            <a:pPr marL="342900" indent="-342900">
              <a:buFont typeface="Arial" panose="020B0604020202020204" pitchFamily="34" charset="0"/>
              <a:buChar char="•"/>
            </a:pPr>
            <a:r>
              <a:rPr lang="en-US" dirty="0">
                <a:latin typeface="+mj-lt"/>
              </a:rPr>
              <a:t>PMPM payments to advanced primary care practices (NCQA recognition required), with incentive payments based on community-wide quality performance</a:t>
            </a:r>
          </a:p>
          <a:p>
            <a:pPr marL="342900" indent="-342900">
              <a:buFont typeface="Arial" panose="020B0604020202020204" pitchFamily="34" charset="0"/>
              <a:buChar char="•"/>
            </a:pPr>
            <a:r>
              <a:rPr lang="en-US" dirty="0">
                <a:latin typeface="+mj-lt"/>
              </a:rPr>
              <a:t>Multi-payer regional community health teams support primary care practices across the state</a:t>
            </a:r>
          </a:p>
        </p:txBody>
      </p:sp>
      <p:sp>
        <p:nvSpPr>
          <p:cNvPr id="5" name="Text Placeholder 4">
            <a:extLst>
              <a:ext uri="{FF2B5EF4-FFF2-40B4-BE49-F238E27FC236}">
                <a16:creationId xmlns:a16="http://schemas.microsoft.com/office/drawing/2014/main" xmlns="" id="{1E1EFAAF-955C-4D12-9174-BDE6A50DC876}"/>
              </a:ext>
            </a:extLst>
          </p:cNvPr>
          <p:cNvSpPr>
            <a:spLocks noGrp="1"/>
          </p:cNvSpPr>
          <p:nvPr>
            <p:ph type="body" sz="quarter" idx="3"/>
          </p:nvPr>
        </p:nvSpPr>
        <p:spPr>
          <a:xfrm>
            <a:off x="6096000" y="1213594"/>
            <a:ext cx="4041775" cy="475257"/>
          </a:xfrm>
        </p:spPr>
        <p:txBody>
          <a:bodyPr>
            <a:normAutofit fontScale="85000" lnSpcReduction="20000"/>
          </a:bodyPr>
          <a:lstStyle/>
          <a:p>
            <a:pPr algn="ctr"/>
            <a:r>
              <a:rPr lang="en-US" dirty="0">
                <a:solidFill>
                  <a:schemeClr val="accent6"/>
                </a:solidFill>
                <a:latin typeface="+mj-lt"/>
              </a:rPr>
              <a:t>ACO Budget Review </a:t>
            </a:r>
          </a:p>
        </p:txBody>
      </p:sp>
      <p:sp>
        <p:nvSpPr>
          <p:cNvPr id="6" name="Content Placeholder 5">
            <a:extLst>
              <a:ext uri="{FF2B5EF4-FFF2-40B4-BE49-F238E27FC236}">
                <a16:creationId xmlns:a16="http://schemas.microsoft.com/office/drawing/2014/main" xmlns="" id="{304B8A58-65BC-45EF-968F-2B6A2E6BBB07}"/>
              </a:ext>
            </a:extLst>
          </p:cNvPr>
          <p:cNvSpPr>
            <a:spLocks noGrp="1"/>
          </p:cNvSpPr>
          <p:nvPr>
            <p:ph sz="quarter" idx="4"/>
          </p:nvPr>
        </p:nvSpPr>
        <p:spPr>
          <a:xfrm>
            <a:off x="6169025" y="2971454"/>
            <a:ext cx="4041775" cy="3535363"/>
          </a:xfrm>
          <a:ln w="28575">
            <a:solidFill>
              <a:schemeClr val="accent6"/>
            </a:solidFill>
          </a:ln>
        </p:spPr>
        <p:txBody>
          <a:bodyPr anchor="ctr">
            <a:normAutofit fontScale="70000" lnSpcReduction="20000"/>
          </a:bodyPr>
          <a:lstStyle/>
          <a:p>
            <a:pPr marL="285750" indent="-285750">
              <a:buFont typeface="Arial" panose="020B0604020202020204" pitchFamily="34" charset="0"/>
              <a:buChar char="•"/>
            </a:pPr>
            <a:r>
              <a:rPr lang="en-US" dirty="0">
                <a:latin typeface="+mn-lt"/>
              </a:rPr>
              <a:t>ACO investments are primary care centered </a:t>
            </a:r>
            <a:r>
              <a:rPr lang="en-US" dirty="0">
                <a:latin typeface="+mj-lt"/>
              </a:rPr>
              <a:t>(18 V.S.A. § 9551):</a:t>
            </a:r>
          </a:p>
          <a:p>
            <a:pPr marL="1028700" lvl="1">
              <a:buFont typeface="Arial" panose="020B0604020202020204" pitchFamily="34" charset="0"/>
              <a:buChar char="•"/>
            </a:pPr>
            <a:r>
              <a:rPr lang="en-US" dirty="0"/>
              <a:t>PMPMs (Basic/PCMH, Complex Care Coordination, Independent Primary Care)</a:t>
            </a:r>
          </a:p>
          <a:p>
            <a:pPr marL="1028700" lvl="1">
              <a:buFont typeface="Arial" panose="020B0604020202020204" pitchFamily="34" charset="0"/>
              <a:buChar char="•"/>
            </a:pPr>
            <a:r>
              <a:rPr lang="en-US" dirty="0"/>
              <a:t>VBIF 70% of earnings returned to attributing primary care providers, 30% to specialists within the network</a:t>
            </a:r>
          </a:p>
          <a:p>
            <a:pPr marL="342900" indent="-342900">
              <a:buFont typeface="Arial" panose="020B0604020202020204" pitchFamily="34" charset="0"/>
              <a:buChar char="•"/>
            </a:pPr>
            <a:r>
              <a:rPr lang="en-US" dirty="0">
                <a:latin typeface="+mn-lt"/>
              </a:rPr>
              <a:t>2019 will serve as a test year for evaluating primary care spending within the ACO</a:t>
            </a:r>
          </a:p>
        </p:txBody>
      </p:sp>
      <p:sp>
        <p:nvSpPr>
          <p:cNvPr id="8" name="TextBox 7">
            <a:extLst>
              <a:ext uri="{FF2B5EF4-FFF2-40B4-BE49-F238E27FC236}">
                <a16:creationId xmlns:a16="http://schemas.microsoft.com/office/drawing/2014/main" xmlns="" id="{B73F7059-D209-4F94-9420-61B065F83B27}"/>
              </a:ext>
            </a:extLst>
          </p:cNvPr>
          <p:cNvSpPr txBox="1"/>
          <p:nvPr/>
        </p:nvSpPr>
        <p:spPr>
          <a:xfrm>
            <a:off x="6169024" y="1861623"/>
            <a:ext cx="4041775" cy="1077218"/>
          </a:xfrm>
          <a:prstGeom prst="rect">
            <a:avLst/>
          </a:prstGeom>
          <a:solidFill>
            <a:schemeClr val="accent6">
              <a:lumMod val="40000"/>
              <a:lumOff val="60000"/>
            </a:schemeClr>
          </a:solidFill>
        </p:spPr>
        <p:txBody>
          <a:bodyPr wrap="square" rtlCol="0">
            <a:spAutoFit/>
          </a:bodyPr>
          <a:lstStyle/>
          <a:p>
            <a:pPr algn="ctr"/>
            <a:r>
              <a:rPr lang="en-US" sz="1600" i="1" dirty="0"/>
              <a:t>Access to primary care is a foundational goal embedded in the All-Payer Model Agreement between the State of Vermont and CMMI</a:t>
            </a:r>
          </a:p>
        </p:txBody>
      </p:sp>
    </p:spTree>
    <p:extLst>
      <p:ext uri="{BB962C8B-B14F-4D97-AF65-F5344CB8AC3E}">
        <p14:creationId xmlns:p14="http://schemas.microsoft.com/office/powerpoint/2010/main" val="1947063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7E38BCE-12AE-43F4-A250-8BE6B15A308B}"/>
              </a:ext>
            </a:extLst>
          </p:cNvPr>
          <p:cNvSpPr>
            <a:spLocks noGrp="1"/>
          </p:cNvSpPr>
          <p:nvPr>
            <p:ph type="title"/>
          </p:nvPr>
        </p:nvSpPr>
        <p:spPr>
          <a:xfrm>
            <a:off x="2001774" y="-164447"/>
            <a:ext cx="8188452" cy="988314"/>
          </a:xfrm>
        </p:spPr>
        <p:txBody>
          <a:bodyPr>
            <a:normAutofit fontScale="90000"/>
          </a:bodyPr>
          <a:lstStyle/>
          <a:p>
            <a:pPr algn="ctr"/>
            <a:r>
              <a:rPr lang="en-US" sz="2800" b="1" dirty="0">
                <a:solidFill>
                  <a:srgbClr val="339966"/>
                </a:solidFill>
                <a:latin typeface="Franklin Gothic Book" panose="020B0503020102020204" pitchFamily="34" charset="0"/>
              </a:rPr>
              <a:t/>
            </a:r>
            <a:br>
              <a:rPr lang="en-US" sz="2800" b="1" dirty="0">
                <a:solidFill>
                  <a:srgbClr val="339966"/>
                </a:solidFill>
                <a:latin typeface="Franklin Gothic Book" panose="020B0503020102020204" pitchFamily="34" charset="0"/>
              </a:rPr>
            </a:br>
            <a:r>
              <a:rPr lang="en-US" sz="2800" b="1" dirty="0">
                <a:solidFill>
                  <a:srgbClr val="339966"/>
                </a:solidFill>
                <a:latin typeface="Franklin Gothic Book" panose="020B0503020102020204" pitchFamily="34" charset="0"/>
              </a:rPr>
              <a:t>Vermont</a:t>
            </a:r>
            <a:br>
              <a:rPr lang="en-US" sz="2800" b="1" dirty="0">
                <a:solidFill>
                  <a:srgbClr val="339966"/>
                </a:solidFill>
                <a:latin typeface="Franklin Gothic Book" panose="020B0503020102020204" pitchFamily="34" charset="0"/>
              </a:rPr>
            </a:br>
            <a:r>
              <a:rPr lang="en-US" sz="2800" b="1" dirty="0">
                <a:solidFill>
                  <a:srgbClr val="339966"/>
                </a:solidFill>
                <a:latin typeface="Franklin Gothic Book" panose="020B0503020102020204" pitchFamily="34" charset="0"/>
              </a:rPr>
              <a:t>PCMH and CHT Payments under Blueprint for Health</a:t>
            </a:r>
          </a:p>
        </p:txBody>
      </p:sp>
      <p:graphicFrame>
        <p:nvGraphicFramePr>
          <p:cNvPr id="5" name="Chart 4">
            <a:extLst>
              <a:ext uri="{FF2B5EF4-FFF2-40B4-BE49-F238E27FC236}">
                <a16:creationId xmlns:a16="http://schemas.microsoft.com/office/drawing/2014/main" xmlns="" id="{48F8CA8B-475A-457E-B4AF-235A59BDE6C6}"/>
              </a:ext>
            </a:extLst>
          </p:cNvPr>
          <p:cNvGraphicFramePr>
            <a:graphicFrameLocks/>
          </p:cNvGraphicFramePr>
          <p:nvPr>
            <p:extLst/>
          </p:nvPr>
        </p:nvGraphicFramePr>
        <p:xfrm>
          <a:off x="2476500" y="1066800"/>
          <a:ext cx="72390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xmlns="" id="{0BF44730-0FAC-4F9F-9152-53A6E68CE6A3}"/>
              </a:ext>
            </a:extLst>
          </p:cNvPr>
          <p:cNvGraphicFramePr>
            <a:graphicFrameLocks noGrp="1"/>
          </p:cNvGraphicFramePr>
          <p:nvPr>
            <p:extLst/>
          </p:nvPr>
        </p:nvGraphicFramePr>
        <p:xfrm>
          <a:off x="3401186" y="5343375"/>
          <a:ext cx="5389628" cy="914178"/>
        </p:xfrm>
        <a:graphic>
          <a:graphicData uri="http://schemas.openxmlformats.org/drawingml/2006/table">
            <a:tbl>
              <a:tblPr>
                <a:tableStyleId>{68D230F3-CF80-4859-8CE7-A43EE81993B5}</a:tableStyleId>
              </a:tblPr>
              <a:tblGrid>
                <a:gridCol w="883898">
                  <a:extLst>
                    <a:ext uri="{9D8B030D-6E8A-4147-A177-3AD203B41FA5}">
                      <a16:colId xmlns:a16="http://schemas.microsoft.com/office/drawing/2014/main" xmlns="" val="3205275559"/>
                    </a:ext>
                  </a:extLst>
                </a:gridCol>
                <a:gridCol w="450573">
                  <a:extLst>
                    <a:ext uri="{9D8B030D-6E8A-4147-A177-3AD203B41FA5}">
                      <a16:colId xmlns:a16="http://schemas.microsoft.com/office/drawing/2014/main" xmlns="" val="825400668"/>
                    </a:ext>
                  </a:extLst>
                </a:gridCol>
                <a:gridCol w="450573">
                  <a:extLst>
                    <a:ext uri="{9D8B030D-6E8A-4147-A177-3AD203B41FA5}">
                      <a16:colId xmlns:a16="http://schemas.microsoft.com/office/drawing/2014/main" xmlns="" val="641586733"/>
                    </a:ext>
                  </a:extLst>
                </a:gridCol>
                <a:gridCol w="450573">
                  <a:extLst>
                    <a:ext uri="{9D8B030D-6E8A-4147-A177-3AD203B41FA5}">
                      <a16:colId xmlns:a16="http://schemas.microsoft.com/office/drawing/2014/main" xmlns="" val="3131035270"/>
                    </a:ext>
                  </a:extLst>
                </a:gridCol>
                <a:gridCol w="450573">
                  <a:extLst>
                    <a:ext uri="{9D8B030D-6E8A-4147-A177-3AD203B41FA5}">
                      <a16:colId xmlns:a16="http://schemas.microsoft.com/office/drawing/2014/main" xmlns="" val="3005298122"/>
                    </a:ext>
                  </a:extLst>
                </a:gridCol>
                <a:gridCol w="450573">
                  <a:extLst>
                    <a:ext uri="{9D8B030D-6E8A-4147-A177-3AD203B41FA5}">
                      <a16:colId xmlns:a16="http://schemas.microsoft.com/office/drawing/2014/main" xmlns="" val="62581317"/>
                    </a:ext>
                  </a:extLst>
                </a:gridCol>
                <a:gridCol w="450573">
                  <a:extLst>
                    <a:ext uri="{9D8B030D-6E8A-4147-A177-3AD203B41FA5}">
                      <a16:colId xmlns:a16="http://schemas.microsoft.com/office/drawing/2014/main" xmlns="" val="402376746"/>
                    </a:ext>
                  </a:extLst>
                </a:gridCol>
                <a:gridCol w="450573">
                  <a:extLst>
                    <a:ext uri="{9D8B030D-6E8A-4147-A177-3AD203B41FA5}">
                      <a16:colId xmlns:a16="http://schemas.microsoft.com/office/drawing/2014/main" xmlns="" val="1441668226"/>
                    </a:ext>
                  </a:extLst>
                </a:gridCol>
                <a:gridCol w="450573">
                  <a:extLst>
                    <a:ext uri="{9D8B030D-6E8A-4147-A177-3AD203B41FA5}">
                      <a16:colId xmlns:a16="http://schemas.microsoft.com/office/drawing/2014/main" xmlns="" val="147025675"/>
                    </a:ext>
                  </a:extLst>
                </a:gridCol>
                <a:gridCol w="450573">
                  <a:extLst>
                    <a:ext uri="{9D8B030D-6E8A-4147-A177-3AD203B41FA5}">
                      <a16:colId xmlns:a16="http://schemas.microsoft.com/office/drawing/2014/main" xmlns="" val="4150136885"/>
                    </a:ext>
                  </a:extLst>
                </a:gridCol>
                <a:gridCol w="450573">
                  <a:extLst>
                    <a:ext uri="{9D8B030D-6E8A-4147-A177-3AD203B41FA5}">
                      <a16:colId xmlns:a16="http://schemas.microsoft.com/office/drawing/2014/main" xmlns="" val="3527080162"/>
                    </a:ext>
                  </a:extLst>
                </a:gridCol>
              </a:tblGrid>
              <a:tr h="457089">
                <a:tc>
                  <a:txBody>
                    <a:bodyPr/>
                    <a:lstStyle/>
                    <a:p>
                      <a:pPr algn="l" fontAlgn="b"/>
                      <a:r>
                        <a:rPr lang="en-US" sz="1200" b="1" u="none" strike="noStrike" dirty="0">
                          <a:effectLst/>
                        </a:rPr>
                        <a:t>Year</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2008</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2009</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2010</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2011</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2012</a:t>
                      </a:r>
                      <a:endParaRPr lang="en-US" sz="1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2013</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2014</a:t>
                      </a:r>
                      <a:endParaRPr lang="en-US" sz="1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2015</a:t>
                      </a:r>
                      <a:endParaRPr lang="en-US" sz="1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2016</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2017</a:t>
                      </a:r>
                      <a:endParaRPr lang="en-US" sz="1200" b="1"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3382588925"/>
                  </a:ext>
                </a:extLst>
              </a:tr>
              <a:tr h="457089">
                <a:tc>
                  <a:txBody>
                    <a:bodyPr/>
                    <a:lstStyle/>
                    <a:p>
                      <a:pPr algn="l" fontAlgn="b"/>
                      <a:r>
                        <a:rPr lang="en-US" sz="1200" b="1" u="none" strike="noStrike" dirty="0">
                          <a:effectLst/>
                        </a:rPr>
                        <a:t>Ave # PCMH</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6</a:t>
                      </a:r>
                      <a:endParaRPr lang="en-US" sz="1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7</a:t>
                      </a:r>
                      <a:endParaRPr lang="en-US" sz="1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a:effectLst/>
                        </a:rPr>
                        <a:t>13</a:t>
                      </a:r>
                      <a:endParaRPr lang="en-US" sz="1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51</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93</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115</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124</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126</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128</a:t>
                      </a:r>
                      <a:endParaRPr lang="en-US" sz="1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200" b="1" u="none" strike="noStrike" dirty="0">
                          <a:effectLst/>
                        </a:rPr>
                        <a:t>135</a:t>
                      </a:r>
                      <a:endParaRPr lang="en-US" sz="12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val="612805654"/>
                  </a:ext>
                </a:extLst>
              </a:tr>
            </a:tbl>
          </a:graphicData>
        </a:graphic>
      </p:graphicFrame>
      <p:pic>
        <p:nvPicPr>
          <p:cNvPr id="8" name="Picture 7">
            <a:extLst>
              <a:ext uri="{FF2B5EF4-FFF2-40B4-BE49-F238E27FC236}">
                <a16:creationId xmlns:a16="http://schemas.microsoft.com/office/drawing/2014/main" xmlns="" id="{7E9A7C66-DDFD-42F8-B58F-77681B44D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1" y="6250465"/>
            <a:ext cx="2073283" cy="429068"/>
          </a:xfrm>
          <a:prstGeom prst="rect">
            <a:avLst/>
          </a:prstGeom>
        </p:spPr>
      </p:pic>
    </p:spTree>
    <p:extLst>
      <p:ext uri="{BB962C8B-B14F-4D97-AF65-F5344CB8AC3E}">
        <p14:creationId xmlns:p14="http://schemas.microsoft.com/office/powerpoint/2010/main" val="234225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313"/>
        <p:cNvGrpSpPr/>
        <p:nvPr/>
      </p:nvGrpSpPr>
      <p:grpSpPr>
        <a:xfrm>
          <a:off x="0" y="0"/>
          <a:ext cx="0" cy="0"/>
          <a:chOff x="0" y="0"/>
          <a:chExt cx="0" cy="0"/>
        </a:xfrm>
      </p:grpSpPr>
      <p:sp>
        <p:nvSpPr>
          <p:cNvPr id="314" name="Google Shape;31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Broad Messages</a:t>
            </a:r>
            <a:endParaRPr dirty="0"/>
          </a:p>
        </p:txBody>
      </p:sp>
      <p:sp>
        <p:nvSpPr>
          <p:cNvPr id="315" name="Google Shape;31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888888"/>
                </a:solidFill>
                <a:latin typeface="Calibri"/>
                <a:ea typeface="Calibri"/>
                <a:cs typeface="Calibri"/>
                <a:sym typeface="Calibri"/>
              </a:rPr>
              <a:t>9/24/2018</a:t>
            </a:r>
            <a:endParaRPr sz="1200" dirty="0">
              <a:solidFill>
                <a:srgbClr val="888888"/>
              </a:solidFill>
              <a:latin typeface="Calibri"/>
              <a:ea typeface="Calibri"/>
              <a:cs typeface="Calibri"/>
              <a:sym typeface="Calibri"/>
            </a:endParaRPr>
          </a:p>
        </p:txBody>
      </p:sp>
      <p:sp>
        <p:nvSpPr>
          <p:cNvPr id="316" name="Google Shape;316;p31"/>
          <p:cNvSpPr txBox="1">
            <a:spLocks noGrp="1"/>
          </p:cNvSpPr>
          <p:nvPr>
            <p:ph type="sldNum" idx="12"/>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888888"/>
                </a:solidFill>
                <a:latin typeface="Calibri"/>
                <a:ea typeface="Calibri"/>
                <a:cs typeface="Calibri"/>
                <a:sym typeface="Calibri"/>
              </a:rPr>
              <a:t>Slide </a:t>
            </a:r>
            <a:fld id="{00000000-1234-1234-1234-123412341234}" type="slidenum">
              <a:rPr lang="en-US" sz="1200">
                <a:solidFill>
                  <a:srgbClr val="888888"/>
                </a:solidFill>
                <a:latin typeface="Calibri"/>
                <a:ea typeface="Calibri"/>
                <a:cs typeface="Calibri"/>
                <a:sym typeface="Calibri"/>
              </a:rPr>
              <a:t>23</a:t>
            </a:fld>
            <a:endParaRPr sz="1200" dirty="0">
              <a:solidFill>
                <a:srgbClr val="888888"/>
              </a:solidFill>
              <a:latin typeface="Calibri"/>
              <a:ea typeface="Calibri"/>
              <a:cs typeface="Calibri"/>
              <a:sym typeface="Calibri"/>
            </a:endParaRPr>
          </a:p>
        </p:txBody>
      </p:sp>
      <p:grpSp>
        <p:nvGrpSpPr>
          <p:cNvPr id="317" name="Google Shape;317;p31"/>
          <p:cNvGrpSpPr/>
          <p:nvPr/>
        </p:nvGrpSpPr>
        <p:grpSpPr>
          <a:xfrm>
            <a:off x="838200" y="1825625"/>
            <a:ext cx="10515599" cy="4351338"/>
            <a:chOff x="0" y="0"/>
            <a:chExt cx="10515599" cy="4351338"/>
          </a:xfrm>
        </p:grpSpPr>
        <p:sp>
          <p:nvSpPr>
            <p:cNvPr id="318" name="Google Shape;318;p31"/>
            <p:cNvSpPr/>
            <p:nvPr/>
          </p:nvSpPr>
          <p:spPr>
            <a:xfrm>
              <a:off x="788669" y="0"/>
              <a:ext cx="8938260" cy="4351338"/>
            </a:xfrm>
            <a:prstGeom prst="rightArrow">
              <a:avLst>
                <a:gd name="adj1" fmla="val 50000"/>
                <a:gd name="adj2" fmla="val 5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31"/>
            <p:cNvSpPr/>
            <p:nvPr/>
          </p:nvSpPr>
          <p:spPr>
            <a:xfrm>
              <a:off x="0" y="538434"/>
              <a:ext cx="1854606" cy="3274468"/>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1"/>
            <p:cNvSpPr txBox="1"/>
            <p:nvPr/>
          </p:nvSpPr>
          <p:spPr>
            <a:xfrm>
              <a:off x="90534" y="628968"/>
              <a:ext cx="1673538" cy="30934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It is important to measure primary care investment</a:t>
              </a:r>
              <a:endParaRPr sz="2000" dirty="0">
                <a:solidFill>
                  <a:schemeClr val="dk1"/>
                </a:solidFill>
                <a:latin typeface="Calibri"/>
                <a:ea typeface="Calibri"/>
                <a:cs typeface="Calibri"/>
                <a:sym typeface="Calibri"/>
              </a:endParaRPr>
            </a:p>
          </p:txBody>
        </p:sp>
        <p:sp>
          <p:nvSpPr>
            <p:cNvPr id="321" name="Google Shape;321;p31"/>
            <p:cNvSpPr/>
            <p:nvPr/>
          </p:nvSpPr>
          <p:spPr>
            <a:xfrm>
              <a:off x="2166788" y="549582"/>
              <a:ext cx="1854606" cy="3252172"/>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31"/>
            <p:cNvSpPr txBox="1"/>
            <p:nvPr/>
          </p:nvSpPr>
          <p:spPr>
            <a:xfrm>
              <a:off x="2257322" y="640116"/>
              <a:ext cx="1673538" cy="307110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It is feasible to develop and use primary care spending measures </a:t>
              </a:r>
              <a:endParaRPr dirty="0"/>
            </a:p>
          </p:txBody>
        </p:sp>
        <p:sp>
          <p:nvSpPr>
            <p:cNvPr id="323" name="Google Shape;323;p31"/>
            <p:cNvSpPr/>
            <p:nvPr/>
          </p:nvSpPr>
          <p:spPr>
            <a:xfrm>
              <a:off x="4330496" y="594192"/>
              <a:ext cx="1854606" cy="3162952"/>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31"/>
            <p:cNvSpPr txBox="1"/>
            <p:nvPr/>
          </p:nvSpPr>
          <p:spPr>
            <a:xfrm>
              <a:off x="4421030" y="684726"/>
              <a:ext cx="1673538" cy="298188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There is variation among payers – broader use of the measures will help explain why</a:t>
              </a:r>
              <a:endParaRPr sz="2000" dirty="0">
                <a:solidFill>
                  <a:schemeClr val="dk1"/>
                </a:solidFill>
                <a:latin typeface="Calibri"/>
                <a:ea typeface="Calibri"/>
                <a:cs typeface="Calibri"/>
                <a:sym typeface="Calibri"/>
              </a:endParaRPr>
            </a:p>
          </p:txBody>
        </p:sp>
        <p:sp>
          <p:nvSpPr>
            <p:cNvPr id="325" name="Google Shape;325;p31"/>
            <p:cNvSpPr/>
            <p:nvPr/>
          </p:nvSpPr>
          <p:spPr>
            <a:xfrm>
              <a:off x="6494204" y="605340"/>
              <a:ext cx="1854606" cy="3140656"/>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31"/>
            <p:cNvSpPr txBox="1"/>
            <p:nvPr/>
          </p:nvSpPr>
          <p:spPr>
            <a:xfrm>
              <a:off x="6584738" y="695874"/>
              <a:ext cx="1673538" cy="295958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Measurement resources are required, need to plan for it – insurer side, state side</a:t>
              </a:r>
              <a:endParaRPr sz="2000" dirty="0">
                <a:solidFill>
                  <a:schemeClr val="dk1"/>
                </a:solidFill>
                <a:latin typeface="Calibri"/>
                <a:ea typeface="Calibri"/>
                <a:cs typeface="Calibri"/>
                <a:sym typeface="Calibri"/>
              </a:endParaRPr>
            </a:p>
          </p:txBody>
        </p:sp>
        <p:sp>
          <p:nvSpPr>
            <p:cNvPr id="327" name="Google Shape;327;p31"/>
            <p:cNvSpPr/>
            <p:nvPr/>
          </p:nvSpPr>
          <p:spPr>
            <a:xfrm>
              <a:off x="8660993" y="634111"/>
              <a:ext cx="1854606" cy="3051436"/>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31"/>
            <p:cNvSpPr txBox="1"/>
            <p:nvPr/>
          </p:nvSpPr>
          <p:spPr>
            <a:xfrm>
              <a:off x="8751527" y="724645"/>
              <a:ext cx="1673538" cy="287036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1" dirty="0">
                  <a:solidFill>
                    <a:schemeClr val="lt1"/>
                  </a:solidFill>
                  <a:latin typeface="Calibri"/>
                  <a:ea typeface="Calibri"/>
                  <a:cs typeface="Calibri"/>
                  <a:sym typeface="Calibri"/>
                </a:rPr>
                <a:t>It is important to have a process that is transparent and data that is trusted</a:t>
              </a:r>
              <a:endParaRPr sz="2000" dirty="0">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2057400" y="838200"/>
            <a:ext cx="8229600" cy="228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3959" b="1" i="0" u="none" strike="noStrike" cap="none" dirty="0">
                <a:solidFill>
                  <a:schemeClr val="dk1"/>
                </a:solidFill>
                <a:latin typeface="Calibri"/>
                <a:ea typeface="Calibri"/>
                <a:cs typeface="Calibri"/>
                <a:sym typeface="Calibri"/>
              </a:rPr>
              <a:t>Building a Movement - Next Steps </a:t>
            </a:r>
            <a:br>
              <a:rPr lang="en-US" sz="3959" b="1" i="0" u="none" strike="noStrike" cap="none" dirty="0">
                <a:solidFill>
                  <a:schemeClr val="dk1"/>
                </a:solidFill>
                <a:latin typeface="Calibri"/>
                <a:ea typeface="Calibri"/>
                <a:cs typeface="Calibri"/>
                <a:sym typeface="Calibri"/>
              </a:rPr>
            </a:br>
            <a:endParaRPr sz="3959" b="1" i="0" u="none" strike="noStrike" cap="none" dirty="0">
              <a:solidFill>
                <a:schemeClr val="dk1"/>
              </a:solidFill>
              <a:latin typeface="Calibri"/>
              <a:ea typeface="Calibri"/>
              <a:cs typeface="Calibri"/>
              <a:sym typeface="Calibri"/>
            </a:endParaRPr>
          </a:p>
        </p:txBody>
      </p:sp>
      <p:grpSp>
        <p:nvGrpSpPr>
          <p:cNvPr id="334" name="Google Shape;334;p32"/>
          <p:cNvGrpSpPr/>
          <p:nvPr/>
        </p:nvGrpSpPr>
        <p:grpSpPr>
          <a:xfrm>
            <a:off x="838200" y="1825625"/>
            <a:ext cx="10515600" cy="4351338"/>
            <a:chOff x="0" y="0"/>
            <a:chExt cx="10515600" cy="4351338"/>
          </a:xfrm>
        </p:grpSpPr>
        <p:sp>
          <p:nvSpPr>
            <p:cNvPr id="335" name="Google Shape;335;p32"/>
            <p:cNvSpPr/>
            <p:nvPr/>
          </p:nvSpPr>
          <p:spPr>
            <a:xfrm>
              <a:off x="0" y="0"/>
              <a:ext cx="4351338" cy="4351338"/>
            </a:xfrm>
            <a:prstGeom prst="pie">
              <a:avLst>
                <a:gd name="adj1" fmla="val 54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2"/>
            <p:cNvSpPr/>
            <p:nvPr/>
          </p:nvSpPr>
          <p:spPr>
            <a:xfrm>
              <a:off x="2175669" y="0"/>
              <a:ext cx="8339931" cy="4351338"/>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2"/>
            <p:cNvSpPr txBox="1"/>
            <p:nvPr/>
          </p:nvSpPr>
          <p:spPr>
            <a:xfrm>
              <a:off x="2175669" y="0"/>
              <a:ext cx="4169965" cy="4351338"/>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dirty="0">
                  <a:solidFill>
                    <a:schemeClr val="dk1"/>
                  </a:solidFill>
                  <a:latin typeface="Calibri"/>
                  <a:ea typeface="Calibri"/>
                  <a:cs typeface="Calibri"/>
                  <a:sym typeface="Calibri"/>
                </a:rPr>
                <a:t>Milbank Continues to Partner with State and National Groups to Advance this Agenda.  This Includes:</a:t>
              </a:r>
              <a:endParaRPr dirty="0"/>
            </a:p>
          </p:txBody>
        </p:sp>
        <p:sp>
          <p:nvSpPr>
            <p:cNvPr id="338" name="Google Shape;338;p32"/>
            <p:cNvSpPr/>
            <p:nvPr/>
          </p:nvSpPr>
          <p:spPr>
            <a:xfrm>
              <a:off x="6345634" y="0"/>
              <a:ext cx="4169965" cy="43513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2"/>
            <p:cNvSpPr txBox="1"/>
            <p:nvPr/>
          </p:nvSpPr>
          <p:spPr>
            <a:xfrm>
              <a:off x="6345634" y="0"/>
              <a:ext cx="4169965" cy="4351338"/>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Collaborating with primary care specialty societies and researchers on refining definitions</a:t>
              </a:r>
              <a:endParaRPr dirty="0"/>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Sponsoring additional research using measures to establish Medicare FFS spending levels</a:t>
              </a:r>
              <a:endParaRPr dirty="0"/>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Connecting with national organizations developing and using measures (e.g., HCCI report includes primary care spending measure)</a:t>
              </a:r>
              <a:endParaRPr dirty="0"/>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Working with states to replicate PC spend measures, legislation and regulation including support for NESCSO convening</a:t>
              </a:r>
              <a:endParaRPr dirty="0"/>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Disseminating these results at professional meetings (e.g. PCPCC) </a:t>
              </a:r>
              <a:endParaRPr dirty="0"/>
            </a:p>
          </p:txBody>
        </p:sp>
      </p:grpSp>
      <p:sp>
        <p:nvSpPr>
          <p:cNvPr id="340" name="Google Shape;34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888888"/>
                </a:solidFill>
                <a:latin typeface="Calibri"/>
                <a:ea typeface="Calibri"/>
                <a:cs typeface="Calibri"/>
                <a:sym typeface="Calibri"/>
              </a:rPr>
              <a:t>9/24/2018</a:t>
            </a:r>
            <a:endParaRPr sz="1200" dirty="0">
              <a:solidFill>
                <a:srgbClr val="888888"/>
              </a:solidFill>
              <a:latin typeface="Calibri"/>
              <a:ea typeface="Calibri"/>
              <a:cs typeface="Calibri"/>
              <a:sym typeface="Calibri"/>
            </a:endParaRPr>
          </a:p>
        </p:txBody>
      </p:sp>
      <p:sp>
        <p:nvSpPr>
          <p:cNvPr id="341" name="Google Shape;341;p32"/>
          <p:cNvSpPr txBox="1">
            <a:spLocks noGrp="1"/>
          </p:cNvSpPr>
          <p:nvPr>
            <p:ph type="sldNum" idx="12"/>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888888"/>
                </a:solidFill>
                <a:latin typeface="Calibri"/>
                <a:ea typeface="Calibri"/>
                <a:cs typeface="Calibri"/>
                <a:sym typeface="Calibri"/>
              </a:rPr>
              <a:t>Slide </a:t>
            </a:r>
            <a:fld id="{00000000-1234-1234-1234-123412341234}" type="slidenum">
              <a:rPr lang="en-US" sz="1200">
                <a:solidFill>
                  <a:srgbClr val="888888"/>
                </a:solidFill>
                <a:latin typeface="Calibri"/>
                <a:ea typeface="Calibri"/>
                <a:cs typeface="Calibri"/>
                <a:sym typeface="Calibri"/>
              </a:rPr>
              <a:t>24</a:t>
            </a:fld>
            <a:endParaRPr sz="12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283"/>
        <p:cNvGrpSpPr/>
        <p:nvPr/>
      </p:nvGrpSpPr>
      <p:grpSpPr>
        <a:xfrm>
          <a:off x="0" y="0"/>
          <a:ext cx="0" cy="0"/>
          <a:chOff x="0" y="0"/>
          <a:chExt cx="0" cy="0"/>
        </a:xfrm>
      </p:grpSpPr>
      <p:sp>
        <p:nvSpPr>
          <p:cNvPr id="284" name="Google Shape;284;p30"/>
          <p:cNvSpPr txBox="1">
            <a:spLocks noGrp="1"/>
          </p:cNvSpPr>
          <p:nvPr>
            <p:ph type="title"/>
          </p:nvPr>
        </p:nvSpPr>
        <p:spPr>
          <a:xfrm>
            <a:off x="838200" y="32067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3959" b="1" i="0" u="none" strike="noStrike" cap="none" dirty="0">
                <a:solidFill>
                  <a:schemeClr val="dk1"/>
                </a:solidFill>
                <a:latin typeface="Calibri"/>
                <a:ea typeface="Calibri"/>
                <a:cs typeface="Calibri"/>
                <a:sym typeface="Calibri"/>
              </a:rPr>
              <a:t>What are Some Potential Measures to Ensure that Investments in Primary Care are Producing the Desired Results (ROI)?</a:t>
            </a:r>
            <a:endParaRPr sz="3959" b="0" i="0" u="none" strike="noStrike" cap="none" dirty="0">
              <a:solidFill>
                <a:schemeClr val="dk1"/>
              </a:solidFill>
              <a:latin typeface="Calibri"/>
              <a:ea typeface="Calibri"/>
              <a:cs typeface="Calibri"/>
              <a:sym typeface="Calibri"/>
            </a:endParaRPr>
          </a:p>
        </p:txBody>
      </p:sp>
      <p:grpSp>
        <p:nvGrpSpPr>
          <p:cNvPr id="285" name="Google Shape;285;p30"/>
          <p:cNvGrpSpPr/>
          <p:nvPr/>
        </p:nvGrpSpPr>
        <p:grpSpPr>
          <a:xfrm>
            <a:off x="886464" y="2020310"/>
            <a:ext cx="10462971" cy="4351338"/>
            <a:chOff x="48264" y="0"/>
            <a:chExt cx="10462971" cy="4351338"/>
          </a:xfrm>
        </p:grpSpPr>
        <p:sp>
          <p:nvSpPr>
            <p:cNvPr id="286" name="Google Shape;286;p30"/>
            <p:cNvSpPr/>
            <p:nvPr/>
          </p:nvSpPr>
          <p:spPr>
            <a:xfrm>
              <a:off x="93570"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0"/>
            <p:cNvSpPr txBox="1"/>
            <p:nvPr/>
          </p:nvSpPr>
          <p:spPr>
            <a:xfrm>
              <a:off x="93570" y="1740535"/>
              <a:ext cx="1463352" cy="174053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Reduction in costs and/or reduced increase in total cost of care</a:t>
              </a:r>
              <a:endParaRPr sz="1600" dirty="0">
                <a:solidFill>
                  <a:schemeClr val="lt1"/>
                </a:solidFill>
                <a:latin typeface="Calibri"/>
                <a:ea typeface="Calibri"/>
                <a:cs typeface="Calibri"/>
                <a:sym typeface="Calibri"/>
              </a:endParaRPr>
            </a:p>
          </p:txBody>
        </p:sp>
        <p:sp>
          <p:nvSpPr>
            <p:cNvPr id="288" name="Google Shape;288;p30"/>
            <p:cNvSpPr/>
            <p:nvPr/>
          </p:nvSpPr>
          <p:spPr>
            <a:xfrm>
              <a:off x="48264" y="261080"/>
              <a:ext cx="1375551" cy="1448995"/>
            </a:xfrm>
            <a:prstGeom prst="ellipse">
              <a:avLst/>
            </a:prstGeom>
            <a:blipFill rotWithShape="1">
              <a:blip r:embed="rId3">
                <a:alphaModFix/>
              </a:blip>
              <a:stretch>
                <a:fillRect l="-29999" r="-29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0"/>
            <p:cNvSpPr/>
            <p:nvPr/>
          </p:nvSpPr>
          <p:spPr>
            <a:xfrm>
              <a:off x="1511617"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0"/>
            <p:cNvSpPr txBox="1"/>
            <p:nvPr/>
          </p:nvSpPr>
          <p:spPr>
            <a:xfrm>
              <a:off x="1511617" y="1740535"/>
              <a:ext cx="1463352" cy="174053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Reduction of health risk to the population and the rates of chronic conditions</a:t>
              </a:r>
              <a:endParaRPr sz="1600" dirty="0">
                <a:solidFill>
                  <a:schemeClr val="lt1"/>
                </a:solidFill>
                <a:latin typeface="Calibri"/>
                <a:ea typeface="Calibri"/>
                <a:cs typeface="Calibri"/>
                <a:sym typeface="Calibri"/>
              </a:endParaRPr>
            </a:p>
          </p:txBody>
        </p:sp>
        <p:sp>
          <p:nvSpPr>
            <p:cNvPr id="291" name="Google Shape;291;p30"/>
            <p:cNvSpPr/>
            <p:nvPr/>
          </p:nvSpPr>
          <p:spPr>
            <a:xfrm>
              <a:off x="1555518" y="261080"/>
              <a:ext cx="1375551" cy="1448995"/>
            </a:xfrm>
            <a:prstGeom prst="ellipse">
              <a:avLst/>
            </a:prstGeom>
            <a:blipFill rotWithShape="1">
              <a:blip r:embed="rId4">
                <a:alphaModFix/>
              </a:blip>
              <a:stretch>
                <a:fillRect l="-2999" r="-2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0"/>
            <p:cNvSpPr/>
            <p:nvPr/>
          </p:nvSpPr>
          <p:spPr>
            <a:xfrm>
              <a:off x="3018870"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0"/>
            <p:cNvSpPr txBox="1"/>
            <p:nvPr/>
          </p:nvSpPr>
          <p:spPr>
            <a:xfrm>
              <a:off x="3018870" y="1740535"/>
              <a:ext cx="1463352" cy="174053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Reductions in avoidable usage of services (</a:t>
              </a:r>
              <a:r>
                <a:rPr lang="en-US" sz="1600" b="1" i="1" dirty="0">
                  <a:solidFill>
                    <a:schemeClr val="lt1"/>
                  </a:solidFill>
                  <a:latin typeface="Calibri"/>
                  <a:ea typeface="Calibri"/>
                  <a:cs typeface="Calibri"/>
                  <a:sym typeface="Calibri"/>
                </a:rPr>
                <a:t>ER, hospital admissions lab and imaging )</a:t>
              </a:r>
              <a:endParaRPr sz="1600" dirty="0">
                <a:solidFill>
                  <a:schemeClr val="lt1"/>
                </a:solidFill>
                <a:latin typeface="Calibri"/>
                <a:ea typeface="Calibri"/>
                <a:cs typeface="Calibri"/>
                <a:sym typeface="Calibri"/>
              </a:endParaRPr>
            </a:p>
          </p:txBody>
        </p:sp>
        <p:sp>
          <p:nvSpPr>
            <p:cNvPr id="294" name="Google Shape;294;p30"/>
            <p:cNvSpPr/>
            <p:nvPr/>
          </p:nvSpPr>
          <p:spPr>
            <a:xfrm>
              <a:off x="3062771" y="277808"/>
              <a:ext cx="1375551" cy="1415538"/>
            </a:xfrm>
            <a:prstGeom prst="ellipse">
              <a:avLst/>
            </a:prstGeom>
            <a:blipFill rotWithShape="1">
              <a:blip r:embed="rId5">
                <a:alphaModFix/>
              </a:blip>
              <a:stretch>
                <a:fillRect l="-15999" r="-15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30"/>
            <p:cNvSpPr/>
            <p:nvPr/>
          </p:nvSpPr>
          <p:spPr>
            <a:xfrm>
              <a:off x="4526123"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30"/>
            <p:cNvSpPr txBox="1"/>
            <p:nvPr/>
          </p:nvSpPr>
          <p:spPr>
            <a:xfrm>
              <a:off x="4526123" y="1740535"/>
              <a:ext cx="1463352" cy="174053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Adherence to Community-Based Needs Assessments and/or State Health Plans</a:t>
              </a:r>
              <a:endParaRPr sz="1600" dirty="0">
                <a:solidFill>
                  <a:schemeClr val="lt1"/>
                </a:solidFill>
                <a:latin typeface="Calibri"/>
                <a:ea typeface="Calibri"/>
                <a:cs typeface="Calibri"/>
                <a:sym typeface="Calibri"/>
              </a:endParaRPr>
            </a:p>
          </p:txBody>
        </p:sp>
        <p:sp>
          <p:nvSpPr>
            <p:cNvPr id="297" name="Google Shape;297;p30"/>
            <p:cNvSpPr/>
            <p:nvPr/>
          </p:nvSpPr>
          <p:spPr>
            <a:xfrm>
              <a:off x="4570024" y="261080"/>
              <a:ext cx="1375551" cy="1448995"/>
            </a:xfrm>
            <a:prstGeom prst="ellipse">
              <a:avLst/>
            </a:prstGeom>
            <a:blipFill rotWithShape="1">
              <a:blip r:embed="rId6">
                <a:alphaModFix/>
              </a:blip>
              <a:stretch>
                <a:fillRect l="-37997" r="-37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0"/>
            <p:cNvSpPr/>
            <p:nvPr/>
          </p:nvSpPr>
          <p:spPr>
            <a:xfrm>
              <a:off x="6033376"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30"/>
            <p:cNvSpPr txBox="1"/>
            <p:nvPr/>
          </p:nvSpPr>
          <p:spPr>
            <a:xfrm>
              <a:off x="6033376" y="1740535"/>
              <a:ext cx="1463352" cy="174053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Increased use of preventive care services</a:t>
              </a:r>
              <a:endParaRPr sz="1600" dirty="0">
                <a:solidFill>
                  <a:schemeClr val="lt1"/>
                </a:solidFill>
                <a:latin typeface="Calibri"/>
                <a:ea typeface="Calibri"/>
                <a:cs typeface="Calibri"/>
                <a:sym typeface="Calibri"/>
              </a:endParaRPr>
            </a:p>
          </p:txBody>
        </p:sp>
        <p:sp>
          <p:nvSpPr>
            <p:cNvPr id="300" name="Google Shape;300;p30"/>
            <p:cNvSpPr/>
            <p:nvPr/>
          </p:nvSpPr>
          <p:spPr>
            <a:xfrm>
              <a:off x="6077277" y="261080"/>
              <a:ext cx="1375551" cy="1448995"/>
            </a:xfrm>
            <a:prstGeom prst="ellipse">
              <a:avLst/>
            </a:prstGeom>
            <a:blipFill rotWithShape="1">
              <a:blip r:embed="rId7">
                <a:alphaModFix/>
              </a:blip>
              <a:stretch>
                <a:fillRect l="-43999" r="-43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0"/>
            <p:cNvSpPr/>
            <p:nvPr/>
          </p:nvSpPr>
          <p:spPr>
            <a:xfrm>
              <a:off x="7540629"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0"/>
            <p:cNvSpPr txBox="1"/>
            <p:nvPr/>
          </p:nvSpPr>
          <p:spPr>
            <a:xfrm>
              <a:off x="7540629" y="1740535"/>
              <a:ext cx="1463352" cy="1740535"/>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1" dirty="0">
                  <a:solidFill>
                    <a:schemeClr val="lt1"/>
                  </a:solidFill>
                  <a:latin typeface="Calibri"/>
                  <a:ea typeface="Calibri"/>
                  <a:cs typeface="Calibri"/>
                  <a:sym typeface="Calibri"/>
                </a:rPr>
                <a:t>Improvement in Patient Satisfaction Scores (Access, wait times, provider attentiveness, etc.</a:t>
              </a:r>
              <a:endParaRPr sz="1500" dirty="0">
                <a:solidFill>
                  <a:schemeClr val="lt1"/>
                </a:solidFill>
                <a:latin typeface="Calibri"/>
                <a:ea typeface="Calibri"/>
                <a:cs typeface="Calibri"/>
                <a:sym typeface="Calibri"/>
              </a:endParaRPr>
            </a:p>
          </p:txBody>
        </p:sp>
        <p:sp>
          <p:nvSpPr>
            <p:cNvPr id="303" name="Google Shape;303;p30"/>
            <p:cNvSpPr/>
            <p:nvPr/>
          </p:nvSpPr>
          <p:spPr>
            <a:xfrm>
              <a:off x="7517623" y="332588"/>
              <a:ext cx="1375551" cy="1439779"/>
            </a:xfrm>
            <a:prstGeom prst="ellipse">
              <a:avLst/>
            </a:prstGeom>
            <a:blipFill rotWithShape="1">
              <a:blip r:embed="rId8">
                <a:alphaModFix/>
              </a:blip>
              <a:stretch>
                <a:fillRect l="-13997" r="-13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0"/>
            <p:cNvSpPr/>
            <p:nvPr/>
          </p:nvSpPr>
          <p:spPr>
            <a:xfrm>
              <a:off x="9047883" y="0"/>
              <a:ext cx="1463352" cy="435133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30"/>
            <p:cNvSpPr txBox="1"/>
            <p:nvPr/>
          </p:nvSpPr>
          <p:spPr>
            <a:xfrm>
              <a:off x="9047883" y="1740535"/>
              <a:ext cx="1463352" cy="1740535"/>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Reductions in avoidable use of high end services for chronic care patients </a:t>
              </a:r>
              <a:endParaRPr sz="1600" dirty="0">
                <a:solidFill>
                  <a:schemeClr val="lt1"/>
                </a:solidFill>
                <a:latin typeface="Calibri"/>
                <a:ea typeface="Calibri"/>
                <a:cs typeface="Calibri"/>
                <a:sym typeface="Calibri"/>
              </a:endParaRPr>
            </a:p>
          </p:txBody>
        </p:sp>
        <p:sp>
          <p:nvSpPr>
            <p:cNvPr id="306" name="Google Shape;306;p30"/>
            <p:cNvSpPr/>
            <p:nvPr/>
          </p:nvSpPr>
          <p:spPr>
            <a:xfrm>
              <a:off x="9091783" y="261080"/>
              <a:ext cx="1375551" cy="1448995"/>
            </a:xfrm>
            <a:prstGeom prst="ellipse">
              <a:avLst/>
            </a:prstGeom>
            <a:blipFill rotWithShape="1">
              <a:blip r:embed="rId9">
                <a:alphaModFix/>
              </a:blip>
              <a:stretch>
                <a:fillRect l="-20998" r="-20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30"/>
            <p:cNvSpPr/>
            <p:nvPr/>
          </p:nvSpPr>
          <p:spPr>
            <a:xfrm>
              <a:off x="420623" y="3481070"/>
              <a:ext cx="9674352" cy="652700"/>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9" name="Google Shape;30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dirty="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Opportunities for Collaboration States Might  Consider</a:t>
            </a:r>
            <a:endParaRPr dirty="0"/>
          </a:p>
        </p:txBody>
      </p:sp>
      <p:grpSp>
        <p:nvGrpSpPr>
          <p:cNvPr id="347" name="Google Shape;347;p33"/>
          <p:cNvGrpSpPr/>
          <p:nvPr/>
        </p:nvGrpSpPr>
        <p:grpSpPr>
          <a:xfrm>
            <a:off x="838200" y="1600200"/>
            <a:ext cx="10513218" cy="5029201"/>
            <a:chOff x="0" y="0"/>
            <a:chExt cx="10513218" cy="5029201"/>
          </a:xfrm>
        </p:grpSpPr>
        <p:sp>
          <p:nvSpPr>
            <p:cNvPr id="348" name="Google Shape;348;p33"/>
            <p:cNvSpPr/>
            <p:nvPr/>
          </p:nvSpPr>
          <p:spPr>
            <a:xfrm>
              <a:off x="788669" y="0"/>
              <a:ext cx="8938260" cy="5029201"/>
            </a:xfrm>
            <a:prstGeom prst="rightArrow">
              <a:avLst>
                <a:gd name="adj1" fmla="val 50000"/>
                <a:gd name="adj2" fmla="val 5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33"/>
            <p:cNvSpPr/>
            <p:nvPr/>
          </p:nvSpPr>
          <p:spPr>
            <a:xfrm>
              <a:off x="0" y="641192"/>
              <a:ext cx="2353430" cy="3767454"/>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33"/>
            <p:cNvSpPr txBox="1"/>
            <p:nvPr/>
          </p:nvSpPr>
          <p:spPr>
            <a:xfrm>
              <a:off x="114885" y="756077"/>
              <a:ext cx="2123660" cy="3537684"/>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2060"/>
                </a:buClr>
                <a:buSzPts val="1800"/>
                <a:buFont typeface="Calibri"/>
                <a:buNone/>
              </a:pPr>
              <a:r>
                <a:rPr lang="en-US" sz="1800" b="1" u="sng" dirty="0">
                  <a:solidFill>
                    <a:srgbClr val="002060"/>
                  </a:solidFill>
                  <a:latin typeface="Calibri"/>
                  <a:ea typeface="Calibri"/>
                  <a:cs typeface="Calibri"/>
                  <a:sym typeface="Calibri"/>
                </a:rPr>
                <a:t>Develop Common Definitions for:</a:t>
              </a:r>
              <a:endParaRPr dirty="0"/>
            </a:p>
            <a:p>
              <a:pPr marL="171450" marR="0" lvl="1" indent="-171450" algn="l" rtl="0">
                <a:lnSpc>
                  <a:spcPct val="90000"/>
                </a:lnSpc>
                <a:spcBef>
                  <a:spcPts val="630"/>
                </a:spcBef>
                <a:spcAft>
                  <a:spcPts val="0"/>
                </a:spcAft>
                <a:buClr>
                  <a:srgbClr val="002060"/>
                </a:buClr>
                <a:buSzPts val="1800"/>
                <a:buFont typeface="Calibri"/>
                <a:buChar char="•"/>
              </a:pPr>
              <a:r>
                <a:rPr lang="en-US" sz="1800" b="1" i="0" u="none" strike="noStrike" cap="none" dirty="0">
                  <a:solidFill>
                    <a:srgbClr val="002060"/>
                  </a:solidFill>
                  <a:latin typeface="Calibri"/>
                  <a:ea typeface="Calibri"/>
                  <a:cs typeface="Calibri"/>
                  <a:sym typeface="Calibri"/>
                </a:rPr>
                <a:t>Primary care services</a:t>
              </a:r>
              <a:endParaRPr dirty="0"/>
            </a:p>
            <a:p>
              <a:pPr marL="171450" marR="0" lvl="1" indent="-171450" algn="l" rtl="0">
                <a:lnSpc>
                  <a:spcPct val="90000"/>
                </a:lnSpc>
                <a:spcBef>
                  <a:spcPts val="270"/>
                </a:spcBef>
                <a:spcAft>
                  <a:spcPts val="0"/>
                </a:spcAft>
                <a:buClr>
                  <a:srgbClr val="002060"/>
                </a:buClr>
                <a:buSzPts val="1800"/>
                <a:buFont typeface="Calibri"/>
                <a:buChar char="•"/>
              </a:pPr>
              <a:r>
                <a:rPr lang="en-US" sz="1800" b="1" i="0" u="none" strike="noStrike" cap="none" dirty="0">
                  <a:solidFill>
                    <a:srgbClr val="002060"/>
                  </a:solidFill>
                  <a:latin typeface="Calibri"/>
                  <a:ea typeface="Calibri"/>
                  <a:cs typeface="Calibri"/>
                  <a:sym typeface="Calibri"/>
                </a:rPr>
                <a:t>Primary care providers</a:t>
              </a:r>
              <a:endParaRPr dirty="0"/>
            </a:p>
            <a:p>
              <a:pPr marL="171450" marR="0" lvl="1" indent="-171450" algn="l" rtl="0">
                <a:lnSpc>
                  <a:spcPct val="90000"/>
                </a:lnSpc>
                <a:spcBef>
                  <a:spcPts val="270"/>
                </a:spcBef>
                <a:spcAft>
                  <a:spcPts val="0"/>
                </a:spcAft>
                <a:buClr>
                  <a:srgbClr val="002060"/>
                </a:buClr>
                <a:buSzPts val="1800"/>
                <a:buFont typeface="Calibri"/>
                <a:buChar char="•"/>
              </a:pPr>
              <a:r>
                <a:rPr lang="en-US" sz="1800" b="1" i="0" u="none" strike="noStrike" cap="none" dirty="0">
                  <a:solidFill>
                    <a:srgbClr val="002060"/>
                  </a:solidFill>
                  <a:latin typeface="Calibri"/>
                  <a:ea typeface="Calibri"/>
                  <a:cs typeface="Calibri"/>
                  <a:sym typeface="Calibri"/>
                </a:rPr>
                <a:t>CPT Codes to include in the calculation of payments</a:t>
              </a:r>
              <a:endParaRPr dirty="0"/>
            </a:p>
            <a:p>
              <a:pPr marL="171450" marR="0" lvl="1" indent="-171450" algn="l" rtl="0">
                <a:lnSpc>
                  <a:spcPct val="90000"/>
                </a:lnSpc>
                <a:spcBef>
                  <a:spcPts val="270"/>
                </a:spcBef>
                <a:spcAft>
                  <a:spcPts val="0"/>
                </a:spcAft>
                <a:buClr>
                  <a:srgbClr val="002060"/>
                </a:buClr>
                <a:buSzPts val="1800"/>
                <a:buFont typeface="Calibri"/>
                <a:buChar char="•"/>
              </a:pPr>
              <a:r>
                <a:rPr lang="en-US" sz="1800" b="1" i="0" u="none" strike="noStrike" cap="none" dirty="0">
                  <a:solidFill>
                    <a:srgbClr val="002060"/>
                  </a:solidFill>
                  <a:latin typeface="Calibri"/>
                  <a:ea typeface="Calibri"/>
                  <a:cs typeface="Calibri"/>
                  <a:sym typeface="Calibri"/>
                </a:rPr>
                <a:t>Define the Denominator</a:t>
              </a:r>
              <a:endParaRPr dirty="0"/>
            </a:p>
          </p:txBody>
        </p:sp>
        <p:sp>
          <p:nvSpPr>
            <p:cNvPr id="351" name="Google Shape;351;p33"/>
            <p:cNvSpPr/>
            <p:nvPr/>
          </p:nvSpPr>
          <p:spPr>
            <a:xfrm>
              <a:off x="2721578" y="641192"/>
              <a:ext cx="2353430" cy="3746815"/>
            </a:xfrm>
            <a:prstGeom prst="roundRect">
              <a:avLst>
                <a:gd name="adj" fmla="val 16667"/>
              </a:avLst>
            </a:prstGeom>
            <a:solidFill>
              <a:schemeClr val="accent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33"/>
            <p:cNvSpPr txBox="1"/>
            <p:nvPr/>
          </p:nvSpPr>
          <p:spPr>
            <a:xfrm>
              <a:off x="2836463" y="756077"/>
              <a:ext cx="2123660" cy="3517045"/>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400" b="1" dirty="0">
                  <a:solidFill>
                    <a:srgbClr val="002060"/>
                  </a:solidFill>
                  <a:latin typeface="Calibri"/>
                  <a:ea typeface="Calibri"/>
                  <a:cs typeface="Calibri"/>
                  <a:sym typeface="Calibri"/>
                </a:rPr>
                <a:t> </a:t>
              </a:r>
              <a:r>
                <a:rPr lang="en-US" sz="1800" b="1" dirty="0">
                  <a:solidFill>
                    <a:srgbClr val="002060"/>
                  </a:solidFill>
                  <a:latin typeface="Calibri"/>
                  <a:ea typeface="Calibri"/>
                  <a:cs typeface="Calibri"/>
                  <a:sym typeface="Calibri"/>
                </a:rPr>
                <a:t>Agree on “measures of success” related to the increased investments such as cost reduction, improved access, improved quality, and impact on population health</a:t>
              </a:r>
              <a:endParaRPr dirty="0"/>
            </a:p>
          </p:txBody>
        </p:sp>
        <p:sp>
          <p:nvSpPr>
            <p:cNvPr id="353" name="Google Shape;353;p33"/>
            <p:cNvSpPr/>
            <p:nvPr/>
          </p:nvSpPr>
          <p:spPr>
            <a:xfrm>
              <a:off x="5440590" y="641192"/>
              <a:ext cx="2353430" cy="3746815"/>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33"/>
            <p:cNvSpPr txBox="1"/>
            <p:nvPr/>
          </p:nvSpPr>
          <p:spPr>
            <a:xfrm>
              <a:off x="5555475" y="756077"/>
              <a:ext cx="2123660" cy="351704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2060"/>
                </a:buClr>
                <a:buSzPts val="1800"/>
                <a:buFont typeface="Calibri"/>
                <a:buNone/>
              </a:pPr>
              <a:r>
                <a:rPr lang="en-US" sz="1800" b="1" dirty="0">
                  <a:solidFill>
                    <a:srgbClr val="002060"/>
                  </a:solidFill>
                  <a:latin typeface="Calibri"/>
                  <a:ea typeface="Calibri"/>
                  <a:cs typeface="Calibri"/>
                  <a:sym typeface="Calibri"/>
                </a:rPr>
                <a:t>Define the data needed to support the “measures of success” and determine how that data will be collected and reported</a:t>
              </a:r>
              <a:endParaRPr dirty="0"/>
            </a:p>
          </p:txBody>
        </p:sp>
        <p:sp>
          <p:nvSpPr>
            <p:cNvPr id="355" name="Google Shape;355;p33"/>
            <p:cNvSpPr/>
            <p:nvPr/>
          </p:nvSpPr>
          <p:spPr>
            <a:xfrm>
              <a:off x="8159788" y="696956"/>
              <a:ext cx="2353430" cy="3655605"/>
            </a:xfrm>
            <a:prstGeom prst="roundRect">
              <a:avLst>
                <a:gd name="adj" fmla="val 16667"/>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33"/>
            <p:cNvSpPr txBox="1"/>
            <p:nvPr/>
          </p:nvSpPr>
          <p:spPr>
            <a:xfrm>
              <a:off x="8274673" y="811841"/>
              <a:ext cx="2123660" cy="34258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2060"/>
                </a:buClr>
                <a:buSzPts val="1800"/>
                <a:buFont typeface="Calibri"/>
                <a:buNone/>
              </a:pPr>
              <a:r>
                <a:rPr lang="en-US" sz="1800" b="1" dirty="0">
                  <a:solidFill>
                    <a:srgbClr val="002060"/>
                  </a:solidFill>
                  <a:latin typeface="Calibri"/>
                  <a:ea typeface="Calibri"/>
                  <a:cs typeface="Calibri"/>
                  <a:sym typeface="Calibri"/>
                </a:rPr>
                <a:t>Collaborate to reconsider  regulatory approaches (CON, Budget Review, Insurance Regulations) or other  means to ensure accountability  </a:t>
              </a:r>
              <a:endParaRPr dirty="0"/>
            </a:p>
          </p:txBody>
        </p:sp>
      </p:grpSp>
      <p:sp>
        <p:nvSpPr>
          <p:cNvPr id="358" name="Google Shape;3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dirty="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ACB8CA"/>
            </a:gs>
            <a:gs pos="74000">
              <a:srgbClr val="A9BEE4"/>
            </a:gs>
            <a:gs pos="83000">
              <a:srgbClr val="A9BEE4"/>
            </a:gs>
            <a:gs pos="100000">
              <a:srgbClr val="C5D3ED"/>
            </a:gs>
          </a:gsLst>
          <a:lin ang="5400000" scaled="0"/>
        </a:gradFill>
        <a:effectLst/>
      </p:bgPr>
    </p:bg>
    <p:spTree>
      <p:nvGrpSpPr>
        <p:cNvPr id="1" name="Shape 370"/>
        <p:cNvGrpSpPr/>
        <p:nvPr/>
      </p:nvGrpSpPr>
      <p:grpSpPr>
        <a:xfrm>
          <a:off x="0" y="0"/>
          <a:ext cx="0" cy="0"/>
          <a:chOff x="0" y="0"/>
          <a:chExt cx="0" cy="0"/>
        </a:xfrm>
      </p:grpSpPr>
      <p:sp>
        <p:nvSpPr>
          <p:cNvPr id="371" name="Google Shape;371;p35"/>
          <p:cNvSpPr txBox="1">
            <a:spLocks noGrp="1"/>
          </p:cNvSpPr>
          <p:nvPr>
            <p:ph type="title"/>
          </p:nvPr>
        </p:nvSpPr>
        <p:spPr>
          <a:xfrm>
            <a:off x="702541" y="702974"/>
            <a:ext cx="10515600" cy="285273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6000" b="0" i="0" u="none" strike="noStrike" cap="none" dirty="0">
                <a:solidFill>
                  <a:schemeClr val="dk1"/>
                </a:solidFill>
                <a:latin typeface="Calibri"/>
                <a:ea typeface="Calibri"/>
                <a:cs typeface="Calibri"/>
                <a:sym typeface="Calibri"/>
              </a:rPr>
              <a:t>Appendix</a:t>
            </a:r>
            <a:endParaRPr dirty="0"/>
          </a:p>
        </p:txBody>
      </p:sp>
      <p:sp>
        <p:nvSpPr>
          <p:cNvPr id="372" name="Google Shape;372;p35"/>
          <p:cNvSpPr txBox="1">
            <a:spLocks noGrp="1"/>
          </p:cNvSpPr>
          <p:nvPr>
            <p:ph type="body" idx="1"/>
          </p:nvPr>
        </p:nvSpPr>
        <p:spPr>
          <a:xfrm>
            <a:off x="838200" y="3859790"/>
            <a:ext cx="10515600" cy="15001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A3838"/>
              </a:buClr>
              <a:buSzPts val="3600"/>
              <a:buFont typeface="Arial"/>
              <a:buNone/>
            </a:pPr>
            <a:r>
              <a:rPr lang="en-US" sz="3600" b="1" i="0" u="none" strike="noStrike" cap="none" dirty="0">
                <a:solidFill>
                  <a:srgbClr val="3A3838"/>
                </a:solidFill>
                <a:latin typeface="Calibri"/>
                <a:ea typeface="Calibri"/>
                <a:cs typeface="Calibri"/>
                <a:sym typeface="Calibri"/>
              </a:rPr>
              <a:t>Primary Care CPT Codes</a:t>
            </a:r>
            <a:endParaRPr dirty="0"/>
          </a:p>
          <a:p>
            <a:pPr marL="0" marR="0" lvl="0" indent="0" algn="ctr" rtl="0">
              <a:lnSpc>
                <a:spcPct val="90000"/>
              </a:lnSpc>
              <a:spcBef>
                <a:spcPts val="1000"/>
              </a:spcBef>
              <a:spcAft>
                <a:spcPts val="0"/>
              </a:spcAft>
              <a:buClr>
                <a:srgbClr val="888888"/>
              </a:buClr>
              <a:buSzPts val="3600"/>
              <a:buFont typeface="Arial"/>
              <a:buNone/>
            </a:pPr>
            <a:endParaRPr sz="3600" b="0" i="0" u="none" strike="noStrike" cap="none" dirty="0">
              <a:solidFill>
                <a:srgbClr val="888888"/>
              </a:solidFill>
              <a:latin typeface="Calibri"/>
              <a:ea typeface="Calibri"/>
              <a:cs typeface="Calibri"/>
              <a:sym typeface="Calibri"/>
            </a:endParaRPr>
          </a:p>
        </p:txBody>
      </p:sp>
      <p:sp>
        <p:nvSpPr>
          <p:cNvPr id="373" name="Google Shape;37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888888"/>
                </a:solidFill>
                <a:latin typeface="Calibri"/>
                <a:ea typeface="Calibri"/>
                <a:cs typeface="Calibri"/>
                <a:sym typeface="Calibri"/>
              </a:rPr>
              <a:t>Draft For Comment Only</a:t>
            </a:r>
            <a:endParaRPr sz="1200" dirty="0">
              <a:solidFill>
                <a:srgbClr val="888888"/>
              </a:solidFill>
              <a:latin typeface="Calibri"/>
              <a:ea typeface="Calibri"/>
              <a:cs typeface="Calibri"/>
              <a:sym typeface="Calibri"/>
            </a:endParaRPr>
          </a:p>
        </p:txBody>
      </p:sp>
      <p:sp>
        <p:nvSpPr>
          <p:cNvPr id="374" name="Google Shape;37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dirty="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838200" y="31908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3959" b="1" i="0" u="none" strike="noStrike" cap="none" dirty="0">
                <a:solidFill>
                  <a:schemeClr val="dk1"/>
                </a:solidFill>
                <a:latin typeface="Calibri"/>
                <a:ea typeface="Calibri"/>
                <a:cs typeface="Calibri"/>
                <a:sym typeface="Calibri"/>
              </a:rPr>
              <a:t>Examples of Claims-Based Payments (CPT Codes) that States Included for the Calculation of Primary Care Payments</a:t>
            </a:r>
            <a:endParaRPr dirty="0"/>
          </a:p>
        </p:txBody>
      </p:sp>
      <p:grpSp>
        <p:nvGrpSpPr>
          <p:cNvPr id="195" name="Google Shape;195;p24"/>
          <p:cNvGrpSpPr/>
          <p:nvPr/>
        </p:nvGrpSpPr>
        <p:grpSpPr>
          <a:xfrm>
            <a:off x="838200" y="2187574"/>
            <a:ext cx="10515600" cy="4351338"/>
            <a:chOff x="0" y="0"/>
            <a:chExt cx="10515600" cy="4351338"/>
          </a:xfrm>
        </p:grpSpPr>
        <p:sp>
          <p:nvSpPr>
            <p:cNvPr id="196" name="Google Shape;196;p24"/>
            <p:cNvSpPr/>
            <p:nvPr/>
          </p:nvSpPr>
          <p:spPr>
            <a:xfrm>
              <a:off x="0" y="0"/>
              <a:ext cx="4351338" cy="4351338"/>
            </a:xfrm>
            <a:prstGeom prst="pie">
              <a:avLst>
                <a:gd name="adj1" fmla="val 54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24"/>
            <p:cNvSpPr/>
            <p:nvPr/>
          </p:nvSpPr>
          <p:spPr>
            <a:xfrm>
              <a:off x="2175669" y="0"/>
              <a:ext cx="8339931" cy="4351338"/>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4"/>
            <p:cNvSpPr txBox="1"/>
            <p:nvPr/>
          </p:nvSpPr>
          <p:spPr>
            <a:xfrm>
              <a:off x="2175669" y="0"/>
              <a:ext cx="8339931" cy="2066885"/>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dirty="0">
                  <a:solidFill>
                    <a:schemeClr val="dk1"/>
                  </a:solidFill>
                  <a:latin typeface="Calibri"/>
                  <a:ea typeface="Calibri"/>
                  <a:cs typeface="Calibri"/>
                  <a:sym typeface="Calibri"/>
                </a:rPr>
                <a:t>States Need to Agree on Which Primary Care CPT Codes Should be Included in the Calculation of Payments to Primary Care Providers</a:t>
              </a:r>
              <a:endParaRPr dirty="0"/>
            </a:p>
          </p:txBody>
        </p:sp>
        <p:sp>
          <p:nvSpPr>
            <p:cNvPr id="199" name="Google Shape;199;p24"/>
            <p:cNvSpPr/>
            <p:nvPr/>
          </p:nvSpPr>
          <p:spPr>
            <a:xfrm>
              <a:off x="1142226" y="2066885"/>
              <a:ext cx="2066885" cy="2066885"/>
            </a:xfrm>
            <a:prstGeom prst="pie">
              <a:avLst>
                <a:gd name="adj1" fmla="val 54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24"/>
            <p:cNvSpPr/>
            <p:nvPr/>
          </p:nvSpPr>
          <p:spPr>
            <a:xfrm>
              <a:off x="2175669" y="2066885"/>
              <a:ext cx="8339931" cy="2066885"/>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24"/>
            <p:cNvSpPr txBox="1"/>
            <p:nvPr/>
          </p:nvSpPr>
          <p:spPr>
            <a:xfrm>
              <a:off x="2175669" y="2066885"/>
              <a:ext cx="8339931" cy="2066885"/>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dirty="0">
                  <a:solidFill>
                    <a:schemeClr val="dk1"/>
                  </a:solidFill>
                  <a:latin typeface="Calibri"/>
                  <a:ea typeface="Calibri"/>
                  <a:cs typeface="Calibri"/>
                  <a:sym typeface="Calibri"/>
                </a:rPr>
                <a:t>See Appendix Slides 29-33 for a Comparative List of CPT Codes that States are Currently Including in their Calculations</a:t>
              </a:r>
              <a:endParaRPr dirty="0"/>
            </a:p>
          </p:txBody>
        </p:sp>
      </p:grpSp>
      <p:sp>
        <p:nvSpPr>
          <p:cNvPr id="202" name="Google Shape;20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dirty="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36"/>
          <p:cNvSpPr txBox="1">
            <a:spLocks noGrp="1"/>
          </p:cNvSpPr>
          <p:nvPr>
            <p:ph type="title"/>
          </p:nvPr>
        </p:nvSpPr>
        <p:spPr>
          <a:xfrm>
            <a:off x="838200" y="-143050"/>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Primary Care CPT Codes Currently Being Used for Calculation of Primary Care Payments</a:t>
            </a:r>
            <a:endParaRPr sz="4000" b="0" i="0" u="none" strike="noStrike" cap="none" dirty="0">
              <a:solidFill>
                <a:schemeClr val="dk1"/>
              </a:solidFill>
              <a:latin typeface="Calibri"/>
              <a:ea typeface="Calibri"/>
              <a:cs typeface="Calibri"/>
              <a:sym typeface="Calibri"/>
            </a:endParaRPr>
          </a:p>
        </p:txBody>
      </p:sp>
      <p:graphicFrame>
        <p:nvGraphicFramePr>
          <p:cNvPr id="380" name="Google Shape;380;p36"/>
          <p:cNvGraphicFramePr/>
          <p:nvPr>
            <p:extLst>
              <p:ext uri="{D42A27DB-BD31-4B8C-83A1-F6EECF244321}">
                <p14:modId xmlns:p14="http://schemas.microsoft.com/office/powerpoint/2010/main" val="4114787335"/>
              </p:ext>
            </p:extLst>
          </p:nvPr>
        </p:nvGraphicFramePr>
        <p:xfrm>
          <a:off x="1018187" y="952250"/>
          <a:ext cx="10155625" cy="5769225"/>
        </p:xfrm>
        <a:graphic>
          <a:graphicData uri="http://schemas.openxmlformats.org/drawingml/2006/table">
            <a:tbl>
              <a:tblPr>
                <a:noFill/>
                <a:tableStyleId>{E8591BCF-8977-4A9B-AF82-7380F5A7A4DC}</a:tableStyleId>
              </a:tblPr>
              <a:tblGrid>
                <a:gridCol w="1554425">
                  <a:extLst>
                    <a:ext uri="{9D8B030D-6E8A-4147-A177-3AD203B41FA5}">
                      <a16:colId xmlns:a16="http://schemas.microsoft.com/office/drawing/2014/main" xmlns="" val="20000"/>
                    </a:ext>
                  </a:extLst>
                </a:gridCol>
                <a:gridCol w="3227300">
                  <a:extLst>
                    <a:ext uri="{9D8B030D-6E8A-4147-A177-3AD203B41FA5}">
                      <a16:colId xmlns:a16="http://schemas.microsoft.com/office/drawing/2014/main" xmlns="" val="20001"/>
                    </a:ext>
                  </a:extLst>
                </a:gridCol>
                <a:gridCol w="947475">
                  <a:extLst>
                    <a:ext uri="{9D8B030D-6E8A-4147-A177-3AD203B41FA5}">
                      <a16:colId xmlns:a16="http://schemas.microsoft.com/office/drawing/2014/main" xmlns="" val="20002"/>
                    </a:ext>
                  </a:extLst>
                </a:gridCol>
                <a:gridCol w="814225">
                  <a:extLst>
                    <a:ext uri="{9D8B030D-6E8A-4147-A177-3AD203B41FA5}">
                      <a16:colId xmlns:a16="http://schemas.microsoft.com/office/drawing/2014/main" xmlns="" val="20003"/>
                    </a:ext>
                  </a:extLst>
                </a:gridCol>
                <a:gridCol w="725400">
                  <a:extLst>
                    <a:ext uri="{9D8B030D-6E8A-4147-A177-3AD203B41FA5}">
                      <a16:colId xmlns:a16="http://schemas.microsoft.com/office/drawing/2014/main" xmlns="" val="20004"/>
                    </a:ext>
                  </a:extLst>
                </a:gridCol>
                <a:gridCol w="991875">
                  <a:extLst>
                    <a:ext uri="{9D8B030D-6E8A-4147-A177-3AD203B41FA5}">
                      <a16:colId xmlns:a16="http://schemas.microsoft.com/office/drawing/2014/main" xmlns="" val="20005"/>
                    </a:ext>
                  </a:extLst>
                </a:gridCol>
                <a:gridCol w="814225">
                  <a:extLst>
                    <a:ext uri="{9D8B030D-6E8A-4147-A177-3AD203B41FA5}">
                      <a16:colId xmlns:a16="http://schemas.microsoft.com/office/drawing/2014/main" xmlns="" val="20006"/>
                    </a:ext>
                  </a:extLst>
                </a:gridCol>
                <a:gridCol w="1080700">
                  <a:extLst>
                    <a:ext uri="{9D8B030D-6E8A-4147-A177-3AD203B41FA5}">
                      <a16:colId xmlns:a16="http://schemas.microsoft.com/office/drawing/2014/main" xmlns="" val="20007"/>
                    </a:ext>
                  </a:extLst>
                </a:gridCol>
              </a:tblGrid>
              <a:tr h="895275">
                <a:tc>
                  <a:txBody>
                    <a:bodyPr/>
                    <a:lstStyle/>
                    <a:p>
                      <a:pPr marL="0" marR="0" lvl="0" indent="0" algn="l" rtl="0">
                        <a:spcBef>
                          <a:spcPts val="0"/>
                        </a:spcBef>
                        <a:spcAft>
                          <a:spcPts val="0"/>
                        </a:spcAft>
                        <a:buNone/>
                      </a:pPr>
                      <a:r>
                        <a:rPr lang="en-US" sz="1400" b="1" u="none" strike="noStrike" dirty="0">
                          <a:latin typeface="Calibri"/>
                          <a:ea typeface="Calibri"/>
                          <a:cs typeface="Calibri"/>
                          <a:sym typeface="Calibri"/>
                        </a:rPr>
                        <a:t>Procedure Codes</a:t>
                      </a:r>
                      <a:endParaRPr sz="14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Description</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sng" strike="noStrike" dirty="0">
                          <a:latin typeface="Calibri"/>
                          <a:ea typeface="Calibri"/>
                          <a:cs typeface="Calibri"/>
                          <a:sym typeface="Calibri"/>
                        </a:rPr>
                        <a:t>Mass.</a:t>
                      </a:r>
                      <a:endParaRPr sz="1200" b="1" i="0" u="sng"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sng" strike="noStrike" dirty="0">
                          <a:latin typeface="Calibri"/>
                          <a:ea typeface="Calibri"/>
                          <a:cs typeface="Calibri"/>
                          <a:sym typeface="Calibri"/>
                        </a:rPr>
                        <a:t>Rhode Island</a:t>
                      </a:r>
                      <a:endParaRPr sz="1200" b="1" i="0" u="sng"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sng" strike="noStrike" dirty="0">
                          <a:latin typeface="Calibri"/>
                          <a:ea typeface="Calibri"/>
                          <a:cs typeface="Calibri"/>
                          <a:sym typeface="Calibri"/>
                        </a:rPr>
                        <a:t>CT. State Employee Plan Analysis</a:t>
                      </a:r>
                      <a:endParaRPr sz="1200" b="1" i="0" u="sng"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sng" strike="noStrike" dirty="0">
                          <a:latin typeface="Calibri"/>
                          <a:ea typeface="Calibri"/>
                          <a:cs typeface="Calibri"/>
                          <a:sym typeface="Calibri"/>
                        </a:rPr>
                        <a:t>Vermont ACO Primary Care Spend</a:t>
                      </a:r>
                      <a:endParaRPr sz="1200" b="1" i="0" u="sng"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sng" strike="noStrike" dirty="0">
                          <a:solidFill>
                            <a:schemeClr val="hlink"/>
                          </a:solidFill>
                          <a:latin typeface="Calibri"/>
                          <a:ea typeface="Calibri"/>
                          <a:cs typeface="Calibri"/>
                          <a:sym typeface="Calibri"/>
                          <a:hlinkClick r:id="rId3"/>
                        </a:rPr>
                        <a:t>Milbank Report [1]</a:t>
                      </a:r>
                      <a:endParaRPr sz="1200" b="1" i="0" u="sng"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2018 Primary Care Spending Report Oregon</a:t>
                      </a:r>
                      <a:endParaRPr sz="1200" b="1" i="0" u="none" strike="noStrike" dirty="0">
                        <a:solidFill>
                          <a:srgbClr val="FFFFFF"/>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0"/>
                  </a:ext>
                </a:extLst>
              </a:tr>
              <a:tr h="242850">
                <a:tc>
                  <a:txBody>
                    <a:bodyPr/>
                    <a:lstStyle/>
                    <a:p>
                      <a:pPr marL="0" marR="0" lvl="0" indent="0" algn="l" rtl="0">
                        <a:spcBef>
                          <a:spcPts val="0"/>
                        </a:spcBef>
                        <a:spcAft>
                          <a:spcPts val="0"/>
                        </a:spcAft>
                        <a:buNone/>
                      </a:pPr>
                      <a:r>
                        <a:rPr lang="en-US" sz="1400" b="1" u="none" strike="noStrike" dirty="0">
                          <a:latin typeface="Calibri"/>
                          <a:ea typeface="Calibri"/>
                          <a:cs typeface="Calibri"/>
                          <a:sym typeface="Calibri"/>
                        </a:rPr>
                        <a:t>Office Type Visits</a:t>
                      </a:r>
                      <a:endParaRPr sz="14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1"/>
                  </a:ext>
                </a:extLst>
              </a:tr>
              <a:tr h="517800">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98966</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Non-physician telephone services</a:t>
                      </a:r>
                      <a:endParaRPr sz="1200" b="1" i="0"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 </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2"/>
                  </a:ext>
                </a:extLst>
              </a:tr>
              <a:tr h="517800">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98967</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Non-physician telephone services</a:t>
                      </a:r>
                      <a:endParaRPr sz="1200" b="1" i="0"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Yes </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3"/>
                  </a:ext>
                </a:extLst>
              </a:tr>
              <a:tr h="1813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98968</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Non-physician telephone services</a:t>
                      </a:r>
                      <a:endParaRPr sz="1200" b="1" i="0"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4"/>
                  </a:ext>
                </a:extLst>
              </a:tr>
              <a:tr h="486150">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98969</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Online assessment, mgmt. services by non-physician</a:t>
                      </a:r>
                      <a:endParaRPr sz="1200" b="1" i="0"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5"/>
                  </a:ext>
                </a:extLst>
              </a:tr>
              <a:tr h="1813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99201-99205</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Office or outpatient visit for a new patient</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6"/>
                  </a:ext>
                </a:extLst>
              </a:tr>
              <a:tr h="2401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99211-99215</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Office or outpatient visit for an established patient</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7"/>
                  </a:ext>
                </a:extLst>
              </a:tr>
              <a:tr h="1880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99241-99245 </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Office or other outpatient consultations</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8"/>
                  </a:ext>
                </a:extLst>
              </a:tr>
              <a:tr h="183300">
                <a:tc>
                  <a:txBody>
                    <a:bodyPr/>
                    <a:lstStyle/>
                    <a:p>
                      <a:pPr marL="0" marR="0" lvl="0" indent="0" algn="l" rtl="0">
                        <a:spcBef>
                          <a:spcPts val="0"/>
                        </a:spcBef>
                        <a:spcAft>
                          <a:spcPts val="0"/>
                        </a:spcAft>
                        <a:buNone/>
                      </a:pPr>
                      <a:r>
                        <a:rPr lang="en-US" sz="1400" b="1" u="none" strike="noStrike" dirty="0">
                          <a:latin typeface="Calibri"/>
                          <a:ea typeface="Calibri"/>
                          <a:cs typeface="Calibri"/>
                          <a:sym typeface="Calibri"/>
                        </a:rPr>
                        <a:t>Home/NH Visits</a:t>
                      </a:r>
                      <a:endParaRPr sz="14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endParaRPr sz="1200" b="1" i="0" u="none" strike="noStrike" dirty="0">
                        <a:solidFill>
                          <a:srgbClr val="FFFFFF"/>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a:t>
                      </a:r>
                      <a:endParaRPr sz="1200" b="1" i="0"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a:t>
                      </a:r>
                      <a:endParaRPr sz="1200" b="1" i="0"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latin typeface="Calibri"/>
                          <a:ea typeface="Calibri"/>
                          <a:cs typeface="Calibri"/>
                          <a:sym typeface="Calibri"/>
                        </a:rPr>
                        <a:t> </a:t>
                      </a:r>
                      <a:endParaRPr sz="1200" b="1" i="0" u="none" strike="noStrike" dirty="0">
                        <a:solidFill>
                          <a:srgbClr val="FFFFFF"/>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09"/>
                  </a:ext>
                </a:extLst>
              </a:tr>
              <a:tr h="3581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99339-99340</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Domiciliary or rest home multidisciplinary care planning</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 </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0"/>
                  </a:ext>
                </a:extLst>
              </a:tr>
              <a:tr h="3581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99324-99328, 99334-99337</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Domiciliary or rest home Custodial Care</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 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1"/>
                  </a:ext>
                </a:extLst>
              </a:tr>
              <a:tr h="3581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99304-99310, 99315-99316, 99318</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Nursing Facility Care</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i="1" u="none" strike="noStrike" dirty="0">
                          <a:solidFill>
                            <a:srgbClr val="FF0000"/>
                          </a:solidFill>
                          <a:latin typeface="Calibri"/>
                          <a:ea typeface="Calibri"/>
                          <a:cs typeface="Calibri"/>
                          <a:sym typeface="Calibri"/>
                        </a:rPr>
                        <a:t>No</a:t>
                      </a:r>
                      <a:endParaRPr dirty="0"/>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2"/>
                  </a:ext>
                </a:extLst>
              </a:tr>
              <a:tr h="1813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99341-99345</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Home visit for a new patient</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3"/>
                  </a:ext>
                </a:extLst>
              </a:tr>
              <a:tr h="2829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99347-99350  </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Home visit for an established patient</a:t>
                      </a:r>
                      <a:endParaRPr sz="1200" b="1" i="1" u="none" strike="noStrike" dirty="0">
                        <a:solidFill>
                          <a:srgbClr val="00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 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4"/>
                  </a:ext>
                </a:extLst>
              </a:tr>
              <a:tr h="1608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99354-99355</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Prolonged Service Office Visit</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 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5"/>
                  </a:ext>
                </a:extLst>
              </a:tr>
              <a:tr h="181375">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99358, 99359</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l" rtl="0">
                        <a:spcBef>
                          <a:spcPts val="0"/>
                        </a:spcBef>
                        <a:spcAft>
                          <a:spcPts val="0"/>
                        </a:spcAft>
                        <a:buNone/>
                      </a:pPr>
                      <a:r>
                        <a:rPr lang="en-US" sz="1200" b="1" u="none" strike="noStrike" dirty="0">
                          <a:latin typeface="Calibri"/>
                          <a:ea typeface="Calibri"/>
                          <a:cs typeface="Calibri"/>
                          <a:sym typeface="Calibri"/>
                        </a:rPr>
                        <a:t>Prolonged Service Office Visit</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 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00B050"/>
                          </a:solidFill>
                          <a:latin typeface="Calibri"/>
                          <a:ea typeface="Calibri"/>
                          <a:cs typeface="Calibri"/>
                          <a:sym typeface="Calibri"/>
                        </a:rPr>
                        <a:t>Yes</a:t>
                      </a:r>
                      <a:endParaRPr sz="1200" b="1" i="1" u="none" strike="noStrike" dirty="0">
                        <a:solidFill>
                          <a:srgbClr val="00B05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tc>
                  <a:txBody>
                    <a:bodyPr/>
                    <a:lstStyle/>
                    <a:p>
                      <a:pPr marL="0" marR="0" lvl="0" indent="0" algn="ctr" rtl="0">
                        <a:spcBef>
                          <a:spcPts val="0"/>
                        </a:spcBef>
                        <a:spcAft>
                          <a:spcPts val="0"/>
                        </a:spcAft>
                        <a:buNone/>
                      </a:pPr>
                      <a:r>
                        <a:rPr lang="en-US" sz="1200" b="1" u="none" strike="noStrike" dirty="0">
                          <a:solidFill>
                            <a:srgbClr val="FF0000"/>
                          </a:solidFill>
                          <a:latin typeface="Calibri"/>
                          <a:ea typeface="Calibri"/>
                          <a:cs typeface="Calibri"/>
                          <a:sym typeface="Calibri"/>
                        </a:rPr>
                        <a:t>No</a:t>
                      </a:r>
                      <a:endParaRPr sz="1200" b="1" i="1" u="none" strike="noStrike" dirty="0">
                        <a:solidFill>
                          <a:srgbClr val="FF0000"/>
                        </a:solidFill>
                        <a:latin typeface="Calibri"/>
                        <a:ea typeface="Calibri"/>
                        <a:cs typeface="Calibri"/>
                        <a:sym typeface="Calibri"/>
                      </a:endParaRPr>
                    </a:p>
                  </a:txBody>
                  <a:tcPr marL="4750" marR="4750" marT="4750" marB="0" anchor="ctr"/>
                </a:tc>
                <a:extLst>
                  <a:ext uri="{0D108BD9-81ED-4DB2-BD59-A6C34878D82A}">
                    <a16:rowId xmlns:a16="http://schemas.microsoft.com/office/drawing/2014/main" xmlns="" val="10016"/>
                  </a:ext>
                </a:extLst>
              </a:tr>
            </a:tbl>
          </a:graphicData>
        </a:graphic>
      </p:graphicFrame>
      <p:sp>
        <p:nvSpPr>
          <p:cNvPr id="382" name="Google Shape;382;p36"/>
          <p:cNvSpPr txBox="1">
            <a:spLocks noGrp="1"/>
          </p:cNvSpPr>
          <p:nvPr>
            <p:ph type="sldNum" idx="12"/>
          </p:nvPr>
        </p:nvSpPr>
        <p:spPr>
          <a:xfrm>
            <a:off x="8610600" y="6356350"/>
            <a:ext cx="3285836" cy="64481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dirty="0">
              <a:solidFill>
                <a:srgbClr val="888888"/>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27335608-FA94-4567-9A02-3A1ACEBB00A1}"/>
              </a:ext>
            </a:extLst>
          </p:cNvPr>
          <p:cNvSpPr>
            <a:spLocks noGrp="1"/>
          </p:cNvSpPr>
          <p:nvPr>
            <p:ph type="ftr" idx="11"/>
          </p:nvPr>
        </p:nvSpPr>
        <p:spPr>
          <a:xfrm>
            <a:off x="0" y="6721475"/>
            <a:ext cx="10778836" cy="365125"/>
          </a:xfrm>
        </p:spPr>
        <p:txBody>
          <a:bodyPr/>
          <a:lstStyle/>
          <a:p>
            <a:r>
              <a:rPr lang="en-US" dirty="0"/>
              <a:t>1. Milbank Memorial Fund, “Standardizing the Measurement of Commercial Health Plan Primary Care Spending“, Michael Bailit, Mark Friedberg, Margaret Houy, July 2017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Discussion Points</a:t>
            </a:r>
            <a:r>
              <a:rPr lang="en-US" sz="4400" b="1" i="0" u="none" strike="noStrike" cap="none" dirty="0">
                <a:solidFill>
                  <a:schemeClr val="dk1"/>
                </a:solidFill>
                <a:latin typeface="Calibri"/>
                <a:ea typeface="Calibri"/>
                <a:cs typeface="Calibri"/>
                <a:sym typeface="Calibri"/>
              </a:rPr>
              <a:t/>
            </a:r>
            <a:br>
              <a:rPr lang="en-US" sz="4400" b="1" i="0" u="none" strike="noStrike" cap="none" dirty="0">
                <a:solidFill>
                  <a:schemeClr val="dk1"/>
                </a:solidFill>
                <a:latin typeface="Calibri"/>
                <a:ea typeface="Calibri"/>
                <a:cs typeface="Calibri"/>
                <a:sym typeface="Calibri"/>
              </a:rPr>
            </a:br>
            <a:endParaRPr sz="4400" b="1" i="0" u="none" strike="noStrike" cap="none" dirty="0">
              <a:solidFill>
                <a:schemeClr val="dk1"/>
              </a:solidFill>
              <a:latin typeface="Calibri"/>
              <a:ea typeface="Calibri"/>
              <a:cs typeface="Calibri"/>
              <a:sym typeface="Calibri"/>
            </a:endParaRPr>
          </a:p>
        </p:txBody>
      </p:sp>
      <p:sp>
        <p:nvSpPr>
          <p:cNvPr id="102" name="Google Shape;10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Define Primary Care and Primary Care Spending</a:t>
            </a:r>
            <a:endParaRPr dirty="0"/>
          </a:p>
          <a:p>
            <a:pPr marL="514350" marR="0" lvl="0" indent="-514350" algn="l" rtl="0">
              <a:lnSpc>
                <a:spcPct val="90000"/>
              </a:lnSpc>
              <a:spcBef>
                <a:spcPts val="100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Why Should States Consider Increasing Investments in Primary Care Providers and Primary Care Practices?</a:t>
            </a:r>
            <a:endParaRPr dirty="0"/>
          </a:p>
          <a:p>
            <a:pPr marL="514350" marR="0" lvl="0" indent="-514350" algn="l" rtl="0">
              <a:lnSpc>
                <a:spcPct val="90000"/>
              </a:lnSpc>
              <a:spcBef>
                <a:spcPts val="100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Components of Primary Care Investments</a:t>
            </a:r>
            <a:endParaRPr dirty="0"/>
          </a:p>
          <a:p>
            <a:pPr marL="514350" marR="0" lvl="0" indent="-514350" algn="l" rtl="0">
              <a:lnSpc>
                <a:spcPct val="90000"/>
              </a:lnSpc>
              <a:spcBef>
                <a:spcPts val="100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Tools States Can Use </a:t>
            </a:r>
            <a:r>
              <a:rPr lang="en-US" dirty="0"/>
              <a:t>to Determine</a:t>
            </a:r>
            <a:r>
              <a:rPr lang="en-US" sz="2800" b="0" i="0" u="none" strike="noStrike" cap="none" dirty="0">
                <a:solidFill>
                  <a:schemeClr val="dk1"/>
                </a:solidFill>
                <a:latin typeface="Calibri"/>
                <a:ea typeface="Calibri"/>
                <a:cs typeface="Calibri"/>
                <a:sym typeface="Calibri"/>
              </a:rPr>
              <a:t> Primary Care Investments</a:t>
            </a:r>
            <a:endParaRPr dirty="0"/>
          </a:p>
          <a:p>
            <a:pPr marL="514350" marR="0" lvl="0" indent="-514350" algn="l" rtl="0">
              <a:lnSpc>
                <a:spcPct val="90000"/>
              </a:lnSpc>
              <a:spcBef>
                <a:spcPts val="100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Measures of Success </a:t>
            </a:r>
            <a:endParaRPr dirty="0"/>
          </a:p>
          <a:p>
            <a:pPr marL="514350" marR="0" lvl="0" indent="-514350" algn="l" rtl="0">
              <a:lnSpc>
                <a:spcPct val="90000"/>
              </a:lnSpc>
              <a:spcBef>
                <a:spcPts val="100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Opportunities For Collaboration Among the States</a:t>
            </a:r>
            <a:endParaRPr dirty="0"/>
          </a:p>
          <a:p>
            <a:pPr marL="514350" marR="0" lvl="0" indent="-514350" algn="l" rtl="0">
              <a:lnSpc>
                <a:spcPct val="90000"/>
              </a:lnSpc>
              <a:spcBef>
                <a:spcPts val="1000"/>
              </a:spcBef>
              <a:spcAft>
                <a:spcPts val="0"/>
              </a:spcAft>
              <a:buClr>
                <a:schemeClr val="dk1"/>
              </a:buClr>
              <a:buSzPts val="2800"/>
              <a:buFont typeface="Calibri"/>
              <a:buAutoNum type="arabicPeriod"/>
            </a:pPr>
            <a:r>
              <a:rPr lang="en-US" sz="2800" b="0" i="0" u="none" strike="noStrike" cap="none" dirty="0">
                <a:solidFill>
                  <a:schemeClr val="dk1"/>
                </a:solidFill>
                <a:latin typeface="Calibri"/>
                <a:ea typeface="Calibri"/>
                <a:cs typeface="Calibri"/>
                <a:sym typeface="Calibri"/>
              </a:rPr>
              <a:t>Next Steps</a:t>
            </a:r>
            <a:endParaRPr dirty="0"/>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7"/>
          <p:cNvSpPr txBox="1">
            <a:spLocks noGrp="1"/>
          </p:cNvSpPr>
          <p:nvPr>
            <p:ph type="title"/>
          </p:nvPr>
        </p:nvSpPr>
        <p:spPr>
          <a:xfrm>
            <a:off x="911773" y="1365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Primary Care CPT Codes Currently Being Used for Calculation of Primary Care Payments</a:t>
            </a:r>
            <a:endParaRPr sz="4000" b="0" i="0" u="none" strike="noStrike" cap="none" dirty="0">
              <a:solidFill>
                <a:schemeClr val="dk1"/>
              </a:solidFill>
              <a:latin typeface="Calibri"/>
              <a:ea typeface="Calibri"/>
              <a:cs typeface="Calibri"/>
              <a:sym typeface="Calibri"/>
            </a:endParaRPr>
          </a:p>
        </p:txBody>
      </p:sp>
      <p:graphicFrame>
        <p:nvGraphicFramePr>
          <p:cNvPr id="388" name="Google Shape;388;p37"/>
          <p:cNvGraphicFramePr/>
          <p:nvPr>
            <p:extLst>
              <p:ext uri="{D42A27DB-BD31-4B8C-83A1-F6EECF244321}">
                <p14:modId xmlns:p14="http://schemas.microsoft.com/office/powerpoint/2010/main" val="1178861635"/>
              </p:ext>
            </p:extLst>
          </p:nvPr>
        </p:nvGraphicFramePr>
        <p:xfrm>
          <a:off x="906001" y="1344569"/>
          <a:ext cx="10515575" cy="5129300"/>
        </p:xfrm>
        <a:graphic>
          <a:graphicData uri="http://schemas.openxmlformats.org/drawingml/2006/table">
            <a:tbl>
              <a:tblPr>
                <a:noFill/>
                <a:tableStyleId>{E8591BCF-8977-4A9B-AF82-7380F5A7A4DC}</a:tableStyleId>
              </a:tblPr>
              <a:tblGrid>
                <a:gridCol w="1609525">
                  <a:extLst>
                    <a:ext uri="{9D8B030D-6E8A-4147-A177-3AD203B41FA5}">
                      <a16:colId xmlns:a16="http://schemas.microsoft.com/office/drawing/2014/main" xmlns="" val="20000"/>
                    </a:ext>
                  </a:extLst>
                </a:gridCol>
                <a:gridCol w="3341700">
                  <a:extLst>
                    <a:ext uri="{9D8B030D-6E8A-4147-A177-3AD203B41FA5}">
                      <a16:colId xmlns:a16="http://schemas.microsoft.com/office/drawing/2014/main" xmlns="" val="20001"/>
                    </a:ext>
                  </a:extLst>
                </a:gridCol>
                <a:gridCol w="981050">
                  <a:extLst>
                    <a:ext uri="{9D8B030D-6E8A-4147-A177-3AD203B41FA5}">
                      <a16:colId xmlns:a16="http://schemas.microsoft.com/office/drawing/2014/main" xmlns="" val="20002"/>
                    </a:ext>
                  </a:extLst>
                </a:gridCol>
                <a:gridCol w="843075">
                  <a:extLst>
                    <a:ext uri="{9D8B030D-6E8A-4147-A177-3AD203B41FA5}">
                      <a16:colId xmlns:a16="http://schemas.microsoft.com/office/drawing/2014/main" xmlns="" val="20003"/>
                    </a:ext>
                  </a:extLst>
                </a:gridCol>
                <a:gridCol w="751125">
                  <a:extLst>
                    <a:ext uri="{9D8B030D-6E8A-4147-A177-3AD203B41FA5}">
                      <a16:colId xmlns:a16="http://schemas.microsoft.com/office/drawing/2014/main" xmlns="" val="20004"/>
                    </a:ext>
                  </a:extLst>
                </a:gridCol>
                <a:gridCol w="1027025">
                  <a:extLst>
                    <a:ext uri="{9D8B030D-6E8A-4147-A177-3AD203B41FA5}">
                      <a16:colId xmlns:a16="http://schemas.microsoft.com/office/drawing/2014/main" xmlns="" val="20005"/>
                    </a:ext>
                  </a:extLst>
                </a:gridCol>
                <a:gridCol w="843075">
                  <a:extLst>
                    <a:ext uri="{9D8B030D-6E8A-4147-A177-3AD203B41FA5}">
                      <a16:colId xmlns:a16="http://schemas.microsoft.com/office/drawing/2014/main" xmlns="" val="20006"/>
                    </a:ext>
                  </a:extLst>
                </a:gridCol>
                <a:gridCol w="1119000">
                  <a:extLst>
                    <a:ext uri="{9D8B030D-6E8A-4147-A177-3AD203B41FA5}">
                      <a16:colId xmlns:a16="http://schemas.microsoft.com/office/drawing/2014/main" xmlns="" val="20007"/>
                    </a:ext>
                  </a:extLst>
                </a:gridCol>
              </a:tblGrid>
              <a:tr h="1028375">
                <a:tc>
                  <a:txBody>
                    <a:bodyPr/>
                    <a:lstStyle/>
                    <a:p>
                      <a:pPr marL="0" marR="0" lvl="0" indent="0" algn="l" rtl="0">
                        <a:spcBef>
                          <a:spcPts val="0"/>
                        </a:spcBef>
                        <a:spcAft>
                          <a:spcPts val="0"/>
                        </a:spcAft>
                        <a:buNone/>
                      </a:pPr>
                      <a:r>
                        <a:rPr lang="en-US" sz="1400" b="1" u="none" strike="noStrike" dirty="0"/>
                        <a:t>Procedure Codes</a:t>
                      </a:r>
                      <a:endParaRPr sz="1400" b="1" i="0" u="none"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Description</a:t>
                      </a:r>
                      <a:endParaRPr sz="1200" b="1" i="0" u="none"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sng" strike="noStrike" dirty="0"/>
                        <a:t>Mass.</a:t>
                      </a:r>
                      <a:endParaRPr sz="1200" b="1" i="0" u="sng"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sng" strike="noStrike" dirty="0"/>
                        <a:t>Rhode Island</a:t>
                      </a:r>
                      <a:endParaRPr sz="1200" b="1" i="0" u="sng"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sng" strike="noStrike" dirty="0"/>
                        <a:t>CT. State Employee Plan Analysis</a:t>
                      </a:r>
                      <a:endParaRPr sz="1200" b="1" i="0" u="sng"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sng" strike="noStrike" dirty="0"/>
                        <a:t>Vermont ACO Primary Care Spend</a:t>
                      </a:r>
                      <a:endParaRPr sz="1200" b="1" i="0" u="sng"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sng" strike="noStrike" dirty="0">
                          <a:solidFill>
                            <a:schemeClr val="hlink"/>
                          </a:solidFill>
                          <a:hlinkClick r:id="rId3"/>
                        </a:rPr>
                        <a:t>Milbank Report [1]</a:t>
                      </a:r>
                      <a:endParaRPr sz="1200" b="1" i="0" u="sng"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2018 Primary Care Spending Report Oregon</a:t>
                      </a:r>
                      <a:endParaRPr sz="1200" b="1" i="0" u="none" strike="noStrike" dirty="0">
                        <a:solidFill>
                          <a:srgbClr val="FFFFFF"/>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0"/>
                  </a:ext>
                </a:extLst>
              </a:tr>
              <a:tr h="281650">
                <a:tc>
                  <a:txBody>
                    <a:bodyPr/>
                    <a:lstStyle/>
                    <a:p>
                      <a:pPr marL="0" marR="0" lvl="0" indent="0" algn="l" rtl="0">
                        <a:spcBef>
                          <a:spcPts val="0"/>
                        </a:spcBef>
                        <a:spcAft>
                          <a:spcPts val="0"/>
                        </a:spcAft>
                        <a:buNone/>
                      </a:pPr>
                      <a:r>
                        <a:rPr lang="en-US" sz="1400" b="1" u="none" strike="noStrike" dirty="0"/>
                        <a:t>Preventive Visits</a:t>
                      </a:r>
                      <a:endParaRPr sz="1400" b="1" i="0" u="none" strike="noStrike" dirty="0">
                        <a:solidFill>
                          <a:srgbClr val="FFFFFF"/>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100" marR="6100" marT="6100" marB="0" anchor="ctr"/>
                </a:tc>
                <a:extLst>
                  <a:ext uri="{0D108BD9-81ED-4DB2-BD59-A6C34878D82A}">
                    <a16:rowId xmlns:a16="http://schemas.microsoft.com/office/drawing/2014/main" xmlns="" val="10001"/>
                  </a:ext>
                </a:extLst>
              </a:tr>
              <a:tr h="202550">
                <a:tc>
                  <a:txBody>
                    <a:bodyPr/>
                    <a:lstStyle/>
                    <a:p>
                      <a:pPr marL="0" marR="0" lvl="0" indent="0" algn="l" rtl="0">
                        <a:spcBef>
                          <a:spcPts val="0"/>
                        </a:spcBef>
                        <a:spcAft>
                          <a:spcPts val="0"/>
                        </a:spcAft>
                        <a:buNone/>
                      </a:pPr>
                      <a:r>
                        <a:rPr lang="en-US" sz="1200" b="1" u="none" strike="noStrike" dirty="0"/>
                        <a:t>99381-99385</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Preventive medicine initial evaluation</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 </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2"/>
                  </a:ext>
                </a:extLst>
              </a:tr>
              <a:tr h="202550">
                <a:tc>
                  <a:txBody>
                    <a:bodyPr/>
                    <a:lstStyle/>
                    <a:p>
                      <a:pPr marL="0" marR="0" lvl="0" indent="0" algn="l" rtl="0">
                        <a:spcBef>
                          <a:spcPts val="0"/>
                        </a:spcBef>
                        <a:spcAft>
                          <a:spcPts val="0"/>
                        </a:spcAft>
                        <a:buNone/>
                      </a:pPr>
                      <a:r>
                        <a:rPr lang="en-US" sz="1200" b="1" u="none" strike="noStrike" dirty="0"/>
                        <a:t>99386-99387</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Initial preventive medicine evaluation</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 </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3"/>
                  </a:ext>
                </a:extLst>
              </a:tr>
              <a:tr h="202550">
                <a:tc>
                  <a:txBody>
                    <a:bodyPr/>
                    <a:lstStyle/>
                    <a:p>
                      <a:pPr marL="0" marR="0" lvl="0" indent="0" algn="l" rtl="0">
                        <a:spcBef>
                          <a:spcPts val="0"/>
                        </a:spcBef>
                        <a:spcAft>
                          <a:spcPts val="0"/>
                        </a:spcAft>
                        <a:buNone/>
                      </a:pPr>
                      <a:r>
                        <a:rPr lang="en-US" sz="1200" b="1" u="none" strike="noStrike" dirty="0"/>
                        <a:t>99391-99395</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Preventive medicine periodic reevaluation</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4"/>
                  </a:ext>
                </a:extLst>
              </a:tr>
              <a:tr h="202550">
                <a:tc>
                  <a:txBody>
                    <a:bodyPr/>
                    <a:lstStyle/>
                    <a:p>
                      <a:pPr marL="0" marR="0" lvl="0" indent="0" algn="l" rtl="0">
                        <a:spcBef>
                          <a:spcPts val="0"/>
                        </a:spcBef>
                        <a:spcAft>
                          <a:spcPts val="0"/>
                        </a:spcAft>
                        <a:buNone/>
                      </a:pPr>
                      <a:r>
                        <a:rPr lang="en-US" sz="1200" b="1" u="none" strike="noStrike" dirty="0"/>
                        <a:t>99396-99397</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Periodic preventive medicine reevaluation</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5"/>
                  </a:ext>
                </a:extLst>
              </a:tr>
              <a:tr h="398575">
                <a:tc>
                  <a:txBody>
                    <a:bodyPr/>
                    <a:lstStyle/>
                    <a:p>
                      <a:pPr marL="0" marR="0" lvl="0" indent="0" algn="l" rtl="0">
                        <a:spcBef>
                          <a:spcPts val="0"/>
                        </a:spcBef>
                        <a:spcAft>
                          <a:spcPts val="0"/>
                        </a:spcAft>
                        <a:buNone/>
                      </a:pPr>
                      <a:r>
                        <a:rPr lang="en-US" sz="1200" b="1" u="none" strike="noStrike" dirty="0"/>
                        <a:t>99401-99404  </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Preventive medicine counseling and/or risk reduction intervention</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6"/>
                  </a:ext>
                </a:extLst>
              </a:tr>
              <a:tr h="478150">
                <a:tc>
                  <a:txBody>
                    <a:bodyPr/>
                    <a:lstStyle/>
                    <a:p>
                      <a:pPr marL="0" marR="0" lvl="0" indent="0" algn="l" rtl="0">
                        <a:spcBef>
                          <a:spcPts val="0"/>
                        </a:spcBef>
                        <a:spcAft>
                          <a:spcPts val="0"/>
                        </a:spcAft>
                        <a:buNone/>
                      </a:pPr>
                      <a:r>
                        <a:rPr lang="en-US" sz="1200" b="1" u="none" strike="noStrike" dirty="0"/>
                        <a:t>99406-99409</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Smoking and tobacco use cessation counseling visit  (Alcohol/Sustance Abuse Screenng)</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7"/>
                  </a:ext>
                </a:extLst>
              </a:tr>
              <a:tr h="398575">
                <a:tc>
                  <a:txBody>
                    <a:bodyPr/>
                    <a:lstStyle/>
                    <a:p>
                      <a:pPr marL="0" marR="0" lvl="0" indent="0" algn="l" rtl="0">
                        <a:spcBef>
                          <a:spcPts val="0"/>
                        </a:spcBef>
                        <a:spcAft>
                          <a:spcPts val="0"/>
                        </a:spcAft>
                        <a:buNone/>
                      </a:pPr>
                      <a:r>
                        <a:rPr lang="en-US" sz="1200" b="1" u="none" strike="noStrike" dirty="0"/>
                        <a:t>99411-99412</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Group preventive medicine counseling and/or risk reduction intervention</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8"/>
                  </a:ext>
                </a:extLst>
              </a:tr>
              <a:tr h="398575">
                <a:tc>
                  <a:txBody>
                    <a:bodyPr/>
                    <a:lstStyle/>
                    <a:p>
                      <a:pPr marL="0" marR="0" lvl="0" indent="0" algn="l" rtl="0">
                        <a:spcBef>
                          <a:spcPts val="0"/>
                        </a:spcBef>
                        <a:spcAft>
                          <a:spcPts val="0"/>
                        </a:spcAft>
                        <a:buNone/>
                      </a:pPr>
                      <a:r>
                        <a:rPr lang="en-US" sz="1200" b="1" u="none" strike="noStrike" dirty="0"/>
                        <a:t>99420</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Administration and interpretation of health risk assessments</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09"/>
                  </a:ext>
                </a:extLst>
              </a:tr>
              <a:tr h="202550">
                <a:tc>
                  <a:txBody>
                    <a:bodyPr/>
                    <a:lstStyle/>
                    <a:p>
                      <a:pPr marL="0" marR="0" lvl="0" indent="0" algn="l" rtl="0">
                        <a:spcBef>
                          <a:spcPts val="0"/>
                        </a:spcBef>
                        <a:spcAft>
                          <a:spcPts val="0"/>
                        </a:spcAft>
                        <a:buNone/>
                      </a:pPr>
                      <a:r>
                        <a:rPr lang="en-US" sz="1200" b="1" u="none" strike="noStrike" dirty="0"/>
                        <a:t>99429</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Unlisted preventive medicine service</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10"/>
                  </a:ext>
                </a:extLst>
              </a:tr>
              <a:tr h="622250">
                <a:tc>
                  <a:txBody>
                    <a:bodyPr/>
                    <a:lstStyle/>
                    <a:p>
                      <a:pPr marL="0" marR="0" lvl="0" indent="0" algn="l" rtl="0">
                        <a:spcBef>
                          <a:spcPts val="0"/>
                        </a:spcBef>
                        <a:spcAft>
                          <a:spcPts val="0"/>
                        </a:spcAft>
                        <a:buNone/>
                      </a:pPr>
                      <a:r>
                        <a:rPr lang="en-US" sz="1200" b="1" u="none" strike="noStrike" dirty="0"/>
                        <a:t>99442</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Telephone calls for patient mgmt.</a:t>
                      </a:r>
                      <a:endParaRPr sz="1200" b="1" i="0"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 </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11"/>
                  </a:ext>
                </a:extLst>
              </a:tr>
              <a:tr h="307850">
                <a:tc>
                  <a:txBody>
                    <a:bodyPr/>
                    <a:lstStyle/>
                    <a:p>
                      <a:pPr marL="0" marR="0" lvl="0" indent="0" algn="l" rtl="0">
                        <a:spcBef>
                          <a:spcPts val="0"/>
                        </a:spcBef>
                        <a:spcAft>
                          <a:spcPts val="0"/>
                        </a:spcAft>
                        <a:buNone/>
                      </a:pPr>
                      <a:r>
                        <a:rPr lang="en-US" sz="1200" b="1" u="none" strike="noStrike" dirty="0"/>
                        <a:t>99444</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Non-face-to-face on-line Medical Evaluation</a:t>
                      </a:r>
                      <a:endParaRPr sz="1200" b="1" i="0"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12"/>
                  </a:ext>
                </a:extLst>
              </a:tr>
              <a:tr h="202550">
                <a:tc>
                  <a:txBody>
                    <a:bodyPr/>
                    <a:lstStyle/>
                    <a:p>
                      <a:pPr marL="0" marR="0" lvl="0" indent="0" algn="l" rtl="0">
                        <a:spcBef>
                          <a:spcPts val="0"/>
                        </a:spcBef>
                        <a:spcAft>
                          <a:spcPts val="0"/>
                        </a:spcAft>
                        <a:buNone/>
                      </a:pPr>
                      <a:r>
                        <a:rPr lang="en-US" sz="1200" b="1" u="none" strike="noStrike" dirty="0"/>
                        <a:t>99495-99496</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l" rtl="0">
                        <a:spcBef>
                          <a:spcPts val="0"/>
                        </a:spcBef>
                        <a:spcAft>
                          <a:spcPts val="0"/>
                        </a:spcAft>
                        <a:buNone/>
                      </a:pPr>
                      <a:r>
                        <a:rPr lang="en-US" sz="1200" b="1" u="none" strike="noStrike" dirty="0"/>
                        <a:t>Transitional care management service</a:t>
                      </a:r>
                      <a:endParaRPr sz="1200" b="1" i="1" u="none" strike="noStrike" dirty="0">
                        <a:solidFill>
                          <a:srgbClr val="00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100" marR="6100" marT="6100" marB="0" anchor="ctr"/>
                </a:tc>
                <a:extLst>
                  <a:ext uri="{0D108BD9-81ED-4DB2-BD59-A6C34878D82A}">
                    <a16:rowId xmlns:a16="http://schemas.microsoft.com/office/drawing/2014/main" xmlns="" val="10013"/>
                  </a:ext>
                </a:extLst>
              </a:tr>
            </a:tbl>
          </a:graphicData>
        </a:graphic>
      </p:graphicFrame>
      <p:sp>
        <p:nvSpPr>
          <p:cNvPr id="390" name="Google Shape;390;p37"/>
          <p:cNvSpPr txBox="1">
            <a:spLocks noGrp="1"/>
          </p:cNvSpPr>
          <p:nvPr>
            <p:ph type="sldNum" idx="12"/>
          </p:nvPr>
        </p:nvSpPr>
        <p:spPr>
          <a:xfrm>
            <a:off x="8610600" y="6356350"/>
            <a:ext cx="322118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dirty="0">
              <a:solidFill>
                <a:srgbClr val="888888"/>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DF6B65F0-76D1-4FAD-A37F-F125EE117D97}"/>
              </a:ext>
            </a:extLst>
          </p:cNvPr>
          <p:cNvSpPr>
            <a:spLocks noGrp="1"/>
          </p:cNvSpPr>
          <p:nvPr>
            <p:ph type="ftr" idx="11"/>
          </p:nvPr>
        </p:nvSpPr>
        <p:spPr>
          <a:xfrm>
            <a:off x="591128" y="6566188"/>
            <a:ext cx="10670309" cy="365125"/>
          </a:xfrm>
        </p:spPr>
        <p:txBody>
          <a:bodyPr/>
          <a:lstStyle/>
          <a:p>
            <a:r>
              <a:rPr lang="en-US" dirty="0"/>
              <a:t>1. Milbank Memorial Fund, “Standardizing the Measurement of Commercial Health Plan Primary Care Spending“, Michael Bailit, Mark Friedberg, Margaret Houy, July 2017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Primary Care CPT Codes Currently Being Used for Calculation of Primary Care Payments</a:t>
            </a:r>
            <a:endParaRPr sz="4000" b="0" i="0" u="none" strike="noStrike" cap="none" dirty="0">
              <a:solidFill>
                <a:schemeClr val="dk1"/>
              </a:solidFill>
              <a:latin typeface="Calibri"/>
              <a:ea typeface="Calibri"/>
              <a:cs typeface="Calibri"/>
              <a:sym typeface="Calibri"/>
            </a:endParaRPr>
          </a:p>
        </p:txBody>
      </p:sp>
      <p:graphicFrame>
        <p:nvGraphicFramePr>
          <p:cNvPr id="396" name="Google Shape;396;p38"/>
          <p:cNvGraphicFramePr/>
          <p:nvPr/>
        </p:nvGraphicFramePr>
        <p:xfrm>
          <a:off x="704850" y="1690688"/>
          <a:ext cx="10648950" cy="4247950"/>
        </p:xfrm>
        <a:graphic>
          <a:graphicData uri="http://schemas.openxmlformats.org/drawingml/2006/table">
            <a:tbl>
              <a:tblPr>
                <a:noFill/>
                <a:tableStyleId>{E8591BCF-8977-4A9B-AF82-7380F5A7A4DC}</a:tableStyleId>
              </a:tblPr>
              <a:tblGrid>
                <a:gridCol w="1585025">
                  <a:extLst>
                    <a:ext uri="{9D8B030D-6E8A-4147-A177-3AD203B41FA5}">
                      <a16:colId xmlns:a16="http://schemas.microsoft.com/office/drawing/2014/main" xmlns="" val="20000"/>
                    </a:ext>
                  </a:extLst>
                </a:gridCol>
                <a:gridCol w="3400925">
                  <a:extLst>
                    <a:ext uri="{9D8B030D-6E8A-4147-A177-3AD203B41FA5}">
                      <a16:colId xmlns:a16="http://schemas.microsoft.com/office/drawing/2014/main" xmlns="" val="20001"/>
                    </a:ext>
                  </a:extLst>
                </a:gridCol>
                <a:gridCol w="998425">
                  <a:extLst>
                    <a:ext uri="{9D8B030D-6E8A-4147-A177-3AD203B41FA5}">
                      <a16:colId xmlns:a16="http://schemas.microsoft.com/office/drawing/2014/main" xmlns="" val="20002"/>
                    </a:ext>
                  </a:extLst>
                </a:gridCol>
                <a:gridCol w="858025">
                  <a:extLst>
                    <a:ext uri="{9D8B030D-6E8A-4147-A177-3AD203B41FA5}">
                      <a16:colId xmlns:a16="http://schemas.microsoft.com/office/drawing/2014/main" xmlns="" val="20003"/>
                    </a:ext>
                  </a:extLst>
                </a:gridCol>
                <a:gridCol w="764425">
                  <a:extLst>
                    <a:ext uri="{9D8B030D-6E8A-4147-A177-3AD203B41FA5}">
                      <a16:colId xmlns:a16="http://schemas.microsoft.com/office/drawing/2014/main" xmlns="" val="20004"/>
                    </a:ext>
                  </a:extLst>
                </a:gridCol>
                <a:gridCol w="1045250">
                  <a:extLst>
                    <a:ext uri="{9D8B030D-6E8A-4147-A177-3AD203B41FA5}">
                      <a16:colId xmlns:a16="http://schemas.microsoft.com/office/drawing/2014/main" xmlns="" val="20005"/>
                    </a:ext>
                  </a:extLst>
                </a:gridCol>
                <a:gridCol w="858025">
                  <a:extLst>
                    <a:ext uri="{9D8B030D-6E8A-4147-A177-3AD203B41FA5}">
                      <a16:colId xmlns:a16="http://schemas.microsoft.com/office/drawing/2014/main" xmlns="" val="20006"/>
                    </a:ext>
                  </a:extLst>
                </a:gridCol>
                <a:gridCol w="1138850">
                  <a:extLst>
                    <a:ext uri="{9D8B030D-6E8A-4147-A177-3AD203B41FA5}">
                      <a16:colId xmlns:a16="http://schemas.microsoft.com/office/drawing/2014/main" xmlns="" val="20007"/>
                    </a:ext>
                  </a:extLst>
                </a:gridCol>
              </a:tblGrid>
              <a:tr h="1401125">
                <a:tc>
                  <a:txBody>
                    <a:bodyPr/>
                    <a:lstStyle/>
                    <a:p>
                      <a:pPr marL="0" marR="0" lvl="0" indent="0" algn="l" rtl="0">
                        <a:spcBef>
                          <a:spcPts val="0"/>
                        </a:spcBef>
                        <a:spcAft>
                          <a:spcPts val="0"/>
                        </a:spcAft>
                        <a:buNone/>
                      </a:pPr>
                      <a:r>
                        <a:rPr lang="en-US" sz="1400" b="1" u="none" strike="noStrike" dirty="0"/>
                        <a:t>Procedure Codes</a:t>
                      </a:r>
                      <a:endParaRPr sz="1400" b="1" i="0" u="none"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Description</a:t>
                      </a:r>
                      <a:endParaRPr sz="1200" b="1" i="0" u="none"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Mass.</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Rhode Island</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CT. State Employee Plan Analysis</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Vermont ACO Primary Care Spend</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solidFill>
                            <a:schemeClr val="hlink"/>
                          </a:solidFill>
                          <a:hlinkClick r:id="rId3"/>
                        </a:rPr>
                        <a:t>Milbank Report [1]</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2018 Primary Care Spending Report Oregon</a:t>
                      </a:r>
                      <a:endParaRPr sz="1200" b="1" i="0" u="none" strike="noStrike" dirty="0">
                        <a:solidFill>
                          <a:srgbClr val="FFFFFF"/>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0"/>
                  </a:ext>
                </a:extLst>
              </a:tr>
              <a:tr h="419450">
                <a:tc>
                  <a:txBody>
                    <a:bodyPr/>
                    <a:lstStyle/>
                    <a:p>
                      <a:pPr marL="0" marR="0" lvl="0" indent="0" algn="l" rtl="0">
                        <a:spcBef>
                          <a:spcPts val="0"/>
                        </a:spcBef>
                        <a:spcAft>
                          <a:spcPts val="0"/>
                        </a:spcAft>
                        <a:buNone/>
                      </a:pPr>
                      <a:r>
                        <a:rPr lang="en-US" sz="1400" b="1" u="none" strike="noStrike" dirty="0"/>
                        <a:t>Medicare Visits</a:t>
                      </a:r>
                      <a:endParaRPr sz="1400" b="1" i="0" u="none"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xmlns="" val="10001"/>
                  </a:ext>
                </a:extLst>
              </a:tr>
              <a:tr h="651475">
                <a:tc>
                  <a:txBody>
                    <a:bodyPr/>
                    <a:lstStyle/>
                    <a:p>
                      <a:pPr marL="0" marR="0" lvl="0" indent="0" algn="l" rtl="0">
                        <a:spcBef>
                          <a:spcPts val="0"/>
                        </a:spcBef>
                        <a:spcAft>
                          <a:spcPts val="0"/>
                        </a:spcAft>
                        <a:buNone/>
                      </a:pPr>
                      <a:r>
                        <a:rPr lang="en-US" sz="1200" b="1" u="none" strike="noStrike" dirty="0"/>
                        <a:t>G0008-G0009</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Administration of influenza virus vaccine</a:t>
                      </a:r>
                      <a:endParaRPr sz="1200" b="1" i="0"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 </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2"/>
                  </a:ext>
                </a:extLst>
              </a:tr>
              <a:tr h="223100">
                <a:tc>
                  <a:txBody>
                    <a:bodyPr/>
                    <a:lstStyle/>
                    <a:p>
                      <a:pPr marL="0" marR="0" lvl="0" indent="0" algn="l" rtl="0">
                        <a:spcBef>
                          <a:spcPts val="0"/>
                        </a:spcBef>
                        <a:spcAft>
                          <a:spcPts val="0"/>
                        </a:spcAft>
                        <a:buNone/>
                      </a:pPr>
                      <a:r>
                        <a:rPr lang="en-US" sz="1200" b="1" u="none" strike="noStrike" dirty="0"/>
                        <a:t>G0402</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Welcome to Medicare visit</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3"/>
                  </a:ext>
                </a:extLst>
              </a:tr>
              <a:tr h="223100">
                <a:tc>
                  <a:txBody>
                    <a:bodyPr/>
                    <a:lstStyle/>
                    <a:p>
                      <a:pPr marL="0" marR="0" lvl="0" indent="0" algn="l" rtl="0">
                        <a:spcBef>
                          <a:spcPts val="0"/>
                        </a:spcBef>
                        <a:spcAft>
                          <a:spcPts val="0"/>
                        </a:spcAft>
                        <a:buNone/>
                      </a:pPr>
                      <a:r>
                        <a:rPr lang="en-US" sz="1200" b="1" u="none" strike="noStrike" dirty="0"/>
                        <a:t>G0438-G0439</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Annual wellness visit</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Yes</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Yes </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4"/>
                  </a:ext>
                </a:extLst>
              </a:tr>
              <a:tr h="223100">
                <a:tc>
                  <a:txBody>
                    <a:bodyPr/>
                    <a:lstStyle/>
                    <a:p>
                      <a:pPr marL="0" marR="0" lvl="0" indent="0" algn="l" rtl="0">
                        <a:spcBef>
                          <a:spcPts val="0"/>
                        </a:spcBef>
                        <a:spcAft>
                          <a:spcPts val="0"/>
                        </a:spcAft>
                        <a:buNone/>
                      </a:pPr>
                      <a:r>
                        <a:rPr lang="en-US" sz="1200" b="1" u="none" strike="noStrike" dirty="0"/>
                        <a:t>G0444</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Annual depression screening</a:t>
                      </a:r>
                      <a:endParaRPr sz="1200" b="1" i="0"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5"/>
                  </a:ext>
                </a:extLst>
              </a:tr>
              <a:tr h="223100">
                <a:tc>
                  <a:txBody>
                    <a:bodyPr/>
                    <a:lstStyle/>
                    <a:p>
                      <a:pPr marL="0" marR="0" lvl="0" indent="0" algn="l" rtl="0">
                        <a:spcBef>
                          <a:spcPts val="0"/>
                        </a:spcBef>
                        <a:spcAft>
                          <a:spcPts val="0"/>
                        </a:spcAft>
                        <a:buNone/>
                      </a:pPr>
                      <a:r>
                        <a:rPr lang="en-US" sz="1200" b="1" u="none" strike="noStrike" dirty="0"/>
                        <a:t>G0463</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Hospital Outpatient Clinic Visit (Medicare)</a:t>
                      </a:r>
                      <a:endParaRPr sz="1200" b="1" i="0"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6"/>
                  </a:ext>
                </a:extLst>
              </a:tr>
              <a:tr h="223100">
                <a:tc>
                  <a:txBody>
                    <a:bodyPr/>
                    <a:lstStyle/>
                    <a:p>
                      <a:pPr marL="0" marR="0" lvl="0" indent="0" algn="l" rtl="0">
                        <a:spcBef>
                          <a:spcPts val="0"/>
                        </a:spcBef>
                        <a:spcAft>
                          <a:spcPts val="0"/>
                        </a:spcAft>
                        <a:buNone/>
                      </a:pPr>
                      <a:r>
                        <a:rPr lang="en-US" sz="1200" b="1" u="none" strike="noStrike" dirty="0"/>
                        <a:t>G0502-G0507</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Care management</a:t>
                      </a:r>
                      <a:endParaRPr sz="1200" b="1" i="0"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7"/>
                  </a:ext>
                </a:extLst>
              </a:tr>
              <a:tr h="223100">
                <a:tc>
                  <a:txBody>
                    <a:bodyPr/>
                    <a:lstStyle/>
                    <a:p>
                      <a:pPr marL="0" marR="0" lvl="0" indent="0" algn="l" rtl="0">
                        <a:spcBef>
                          <a:spcPts val="0"/>
                        </a:spcBef>
                        <a:spcAft>
                          <a:spcPts val="0"/>
                        </a:spcAft>
                        <a:buNone/>
                      </a:pPr>
                      <a:r>
                        <a:rPr lang="en-US" sz="1200" b="1" u="none" strike="noStrike" dirty="0"/>
                        <a:t>T1015</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Clinic visit, all-inclusive(FQHC)</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8"/>
                  </a:ext>
                </a:extLst>
              </a:tr>
              <a:tr h="437300">
                <a:tc>
                  <a:txBody>
                    <a:bodyPr/>
                    <a:lstStyle/>
                    <a:p>
                      <a:pPr marL="0" marR="0" lvl="0" indent="0" algn="l" rtl="0">
                        <a:spcBef>
                          <a:spcPts val="0"/>
                        </a:spcBef>
                        <a:spcAft>
                          <a:spcPts val="0"/>
                        </a:spcAft>
                        <a:buNone/>
                      </a:pPr>
                      <a:r>
                        <a:rPr lang="en-US" sz="1200" b="1" u="none" strike="noStrike" dirty="0"/>
                        <a:t>99487,99489,99490, G0506</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Chronic Care Management</a:t>
                      </a:r>
                      <a:endParaRPr sz="1200" b="1" i="1" u="none" strike="noStrike" dirty="0">
                        <a:solidFill>
                          <a:srgbClr val="000000"/>
                        </a:solidFill>
                        <a:latin typeface="Arial"/>
                        <a:ea typeface="Arial"/>
                        <a:cs typeface="Arial"/>
                        <a:sym typeface="Arial"/>
                      </a:endParaRPr>
                    </a:p>
                  </a:txBody>
                  <a:tcPr marL="7625" marR="7625" marT="7625" marB="0" anchor="b"/>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b"/>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b"/>
                </a:tc>
                <a:tc>
                  <a:txBody>
                    <a:bodyPr/>
                    <a:lstStyle/>
                    <a:p>
                      <a:pPr marL="0" marR="0" lvl="0" indent="0" algn="l"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Calibri"/>
                        <a:ea typeface="Calibri"/>
                        <a:cs typeface="Calibri"/>
                        <a:sym typeface="Calibri"/>
                      </a:endParaRPr>
                    </a:p>
                  </a:txBody>
                  <a:tcPr marL="7625" marR="7625" marT="7625" marB="0" anchor="b"/>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b"/>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b"/>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b"/>
                </a:tc>
                <a:extLst>
                  <a:ext uri="{0D108BD9-81ED-4DB2-BD59-A6C34878D82A}">
                    <a16:rowId xmlns:a16="http://schemas.microsoft.com/office/drawing/2014/main" xmlns="" val="10009"/>
                  </a:ext>
                </a:extLst>
              </a:tr>
            </a:tbl>
          </a:graphicData>
        </a:graphic>
      </p:graphicFrame>
      <p:sp>
        <p:nvSpPr>
          <p:cNvPr id="398" name="Google Shape;398;p38"/>
          <p:cNvSpPr txBox="1">
            <a:spLocks noGrp="1"/>
          </p:cNvSpPr>
          <p:nvPr>
            <p:ph type="sldNum" idx="12"/>
          </p:nvPr>
        </p:nvSpPr>
        <p:spPr>
          <a:xfrm>
            <a:off x="8610599" y="6356350"/>
            <a:ext cx="319347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dirty="0">
              <a:solidFill>
                <a:srgbClr val="888888"/>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1FB92008-4549-45A6-8835-37C2B529DDF2}"/>
              </a:ext>
            </a:extLst>
          </p:cNvPr>
          <p:cNvSpPr>
            <a:spLocks noGrp="1"/>
          </p:cNvSpPr>
          <p:nvPr>
            <p:ph type="ftr" idx="11"/>
          </p:nvPr>
        </p:nvSpPr>
        <p:spPr>
          <a:xfrm>
            <a:off x="387927" y="6356350"/>
            <a:ext cx="10723418" cy="365125"/>
          </a:xfrm>
        </p:spPr>
        <p:txBody>
          <a:bodyPr/>
          <a:lstStyle/>
          <a:p>
            <a:r>
              <a:rPr lang="en-US" dirty="0"/>
              <a:t>1. Milbank Memorial Fund, “Standardizing the Measurement of Commercial Health Plan Primary Care Spending“, Michael Bailit, Mark Friedberg, Margaret Houy, July 2017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Primary Care CPT Codes Currently Being Used for Calculation of Primary Care Payments</a:t>
            </a:r>
            <a:endParaRPr sz="4000" b="0" i="0" u="none" strike="noStrike" cap="none" dirty="0">
              <a:solidFill>
                <a:schemeClr val="dk1"/>
              </a:solidFill>
              <a:latin typeface="Calibri"/>
              <a:ea typeface="Calibri"/>
              <a:cs typeface="Calibri"/>
              <a:sym typeface="Calibri"/>
            </a:endParaRPr>
          </a:p>
        </p:txBody>
      </p:sp>
      <p:graphicFrame>
        <p:nvGraphicFramePr>
          <p:cNvPr id="404" name="Google Shape;404;p39"/>
          <p:cNvGraphicFramePr/>
          <p:nvPr/>
        </p:nvGraphicFramePr>
        <p:xfrm>
          <a:off x="838200" y="1672236"/>
          <a:ext cx="10515550" cy="4684030"/>
        </p:xfrm>
        <a:graphic>
          <a:graphicData uri="http://schemas.openxmlformats.org/drawingml/2006/table">
            <a:tbl>
              <a:tblPr>
                <a:noFill/>
                <a:tableStyleId>{E8591BCF-8977-4A9B-AF82-7380F5A7A4DC}</a:tableStyleId>
              </a:tblPr>
              <a:tblGrid>
                <a:gridCol w="1609525">
                  <a:extLst>
                    <a:ext uri="{9D8B030D-6E8A-4147-A177-3AD203B41FA5}">
                      <a16:colId xmlns:a16="http://schemas.microsoft.com/office/drawing/2014/main" xmlns="" val="20000"/>
                    </a:ext>
                  </a:extLst>
                </a:gridCol>
                <a:gridCol w="3341700">
                  <a:extLst>
                    <a:ext uri="{9D8B030D-6E8A-4147-A177-3AD203B41FA5}">
                      <a16:colId xmlns:a16="http://schemas.microsoft.com/office/drawing/2014/main" xmlns="" val="20001"/>
                    </a:ext>
                  </a:extLst>
                </a:gridCol>
                <a:gridCol w="981050">
                  <a:extLst>
                    <a:ext uri="{9D8B030D-6E8A-4147-A177-3AD203B41FA5}">
                      <a16:colId xmlns:a16="http://schemas.microsoft.com/office/drawing/2014/main" xmlns="" val="20002"/>
                    </a:ext>
                  </a:extLst>
                </a:gridCol>
                <a:gridCol w="843075">
                  <a:extLst>
                    <a:ext uri="{9D8B030D-6E8A-4147-A177-3AD203B41FA5}">
                      <a16:colId xmlns:a16="http://schemas.microsoft.com/office/drawing/2014/main" xmlns="" val="20003"/>
                    </a:ext>
                  </a:extLst>
                </a:gridCol>
                <a:gridCol w="737950">
                  <a:extLst>
                    <a:ext uri="{9D8B030D-6E8A-4147-A177-3AD203B41FA5}">
                      <a16:colId xmlns:a16="http://schemas.microsoft.com/office/drawing/2014/main" xmlns="" val="20004"/>
                    </a:ext>
                  </a:extLst>
                </a:gridCol>
                <a:gridCol w="1040175">
                  <a:extLst>
                    <a:ext uri="{9D8B030D-6E8A-4147-A177-3AD203B41FA5}">
                      <a16:colId xmlns:a16="http://schemas.microsoft.com/office/drawing/2014/main" xmlns="" val="20005"/>
                    </a:ext>
                  </a:extLst>
                </a:gridCol>
                <a:gridCol w="843075">
                  <a:extLst>
                    <a:ext uri="{9D8B030D-6E8A-4147-A177-3AD203B41FA5}">
                      <a16:colId xmlns:a16="http://schemas.microsoft.com/office/drawing/2014/main" xmlns="" val="20006"/>
                    </a:ext>
                  </a:extLst>
                </a:gridCol>
                <a:gridCol w="1119000">
                  <a:extLst>
                    <a:ext uri="{9D8B030D-6E8A-4147-A177-3AD203B41FA5}">
                      <a16:colId xmlns:a16="http://schemas.microsoft.com/office/drawing/2014/main" xmlns="" val="20007"/>
                    </a:ext>
                  </a:extLst>
                </a:gridCol>
              </a:tblGrid>
              <a:tr h="998775">
                <a:tc>
                  <a:txBody>
                    <a:bodyPr/>
                    <a:lstStyle/>
                    <a:p>
                      <a:pPr marL="0" marR="0" lvl="0" indent="0" algn="l" rtl="0">
                        <a:spcBef>
                          <a:spcPts val="0"/>
                        </a:spcBef>
                        <a:spcAft>
                          <a:spcPts val="0"/>
                        </a:spcAft>
                        <a:buNone/>
                      </a:pPr>
                      <a:r>
                        <a:rPr lang="en-US" sz="1400" b="1" u="none" strike="noStrike" dirty="0"/>
                        <a:t>Procedure Codes</a:t>
                      </a:r>
                      <a:endParaRPr sz="1400" b="1" i="0" u="none"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Description</a:t>
                      </a:r>
                      <a:endParaRPr sz="1200" b="1" i="0" u="none"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sng" strike="noStrike" dirty="0"/>
                        <a:t>Mass.</a:t>
                      </a:r>
                      <a:endParaRPr sz="1200" b="1" i="0" u="sng"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sng" strike="noStrike" dirty="0"/>
                        <a:t>Rhode Island</a:t>
                      </a:r>
                      <a:endParaRPr sz="1200" b="1" i="0" u="sng"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sng" strike="noStrike" dirty="0"/>
                        <a:t>CT. State Employee Plan Analysis</a:t>
                      </a:r>
                      <a:endParaRPr sz="1200" b="1" i="0" u="sng"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sng" strike="noStrike" dirty="0"/>
                        <a:t>Vermont ACO Primary Care Spend</a:t>
                      </a:r>
                      <a:endParaRPr sz="1200" b="1" i="0" u="sng"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sng" strike="noStrike" dirty="0">
                          <a:solidFill>
                            <a:schemeClr val="hlink"/>
                          </a:solidFill>
                          <a:hlinkClick r:id="rId3"/>
                        </a:rPr>
                        <a:t>Milbank Report [1]</a:t>
                      </a:r>
                      <a:endParaRPr sz="1200" b="1" i="0" u="sng"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2018 Primary Care Spending Report Oregon</a:t>
                      </a:r>
                      <a:endParaRPr sz="1200" b="1" i="0" u="none" strike="noStrike" dirty="0">
                        <a:solidFill>
                          <a:srgbClr val="FFFFFF"/>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0"/>
                  </a:ext>
                </a:extLst>
              </a:tr>
              <a:tr h="311725">
                <a:tc>
                  <a:txBody>
                    <a:bodyPr/>
                    <a:lstStyle/>
                    <a:p>
                      <a:pPr marL="0" marR="0" lvl="0" indent="0" algn="l" rtl="0">
                        <a:spcBef>
                          <a:spcPts val="0"/>
                        </a:spcBef>
                        <a:spcAft>
                          <a:spcPts val="0"/>
                        </a:spcAft>
                        <a:buNone/>
                      </a:pPr>
                      <a:r>
                        <a:rPr lang="en-US" sz="1400" b="1" u="none" strike="noStrike" dirty="0"/>
                        <a:t>Immunizations and Injections</a:t>
                      </a:r>
                      <a:endParaRPr sz="1400" b="1" i="0" u="none" strike="noStrike" dirty="0">
                        <a:solidFill>
                          <a:srgbClr val="FFFFFF"/>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xmlns="" val="10001"/>
                  </a:ext>
                </a:extLst>
              </a:tr>
              <a:tr h="464400">
                <a:tc>
                  <a:txBody>
                    <a:bodyPr/>
                    <a:lstStyle/>
                    <a:p>
                      <a:pPr marL="0" marR="0" lvl="0" indent="0" algn="l" rtl="0">
                        <a:spcBef>
                          <a:spcPts val="0"/>
                        </a:spcBef>
                        <a:spcAft>
                          <a:spcPts val="0"/>
                        </a:spcAft>
                        <a:buNone/>
                      </a:pPr>
                      <a:r>
                        <a:rPr lang="en-US" sz="1200" b="1" u="none" strike="noStrike" dirty="0"/>
                        <a:t>90460-90461</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Immunization through age 18, including provider consult</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 </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2"/>
                  </a:ext>
                </a:extLst>
              </a:tr>
              <a:tr h="311725">
                <a:tc>
                  <a:txBody>
                    <a:bodyPr/>
                    <a:lstStyle/>
                    <a:p>
                      <a:pPr marL="0" marR="0" lvl="0" indent="0" algn="l" rtl="0">
                        <a:spcBef>
                          <a:spcPts val="0"/>
                        </a:spcBef>
                        <a:spcAft>
                          <a:spcPts val="0"/>
                        </a:spcAft>
                        <a:buNone/>
                      </a:pPr>
                      <a:r>
                        <a:rPr lang="en-US" sz="1200" b="1" u="none" strike="noStrike" dirty="0"/>
                        <a:t>90471-90474</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Immunization by injection/oral/intranasal route</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3"/>
                  </a:ext>
                </a:extLst>
              </a:tr>
              <a:tr h="159050">
                <a:tc>
                  <a:txBody>
                    <a:bodyPr/>
                    <a:lstStyle/>
                    <a:p>
                      <a:pPr marL="0" marR="0" lvl="0" indent="0" algn="l" rtl="0">
                        <a:spcBef>
                          <a:spcPts val="0"/>
                        </a:spcBef>
                        <a:spcAft>
                          <a:spcPts val="0"/>
                        </a:spcAft>
                        <a:buNone/>
                      </a:pPr>
                      <a:r>
                        <a:rPr lang="en-US" sz="1200" b="1" u="none" strike="noStrike" dirty="0"/>
                        <a:t>90649</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Human Papilloma virus vaccine</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4"/>
                  </a:ext>
                </a:extLst>
              </a:tr>
              <a:tr h="159050">
                <a:tc>
                  <a:txBody>
                    <a:bodyPr/>
                    <a:lstStyle/>
                    <a:p>
                      <a:pPr marL="0" marR="0" lvl="0" indent="0" algn="l" rtl="0">
                        <a:spcBef>
                          <a:spcPts val="0"/>
                        </a:spcBef>
                        <a:spcAft>
                          <a:spcPts val="0"/>
                        </a:spcAft>
                        <a:buNone/>
                      </a:pPr>
                      <a:r>
                        <a:rPr lang="en-US" sz="1200" b="1" u="none" strike="noStrike" dirty="0"/>
                        <a:t>90658</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Influenza virus vaccine</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5"/>
                  </a:ext>
                </a:extLst>
              </a:tr>
              <a:tr h="159050">
                <a:tc>
                  <a:txBody>
                    <a:bodyPr/>
                    <a:lstStyle/>
                    <a:p>
                      <a:pPr marL="0" marR="0" lvl="0" indent="0" algn="l" rtl="0">
                        <a:spcBef>
                          <a:spcPts val="0"/>
                        </a:spcBef>
                        <a:spcAft>
                          <a:spcPts val="0"/>
                        </a:spcAft>
                        <a:buNone/>
                      </a:pPr>
                      <a:r>
                        <a:rPr lang="en-US" sz="1200" b="1" u="none" strike="noStrike" dirty="0"/>
                        <a:t>90670</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Pneumococcal conjugate vaccine</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 </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6"/>
                  </a:ext>
                </a:extLst>
              </a:tr>
              <a:tr h="279900">
                <a:tc rowSpan="2">
                  <a:txBody>
                    <a:bodyPr/>
                    <a:lstStyle/>
                    <a:p>
                      <a:pPr marL="0" marR="0" lvl="0" indent="0" algn="l" rtl="0">
                        <a:spcBef>
                          <a:spcPts val="0"/>
                        </a:spcBef>
                        <a:spcAft>
                          <a:spcPts val="0"/>
                        </a:spcAft>
                        <a:buNone/>
                      </a:pPr>
                      <a:r>
                        <a:rPr lang="en-US" sz="1200" b="1" u="none" strike="noStrike" dirty="0"/>
                        <a:t>90686</a:t>
                      </a:r>
                      <a:endParaRPr sz="1200" b="1" i="1" u="none" strike="noStrike" dirty="0">
                        <a:solidFill>
                          <a:srgbClr val="000000"/>
                        </a:solidFill>
                        <a:latin typeface="Arial"/>
                        <a:ea typeface="Arial"/>
                        <a:cs typeface="Arial"/>
                        <a:sym typeface="Arial"/>
                      </a:endParaRPr>
                    </a:p>
                  </a:txBody>
                  <a:tcPr marL="6350" marR="6350" marT="6350" marB="0" anchor="ctr"/>
                </a:tc>
                <a:tc rowSpan="2">
                  <a:txBody>
                    <a:bodyPr/>
                    <a:lstStyle/>
                    <a:p>
                      <a:pPr marL="0" marR="0" lvl="0" indent="0" algn="l" rtl="0">
                        <a:spcBef>
                          <a:spcPts val="0"/>
                        </a:spcBef>
                        <a:spcAft>
                          <a:spcPts val="0"/>
                        </a:spcAft>
                        <a:buNone/>
                      </a:pPr>
                      <a:r>
                        <a:rPr lang="en-US" sz="1200" b="1" u="none" strike="noStrike" dirty="0"/>
                        <a:t>Influenza virus vaccine</a:t>
                      </a:r>
                      <a:endParaRPr sz="1200" b="1" i="0" u="none" strike="noStrike" dirty="0">
                        <a:solidFill>
                          <a:srgbClr val="000000"/>
                        </a:solidFill>
                        <a:latin typeface="Arial"/>
                        <a:ea typeface="Arial"/>
                        <a:cs typeface="Arial"/>
                        <a:sym typeface="Arial"/>
                      </a:endParaRPr>
                    </a:p>
                  </a:txBody>
                  <a:tcPr marL="6350" marR="6350" marT="6350" marB="0" anchor="ctr"/>
                </a:tc>
                <a:tc rowSpan="2">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rowSpan="2">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rowSpan="2">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rowSpan="2">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rowSpan="2">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7"/>
                  </a:ext>
                </a:extLst>
              </a:tr>
              <a:tr h="1590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US" sz="1200" b="1" u="none" strike="noStrike" dirty="0">
                          <a:solidFill>
                            <a:srgbClr val="00B050"/>
                          </a:solidFill>
                        </a:rPr>
                        <a:t> </a:t>
                      </a:r>
                      <a:endParaRPr sz="1200" b="1" i="1" u="none" strike="noStrike" dirty="0">
                        <a:solidFill>
                          <a:srgbClr val="00B050"/>
                        </a:solidFill>
                        <a:latin typeface="Arial"/>
                        <a:ea typeface="Arial"/>
                        <a:cs typeface="Arial"/>
                        <a:sym typeface="Arial"/>
                      </a:endParaRPr>
                    </a:p>
                  </a:txBody>
                  <a:tcPr marL="6350" marR="6350" marT="635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8"/>
                  </a:ext>
                </a:extLst>
              </a:tr>
              <a:tr h="159050">
                <a:tc>
                  <a:txBody>
                    <a:bodyPr/>
                    <a:lstStyle/>
                    <a:p>
                      <a:pPr marL="0" marR="0" lvl="0" indent="0" algn="l" rtl="0">
                        <a:spcBef>
                          <a:spcPts val="0"/>
                        </a:spcBef>
                        <a:spcAft>
                          <a:spcPts val="0"/>
                        </a:spcAft>
                        <a:buNone/>
                      </a:pPr>
                      <a:r>
                        <a:rPr lang="en-US" sz="1200" b="1" u="none" strike="noStrike" dirty="0"/>
                        <a:t>90688</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Influenza virus vaccine</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09"/>
                  </a:ext>
                </a:extLst>
              </a:tr>
              <a:tr h="159050">
                <a:tc>
                  <a:txBody>
                    <a:bodyPr/>
                    <a:lstStyle/>
                    <a:p>
                      <a:pPr marL="0" marR="0" lvl="0" indent="0" algn="l" rtl="0">
                        <a:spcBef>
                          <a:spcPts val="0"/>
                        </a:spcBef>
                        <a:spcAft>
                          <a:spcPts val="0"/>
                        </a:spcAft>
                        <a:buNone/>
                      </a:pPr>
                      <a:r>
                        <a:rPr lang="en-US" sz="1200" b="1" u="none" strike="noStrike" dirty="0"/>
                        <a:t>90715</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Tetanus, diphtheria toxoids adsorbed</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10"/>
                  </a:ext>
                </a:extLst>
              </a:tr>
              <a:tr h="572550">
                <a:tc>
                  <a:txBody>
                    <a:bodyPr/>
                    <a:lstStyle/>
                    <a:p>
                      <a:pPr marL="0" marR="0" lvl="0" indent="0" algn="l" rtl="0">
                        <a:spcBef>
                          <a:spcPts val="0"/>
                        </a:spcBef>
                        <a:spcAft>
                          <a:spcPts val="0"/>
                        </a:spcAft>
                        <a:buNone/>
                      </a:pPr>
                      <a:r>
                        <a:rPr lang="en-US" sz="1200" b="1" u="none" strike="noStrike" dirty="0"/>
                        <a:t>90732</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Pneumococcal polysaccharide vaccine</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11"/>
                  </a:ext>
                </a:extLst>
              </a:tr>
              <a:tr h="159050">
                <a:tc>
                  <a:txBody>
                    <a:bodyPr/>
                    <a:lstStyle/>
                    <a:p>
                      <a:pPr marL="0" marR="0" lvl="0" indent="0" algn="l" rtl="0">
                        <a:spcBef>
                          <a:spcPts val="0"/>
                        </a:spcBef>
                        <a:spcAft>
                          <a:spcPts val="0"/>
                        </a:spcAft>
                        <a:buNone/>
                      </a:pPr>
                      <a:r>
                        <a:rPr lang="en-US" sz="1200" b="1" u="none" strike="noStrike" dirty="0"/>
                        <a:t>90736</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Zoster (shingles) vaccine</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 </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12"/>
                  </a:ext>
                </a:extLst>
              </a:tr>
              <a:tr h="299000">
                <a:tc>
                  <a:txBody>
                    <a:bodyPr/>
                    <a:lstStyle/>
                    <a:p>
                      <a:pPr marL="0" marR="0" lvl="0" indent="0" algn="l" rtl="0">
                        <a:spcBef>
                          <a:spcPts val="0"/>
                        </a:spcBef>
                        <a:spcAft>
                          <a:spcPts val="0"/>
                        </a:spcAft>
                        <a:buNone/>
                      </a:pPr>
                      <a:r>
                        <a:rPr lang="en-US" sz="1200" b="1" u="none" strike="noStrike" dirty="0"/>
                        <a:t>96372</a:t>
                      </a:r>
                      <a:endParaRPr sz="1200" b="1" i="1"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200" b="1" u="none" strike="noStrike" dirty="0"/>
                        <a:t>Therapeutic, prophylactic, or diagnostic injection</a:t>
                      </a:r>
                      <a:endParaRPr sz="12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 Yes</a:t>
                      </a:r>
                      <a:endParaRPr sz="1200" b="1" i="1" u="none" strike="noStrike" dirty="0">
                        <a:solidFill>
                          <a:srgbClr val="00B05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6350" marR="6350" marT="6350"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6350" marR="6350" marT="6350" marB="0" anchor="ctr"/>
                </a:tc>
                <a:extLst>
                  <a:ext uri="{0D108BD9-81ED-4DB2-BD59-A6C34878D82A}">
                    <a16:rowId xmlns:a16="http://schemas.microsoft.com/office/drawing/2014/main" xmlns="" val="10013"/>
                  </a:ext>
                </a:extLst>
              </a:tr>
            </a:tbl>
          </a:graphicData>
        </a:graphic>
      </p:graphicFrame>
      <p:sp>
        <p:nvSpPr>
          <p:cNvPr id="406" name="Google Shape;406;p39"/>
          <p:cNvSpPr txBox="1">
            <a:spLocks noGrp="1"/>
          </p:cNvSpPr>
          <p:nvPr>
            <p:ph type="sldNum" idx="12"/>
          </p:nvPr>
        </p:nvSpPr>
        <p:spPr>
          <a:xfrm>
            <a:off x="8610599" y="6356350"/>
            <a:ext cx="330430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dirty="0">
              <a:solidFill>
                <a:srgbClr val="888888"/>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xmlns="" id="{539A5C38-4192-401C-8C1B-5581CCAFA9FE}"/>
              </a:ext>
            </a:extLst>
          </p:cNvPr>
          <p:cNvSpPr>
            <a:spLocks noGrp="1"/>
          </p:cNvSpPr>
          <p:nvPr>
            <p:ph type="ftr" idx="11"/>
          </p:nvPr>
        </p:nvSpPr>
        <p:spPr>
          <a:xfrm>
            <a:off x="766618" y="6576291"/>
            <a:ext cx="10363200" cy="145184"/>
          </a:xfrm>
        </p:spPr>
        <p:txBody>
          <a:bodyPr/>
          <a:lstStyle/>
          <a:p>
            <a:r>
              <a:rPr lang="en-US" dirty="0"/>
              <a:t>1. Milbank Memorial Fund, “Standardizing the Measurement of Commercial Health Plan Primary Care Spending“, Michael Bailit, Mark Friedberg, Margaret Houy, July 2017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0"/>
          <p:cNvSpPr txBox="1">
            <a:spLocks noGrp="1"/>
          </p:cNvSpPr>
          <p:nvPr>
            <p:ph type="title"/>
          </p:nvPr>
        </p:nvSpPr>
        <p:spPr>
          <a:xfrm>
            <a:off x="733097" y="452754"/>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Primary Care CPT Codes Currently Being Used for Calculation of Primary Care Payments</a:t>
            </a:r>
            <a:endParaRPr sz="4000" b="0" i="0" u="none" strike="noStrike" cap="none" dirty="0">
              <a:solidFill>
                <a:schemeClr val="dk1"/>
              </a:solidFill>
              <a:latin typeface="Calibri"/>
              <a:ea typeface="Calibri"/>
              <a:cs typeface="Calibri"/>
              <a:sym typeface="Calibri"/>
            </a:endParaRPr>
          </a:p>
        </p:txBody>
      </p:sp>
      <p:graphicFrame>
        <p:nvGraphicFramePr>
          <p:cNvPr id="412" name="Google Shape;412;p40"/>
          <p:cNvGraphicFramePr/>
          <p:nvPr/>
        </p:nvGraphicFramePr>
        <p:xfrm>
          <a:off x="838200" y="2275364"/>
          <a:ext cx="10515625" cy="3093730"/>
        </p:xfrm>
        <a:graphic>
          <a:graphicData uri="http://schemas.openxmlformats.org/drawingml/2006/table">
            <a:tbl>
              <a:tblPr>
                <a:noFill/>
                <a:tableStyleId>{E8591BCF-8977-4A9B-AF82-7380F5A7A4DC}</a:tableStyleId>
              </a:tblPr>
              <a:tblGrid>
                <a:gridCol w="1609525">
                  <a:extLst>
                    <a:ext uri="{9D8B030D-6E8A-4147-A177-3AD203B41FA5}">
                      <a16:colId xmlns:a16="http://schemas.microsoft.com/office/drawing/2014/main" xmlns="" val="20000"/>
                    </a:ext>
                  </a:extLst>
                </a:gridCol>
                <a:gridCol w="3341700">
                  <a:extLst>
                    <a:ext uri="{9D8B030D-6E8A-4147-A177-3AD203B41FA5}">
                      <a16:colId xmlns:a16="http://schemas.microsoft.com/office/drawing/2014/main" xmlns="" val="20001"/>
                    </a:ext>
                  </a:extLst>
                </a:gridCol>
                <a:gridCol w="981050">
                  <a:extLst>
                    <a:ext uri="{9D8B030D-6E8A-4147-A177-3AD203B41FA5}">
                      <a16:colId xmlns:a16="http://schemas.microsoft.com/office/drawing/2014/main" xmlns="" val="20002"/>
                    </a:ext>
                  </a:extLst>
                </a:gridCol>
                <a:gridCol w="843100">
                  <a:extLst>
                    <a:ext uri="{9D8B030D-6E8A-4147-A177-3AD203B41FA5}">
                      <a16:colId xmlns:a16="http://schemas.microsoft.com/office/drawing/2014/main" xmlns="" val="20003"/>
                    </a:ext>
                  </a:extLst>
                </a:gridCol>
                <a:gridCol w="751125">
                  <a:extLst>
                    <a:ext uri="{9D8B030D-6E8A-4147-A177-3AD203B41FA5}">
                      <a16:colId xmlns:a16="http://schemas.microsoft.com/office/drawing/2014/main" xmlns="" val="20004"/>
                    </a:ext>
                  </a:extLst>
                </a:gridCol>
                <a:gridCol w="1027025">
                  <a:extLst>
                    <a:ext uri="{9D8B030D-6E8A-4147-A177-3AD203B41FA5}">
                      <a16:colId xmlns:a16="http://schemas.microsoft.com/office/drawing/2014/main" xmlns="" val="20005"/>
                    </a:ext>
                  </a:extLst>
                </a:gridCol>
                <a:gridCol w="843100">
                  <a:extLst>
                    <a:ext uri="{9D8B030D-6E8A-4147-A177-3AD203B41FA5}">
                      <a16:colId xmlns:a16="http://schemas.microsoft.com/office/drawing/2014/main" xmlns="" val="20006"/>
                    </a:ext>
                  </a:extLst>
                </a:gridCol>
                <a:gridCol w="1119000">
                  <a:extLst>
                    <a:ext uri="{9D8B030D-6E8A-4147-A177-3AD203B41FA5}">
                      <a16:colId xmlns:a16="http://schemas.microsoft.com/office/drawing/2014/main" xmlns="" val="20007"/>
                    </a:ext>
                  </a:extLst>
                </a:gridCol>
              </a:tblGrid>
              <a:tr h="1196350">
                <a:tc>
                  <a:txBody>
                    <a:bodyPr/>
                    <a:lstStyle/>
                    <a:p>
                      <a:pPr marL="0" marR="0" lvl="0" indent="0" algn="l" rtl="0">
                        <a:spcBef>
                          <a:spcPts val="0"/>
                        </a:spcBef>
                        <a:spcAft>
                          <a:spcPts val="0"/>
                        </a:spcAft>
                        <a:buNone/>
                      </a:pPr>
                      <a:r>
                        <a:rPr lang="en-US" sz="1400" b="1" u="none" strike="noStrike" dirty="0"/>
                        <a:t>Procedure Codes</a:t>
                      </a:r>
                      <a:endParaRPr sz="1400" b="1" i="0" u="none"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Description</a:t>
                      </a:r>
                      <a:endParaRPr sz="1200" b="1" i="0" u="none"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Mass.</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Rhode Island</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CT. State Employee Plan Analysis</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t>Vermont ACO Primary Care Spend</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sng" strike="noStrike" dirty="0">
                          <a:solidFill>
                            <a:schemeClr val="hlink"/>
                          </a:solidFill>
                          <a:hlinkClick r:id="rId3"/>
                        </a:rPr>
                        <a:t>Milbank Report [1]</a:t>
                      </a:r>
                      <a:endParaRPr sz="1200" b="1" i="0" u="sng"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t>2018 Primary Care Spending Report Oregon</a:t>
                      </a:r>
                      <a:endParaRPr sz="1200" b="1" i="0" u="none" strike="noStrike" dirty="0">
                        <a:solidFill>
                          <a:srgbClr val="FFFFFF"/>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0"/>
                  </a:ext>
                </a:extLst>
              </a:tr>
              <a:tr h="205750">
                <a:tc>
                  <a:txBody>
                    <a:bodyPr/>
                    <a:lstStyle/>
                    <a:p>
                      <a:pPr marL="0" marR="0" lvl="0" indent="0" algn="l" rtl="0">
                        <a:spcBef>
                          <a:spcPts val="0"/>
                        </a:spcBef>
                        <a:spcAft>
                          <a:spcPts val="0"/>
                        </a:spcAft>
                        <a:buNone/>
                      </a:pPr>
                      <a:r>
                        <a:rPr lang="en-US" sz="1400" b="1" u="none" strike="noStrike" dirty="0"/>
                        <a:t>Obstetric Visits</a:t>
                      </a:r>
                      <a:endParaRPr sz="1400" b="1" i="0" u="none" strike="noStrike" dirty="0">
                        <a:solidFill>
                          <a:srgbClr val="FFFFFF"/>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tc>
                  <a:txBody>
                    <a:bodyPr/>
                    <a:lstStyle/>
                    <a:p>
                      <a:pPr marL="0" marR="0" lvl="0" indent="0" algn="ctr" rtl="0">
                        <a:spcBef>
                          <a:spcPts val="0"/>
                        </a:spcBef>
                        <a:spcAft>
                          <a:spcPts val="0"/>
                        </a:spcAft>
                        <a:buNone/>
                      </a:pPr>
                      <a:r>
                        <a:rPr lang="en-US" sz="1200" b="1" u="none" strike="noStrike" dirty="0"/>
                        <a:t> </a:t>
                      </a:r>
                      <a:endParaRPr sz="1200" b="1" i="0" u="none" strike="noStrike" dirty="0">
                        <a:solidFill>
                          <a:srgbClr val="FFFFFF"/>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xmlns="" val="10001"/>
                  </a:ext>
                </a:extLst>
              </a:tr>
              <a:tr h="556250">
                <a:tc>
                  <a:txBody>
                    <a:bodyPr/>
                    <a:lstStyle/>
                    <a:p>
                      <a:pPr marL="0" marR="0" lvl="0" indent="0" algn="l" rtl="0">
                        <a:spcBef>
                          <a:spcPts val="0"/>
                        </a:spcBef>
                        <a:spcAft>
                          <a:spcPts val="0"/>
                        </a:spcAft>
                        <a:buNone/>
                      </a:pPr>
                      <a:r>
                        <a:rPr lang="en-US" sz="1200" b="1" u="none" strike="noStrike" dirty="0"/>
                        <a:t>59400</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Routine obstetric care including vaginal delivery (global code)</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  No </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70C0"/>
                          </a:solidFill>
                        </a:rPr>
                        <a:t>Yes – 60% of payment</a:t>
                      </a:r>
                      <a:endParaRPr sz="1200" b="1" i="1" u="none" strike="noStrike" dirty="0">
                        <a:solidFill>
                          <a:srgbClr val="0070C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2"/>
                  </a:ext>
                </a:extLst>
              </a:tr>
              <a:tr h="373375">
                <a:tc>
                  <a:txBody>
                    <a:bodyPr/>
                    <a:lstStyle/>
                    <a:p>
                      <a:pPr marL="0" marR="0" lvl="0" indent="0" algn="l" rtl="0">
                        <a:spcBef>
                          <a:spcPts val="0"/>
                        </a:spcBef>
                        <a:spcAft>
                          <a:spcPts val="0"/>
                        </a:spcAft>
                        <a:buNone/>
                      </a:pPr>
                      <a:r>
                        <a:rPr lang="en-US" sz="1200" b="1" u="none" strike="noStrike" dirty="0"/>
                        <a:t>59610</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Routine obstetric care including VBAC delivery (global code)</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 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70C0"/>
                          </a:solidFill>
                        </a:rPr>
                        <a:t>Yes – 60% of payment</a:t>
                      </a:r>
                      <a:endParaRPr sz="1200" b="1" i="1" u="none" strike="noStrike" dirty="0">
                        <a:solidFill>
                          <a:srgbClr val="0070C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3"/>
                  </a:ext>
                </a:extLst>
              </a:tr>
              <a:tr h="373375">
                <a:tc>
                  <a:txBody>
                    <a:bodyPr/>
                    <a:lstStyle/>
                    <a:p>
                      <a:pPr marL="0" marR="0" lvl="0" indent="0" algn="l" rtl="0">
                        <a:spcBef>
                          <a:spcPts val="0"/>
                        </a:spcBef>
                        <a:spcAft>
                          <a:spcPts val="0"/>
                        </a:spcAft>
                        <a:buNone/>
                      </a:pPr>
                      <a:r>
                        <a:rPr lang="en-US" sz="1200" b="1" u="none" strike="noStrike" dirty="0"/>
                        <a:t>59618</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Routine obstetric care including attempted VBAC delivery (global code)</a:t>
                      </a:r>
                      <a:endParaRPr sz="1200" b="1" i="1" u="none" strike="noStrike" dirty="0">
                        <a:solidFill>
                          <a:srgbClr val="00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 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70C0"/>
                          </a:solidFill>
                        </a:rPr>
                        <a:t>Yes – 60% of payment</a:t>
                      </a:r>
                      <a:endParaRPr sz="1200" b="1" i="1" u="none" strike="noStrike" dirty="0">
                        <a:solidFill>
                          <a:srgbClr val="0070C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4"/>
                  </a:ext>
                </a:extLst>
              </a:tr>
              <a:tr h="373375">
                <a:tc>
                  <a:txBody>
                    <a:bodyPr/>
                    <a:lstStyle/>
                    <a:p>
                      <a:pPr marL="0" marR="0" lvl="0" indent="0" algn="l" rtl="0">
                        <a:spcBef>
                          <a:spcPts val="0"/>
                        </a:spcBef>
                        <a:spcAft>
                          <a:spcPts val="0"/>
                        </a:spcAft>
                        <a:buNone/>
                      </a:pPr>
                      <a:r>
                        <a:rPr lang="en-US" sz="1200" b="1" u="none" strike="noStrike" dirty="0"/>
                        <a:t>99460-99465</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en-US" sz="1200" b="1" u="none" strike="noStrike" dirty="0"/>
                        <a:t>OB/GYN Evaluation and Management Services</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  No </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00B050"/>
                          </a:solidFill>
                        </a:rPr>
                        <a:t>Yes</a:t>
                      </a:r>
                      <a:endParaRPr sz="1200" b="1" i="1" u="none" strike="noStrike" dirty="0">
                        <a:solidFill>
                          <a:srgbClr val="00B05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tc>
                  <a:txBody>
                    <a:bodyPr/>
                    <a:lstStyle/>
                    <a:p>
                      <a:pPr marL="0" marR="0" lvl="0" indent="0" algn="ctr" rtl="0">
                        <a:spcBef>
                          <a:spcPts val="0"/>
                        </a:spcBef>
                        <a:spcAft>
                          <a:spcPts val="0"/>
                        </a:spcAft>
                        <a:buNone/>
                      </a:pPr>
                      <a:r>
                        <a:rPr lang="en-US" sz="1200" b="1" u="none" strike="noStrike" dirty="0">
                          <a:solidFill>
                            <a:srgbClr val="FF0000"/>
                          </a:solidFill>
                        </a:rPr>
                        <a:t>No</a:t>
                      </a:r>
                      <a:endParaRPr sz="1200" b="1" i="1" u="none" strike="noStrike" dirty="0">
                        <a:solidFill>
                          <a:srgbClr val="FF0000"/>
                        </a:solidFill>
                        <a:latin typeface="Arial"/>
                        <a:ea typeface="Arial"/>
                        <a:cs typeface="Arial"/>
                        <a:sym typeface="Arial"/>
                      </a:endParaRPr>
                    </a:p>
                  </a:txBody>
                  <a:tcPr marL="7625" marR="7625" marT="7625" marB="0" anchor="ctr"/>
                </a:tc>
                <a:extLst>
                  <a:ext uri="{0D108BD9-81ED-4DB2-BD59-A6C34878D82A}">
                    <a16:rowId xmlns:a16="http://schemas.microsoft.com/office/drawing/2014/main" xmlns="" val="10005"/>
                  </a:ext>
                </a:extLst>
              </a:tr>
            </a:tbl>
          </a:graphicData>
        </a:graphic>
      </p:graphicFrame>
      <p:sp>
        <p:nvSpPr>
          <p:cNvPr id="414" name="Google Shape;414;p40"/>
          <p:cNvSpPr txBox="1">
            <a:spLocks noGrp="1"/>
          </p:cNvSpPr>
          <p:nvPr>
            <p:ph type="sldNum" idx="12"/>
          </p:nvPr>
        </p:nvSpPr>
        <p:spPr>
          <a:xfrm>
            <a:off x="11308104" y="6222683"/>
            <a:ext cx="569859"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dirty="0">
              <a:solidFill>
                <a:srgbClr val="888888"/>
              </a:solidFill>
              <a:latin typeface="Calibri"/>
              <a:ea typeface="Calibri"/>
              <a:cs typeface="Calibri"/>
              <a:sym typeface="Calibri"/>
            </a:endParaRPr>
          </a:p>
        </p:txBody>
      </p:sp>
      <p:sp>
        <p:nvSpPr>
          <p:cNvPr id="3" name="Footer Placeholder 2">
            <a:extLst>
              <a:ext uri="{FF2B5EF4-FFF2-40B4-BE49-F238E27FC236}">
                <a16:creationId xmlns:a16="http://schemas.microsoft.com/office/drawing/2014/main" xmlns="" id="{32D62276-44E1-499A-B5A9-CA002A3AB33D}"/>
              </a:ext>
            </a:extLst>
          </p:cNvPr>
          <p:cNvSpPr>
            <a:spLocks noGrp="1"/>
          </p:cNvSpPr>
          <p:nvPr>
            <p:ph type="ftr" idx="11"/>
          </p:nvPr>
        </p:nvSpPr>
        <p:spPr>
          <a:xfrm>
            <a:off x="683028" y="5643418"/>
            <a:ext cx="10625077" cy="365125"/>
          </a:xfrm>
        </p:spPr>
        <p:txBody>
          <a:bodyPr/>
          <a:lstStyle/>
          <a:p>
            <a:r>
              <a:rPr lang="en-US" dirty="0"/>
              <a:t>1. Milbank Memorial Fund, “Standardizing the Measurement of Commercial Health Plan Primary Care Spending“, Michael Bailit, Mark Friedberg, Margaret Houy, July 2017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362"/>
        <p:cNvGrpSpPr/>
        <p:nvPr/>
      </p:nvGrpSpPr>
      <p:grpSpPr>
        <a:xfrm>
          <a:off x="0" y="0"/>
          <a:ext cx="0" cy="0"/>
          <a:chOff x="0" y="0"/>
          <a:chExt cx="0" cy="0"/>
        </a:xfrm>
      </p:grpSpPr>
      <p:sp>
        <p:nvSpPr>
          <p:cNvPr id="363" name="Google Shape;363;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00"/>
              <a:buFont typeface="Calibri"/>
              <a:buNone/>
            </a:pPr>
            <a:r>
              <a:rPr lang="en-US" sz="6600" b="0" i="0" u="none" strike="noStrike" cap="none" dirty="0">
                <a:solidFill>
                  <a:schemeClr val="dk1"/>
                </a:solidFill>
                <a:latin typeface="Calibri"/>
                <a:ea typeface="Calibri"/>
                <a:cs typeface="Calibri"/>
                <a:sym typeface="Calibri"/>
              </a:rPr>
              <a:t>QUESTIONS/DISCUSSION</a:t>
            </a:r>
            <a:endParaRPr dirty="0"/>
          </a:p>
        </p:txBody>
      </p:sp>
      <p:sp>
        <p:nvSpPr>
          <p:cNvPr id="364" name="Google Shape;364;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0" i="0" u="none" strike="noStrike" cap="none" dirty="0">
                <a:solidFill>
                  <a:schemeClr val="dk1"/>
                </a:solidFill>
                <a:latin typeface="Calibri"/>
                <a:ea typeface="Calibri"/>
                <a:cs typeface="Calibri"/>
                <a:sym typeface="Calibri"/>
              </a:rPr>
              <a:t>Thank You</a:t>
            </a:r>
            <a:endParaRPr dirty="0"/>
          </a:p>
        </p:txBody>
      </p:sp>
      <p:sp>
        <p:nvSpPr>
          <p:cNvPr id="366" name="Google Shape;36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dirty="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CB8CA"/>
            </a:gs>
            <a:gs pos="74000">
              <a:srgbClr val="A9BEE4"/>
            </a:gs>
            <a:gs pos="83000">
              <a:srgbClr val="A9BEE4"/>
            </a:gs>
            <a:gs pos="100000">
              <a:srgbClr val="C5D3ED"/>
            </a:gs>
          </a:gsLst>
          <a:lin ang="5400000" scaled="0"/>
        </a:gradFill>
        <a:effectLst/>
      </p:bgPr>
    </p:bg>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000" b="0" i="0" u="none" strike="noStrike" cap="none" dirty="0">
                <a:solidFill>
                  <a:schemeClr val="dk1"/>
                </a:solidFill>
                <a:latin typeface="Calibri"/>
                <a:ea typeface="Calibri"/>
                <a:cs typeface="Calibri"/>
                <a:sym typeface="Calibri"/>
              </a:rPr>
              <a:t>Link to the Milbank Study on Measurement of Primary </a:t>
            </a:r>
            <a:r>
              <a:rPr lang="en-US" sz="4000" dirty="0"/>
              <a:t>C</a:t>
            </a:r>
            <a:r>
              <a:rPr lang="en-US" sz="4000" b="0" i="0" u="none" strike="noStrike" cap="none" dirty="0">
                <a:solidFill>
                  <a:schemeClr val="dk1"/>
                </a:solidFill>
                <a:latin typeface="Calibri"/>
                <a:ea typeface="Calibri"/>
                <a:cs typeface="Calibri"/>
                <a:sym typeface="Calibri"/>
              </a:rPr>
              <a:t>are </a:t>
            </a:r>
            <a:r>
              <a:rPr lang="en-US" sz="4000" dirty="0"/>
              <a:t>S</a:t>
            </a:r>
            <a:r>
              <a:rPr lang="en-US" sz="4000" b="0" i="0" u="none" strike="noStrike" cap="none" dirty="0">
                <a:solidFill>
                  <a:schemeClr val="dk1"/>
                </a:solidFill>
                <a:latin typeface="Calibri"/>
                <a:ea typeface="Calibri"/>
                <a:cs typeface="Calibri"/>
                <a:sym typeface="Calibri"/>
              </a:rPr>
              <a:t>pending</a:t>
            </a:r>
            <a:endParaRPr sz="4000" dirty="0"/>
          </a:p>
        </p:txBody>
      </p:sp>
      <p:pic>
        <p:nvPicPr>
          <p:cNvPr id="109" name="Google Shape;109;p16"/>
          <p:cNvPicPr preferRelativeResize="0">
            <a:picLocks noGrp="1"/>
          </p:cNvPicPr>
          <p:nvPr>
            <p:ph type="body" idx="1"/>
          </p:nvPr>
        </p:nvPicPr>
        <p:blipFill rotWithShape="1">
          <a:blip r:embed="rId3">
            <a:alphaModFix/>
          </a:blip>
          <a:srcRect/>
          <a:stretch/>
        </p:blipFill>
        <p:spPr>
          <a:xfrm>
            <a:off x="2819400" y="1676400"/>
            <a:ext cx="3733800" cy="4756150"/>
          </a:xfrm>
          <a:prstGeom prst="rect">
            <a:avLst/>
          </a:prstGeom>
          <a:noFill/>
          <a:ln>
            <a:noFill/>
          </a:ln>
        </p:spPr>
      </p:pic>
      <p:sp>
        <p:nvSpPr>
          <p:cNvPr id="110" name="Google Shape;110;p16"/>
          <p:cNvSpPr txBox="1">
            <a:spLocks noGrp="1"/>
          </p:cNvSpPr>
          <p:nvPr>
            <p:ph type="sldNum" idx="4294967295"/>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dirty="0">
              <a:solidFill>
                <a:srgbClr val="888888"/>
              </a:solidFill>
              <a:latin typeface="Calibri"/>
              <a:ea typeface="Calibri"/>
              <a:cs typeface="Calibri"/>
              <a:sym typeface="Calibri"/>
            </a:endParaRPr>
          </a:p>
        </p:txBody>
      </p:sp>
      <p:sp>
        <p:nvSpPr>
          <p:cNvPr id="111" name="Google Shape;111;p16"/>
          <p:cNvSpPr txBox="1"/>
          <p:nvPr/>
        </p:nvSpPr>
        <p:spPr>
          <a:xfrm>
            <a:off x="6934200" y="1828800"/>
            <a:ext cx="2971800" cy="323165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Published July 2017</a:t>
            </a:r>
            <a:endParaRPr dirty="0"/>
          </a:p>
          <a:p>
            <a:pPr marL="285750" marR="0" lvl="0"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Calibri"/>
                <a:ea typeface="Calibri"/>
                <a:cs typeface="Calibri"/>
                <a:sym typeface="Calibri"/>
              </a:rPr>
              <a:t>Work conducted under contract with Bailit Health Purchasing and subcontract with RAND</a:t>
            </a:r>
            <a:endParaRPr dirty="0"/>
          </a:p>
          <a:p>
            <a:pPr marL="285750" marR="0" lvl="0" indent="-285750" algn="l" rtl="0">
              <a:spcBef>
                <a:spcPts val="0"/>
              </a:spcBef>
              <a:spcAft>
                <a:spcPts val="0"/>
              </a:spcAft>
              <a:buClr>
                <a:schemeClr val="dk1"/>
              </a:buClr>
              <a:buSzPts val="1800"/>
              <a:buFont typeface="Arial"/>
              <a:buChar char="•"/>
            </a:pPr>
            <a:r>
              <a:rPr lang="en-US" sz="1800" b="0" i="0" u="sng" strike="noStrike" cap="none" dirty="0">
                <a:solidFill>
                  <a:schemeClr val="hlink"/>
                </a:solidFill>
                <a:latin typeface="Calibri"/>
                <a:ea typeface="Calibri"/>
                <a:cs typeface="Calibri"/>
                <a:sym typeface="Calibri"/>
                <a:hlinkClick r:id="rId4"/>
              </a:rPr>
              <a:t>https://www.milbank.org/publications/standardizing-measurement-commercial-health-plan-primary-care-spending/</a:t>
            </a:r>
            <a:endParaRPr sz="1800" b="0" i="0" u="none" strike="noStrike" cap="none" dirty="0">
              <a:solidFill>
                <a:schemeClr val="dk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xmlns="" id="{840CF39F-19A1-4256-BE8C-2475E9B2ED50}"/>
              </a:ext>
            </a:extLst>
          </p:cNvPr>
          <p:cNvSpPr/>
          <p:nvPr/>
        </p:nvSpPr>
        <p:spPr>
          <a:xfrm>
            <a:off x="3048000" y="3167390"/>
            <a:ext cx="6096000" cy="523220"/>
          </a:xfrm>
          <a:prstGeom prst="rect">
            <a:avLst/>
          </a:prstGeom>
        </p:spPr>
        <p:txBody>
          <a:bodyPr>
            <a:spAutoFit/>
          </a:bodyPr>
          <a:lstStyle/>
          <a:p>
            <a:r>
              <a:rPr lang="en-US" dirty="0">
                <a:latin typeface="Times New Roman" panose="02020603050405020304" pitchFamily="18" charset="0"/>
              </a:rPr>
              <a:t> </a:t>
            </a:r>
            <a:r>
              <a:rPr lang="en-US" dirty="0"/>
              <a:t/>
            </a:r>
            <a:br>
              <a:rPr lang="en-US" dirty="0"/>
            </a:br>
            <a:endParaRPr lang="en-US" dirty="0"/>
          </a:p>
        </p:txBody>
      </p:sp>
      <p:sp>
        <p:nvSpPr>
          <p:cNvPr id="3" name="Rectangle 2">
            <a:extLst>
              <a:ext uri="{FF2B5EF4-FFF2-40B4-BE49-F238E27FC236}">
                <a16:creationId xmlns:a16="http://schemas.microsoft.com/office/drawing/2014/main" xmlns="" id="{AFCD8C0C-BDA2-4821-9587-16E1FB5F56F6}"/>
              </a:ext>
            </a:extLst>
          </p:cNvPr>
          <p:cNvSpPr/>
          <p:nvPr/>
        </p:nvSpPr>
        <p:spPr>
          <a:xfrm>
            <a:off x="3048000" y="3167390"/>
            <a:ext cx="6096000" cy="523220"/>
          </a:xfrm>
          <a:prstGeom prst="rect">
            <a:avLst/>
          </a:prstGeom>
        </p:spPr>
        <p:txBody>
          <a:bodyPr>
            <a:spAutoFit/>
          </a:bodyPr>
          <a:lstStyle/>
          <a:p>
            <a:r>
              <a:rPr lang="en-US" dirty="0">
                <a:latin typeface="Times New Roman" panose="02020603050405020304" pitchFamily="18" charset="0"/>
              </a:rPr>
              <a:t> </a:t>
            </a:r>
            <a:r>
              <a:rPr lang="en-US" dirty="0"/>
              <a:t/>
            </a:r>
            <a:br>
              <a:rPr lang="en-US" dirty="0"/>
            </a:br>
            <a:endParaRPr lang="en-US" dirty="0"/>
          </a:p>
        </p:txBody>
      </p:sp>
      <p:sp>
        <p:nvSpPr>
          <p:cNvPr id="4" name="Rectangle 3">
            <a:extLst>
              <a:ext uri="{FF2B5EF4-FFF2-40B4-BE49-F238E27FC236}">
                <a16:creationId xmlns:a16="http://schemas.microsoft.com/office/drawing/2014/main" xmlns="" id="{76DE6DFE-09E6-417B-A9DA-8C91B1946887}"/>
              </a:ext>
            </a:extLst>
          </p:cNvPr>
          <p:cNvSpPr/>
          <p:nvPr/>
        </p:nvSpPr>
        <p:spPr>
          <a:xfrm>
            <a:off x="3048000" y="3167390"/>
            <a:ext cx="6096000" cy="523220"/>
          </a:xfrm>
          <a:prstGeom prst="rect">
            <a:avLst/>
          </a:prstGeom>
        </p:spPr>
        <p:txBody>
          <a:bodyPr>
            <a:spAutoFit/>
          </a:bodyPr>
          <a:lstStyle/>
          <a:p>
            <a:r>
              <a:rPr lang="en-US" dirty="0">
                <a:latin typeface="Times New Roman" panose="02020603050405020304" pitchFamily="18" charset="0"/>
              </a:rPr>
              <a:t> </a:t>
            </a:r>
            <a:r>
              <a:rPr lang="en-US" dirty="0"/>
              <a:t/>
            </a: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175772" y="32067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4000" b="1" dirty="0"/>
              <a:t>How Do We Define</a:t>
            </a:r>
            <a:r>
              <a:rPr lang="en-US" sz="4000" b="1" i="0" u="none" strike="noStrike" cap="none" dirty="0">
                <a:solidFill>
                  <a:schemeClr val="dk1"/>
                </a:solidFill>
                <a:latin typeface="Calibri"/>
                <a:ea typeface="Calibri"/>
                <a:cs typeface="Calibri"/>
                <a:sym typeface="Calibri"/>
              </a:rPr>
              <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Primary Care?</a:t>
            </a:r>
            <a:r>
              <a:rPr lang="en-US" sz="3600" b="1" i="0" u="none" strike="noStrike" cap="none" dirty="0">
                <a:solidFill>
                  <a:schemeClr val="dk1"/>
                </a:solidFill>
                <a:latin typeface="Calibri"/>
                <a:ea typeface="Calibri"/>
                <a:cs typeface="Calibri"/>
                <a:sym typeface="Calibri"/>
              </a:rPr>
              <a:t/>
            </a:r>
            <a:br>
              <a:rPr lang="en-US" sz="3600" b="1" i="0" u="none" strike="noStrike" cap="none" dirty="0">
                <a:solidFill>
                  <a:schemeClr val="dk1"/>
                </a:solidFill>
                <a:latin typeface="Calibri"/>
                <a:ea typeface="Calibri"/>
                <a:cs typeface="Calibri"/>
                <a:sym typeface="Calibri"/>
              </a:rPr>
            </a:br>
            <a:endParaRPr sz="3600" b="0" i="0" u="none" strike="noStrike" cap="none" dirty="0">
              <a:solidFill>
                <a:schemeClr val="dk1"/>
              </a:solidFill>
              <a:latin typeface="Calibri"/>
              <a:ea typeface="Calibri"/>
              <a:cs typeface="Calibri"/>
              <a:sym typeface="Calibri"/>
            </a:endParaRPr>
          </a:p>
        </p:txBody>
      </p:sp>
      <p:sp>
        <p:nvSpPr>
          <p:cNvPr id="117" name="Google Shape;117;p17"/>
          <p:cNvSpPr txBox="1">
            <a:spLocks noGrp="1"/>
          </p:cNvSpPr>
          <p:nvPr>
            <p:ph type="body" idx="1"/>
          </p:nvPr>
        </p:nvSpPr>
        <p:spPr>
          <a:xfrm>
            <a:off x="838200" y="1825625"/>
            <a:ext cx="10515600" cy="4351338"/>
          </a:xfrm>
          <a:prstGeom prst="rect">
            <a:avLst/>
          </a:pr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a:ea typeface="Calibri"/>
                <a:cs typeface="Calibri"/>
                <a:sym typeface="Calibri"/>
              </a:rPr>
              <a:t>	</a:t>
            </a:r>
            <a:endParaRPr sz="28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b="1" i="0" u="none" strike="noStrike" cap="none" dirty="0">
                <a:solidFill>
                  <a:schemeClr val="dk1"/>
                </a:solidFill>
                <a:latin typeface="Calibri"/>
                <a:ea typeface="Calibri"/>
                <a:cs typeface="Calibri"/>
                <a:sym typeface="Calibri"/>
              </a:rPr>
              <a:t> 	Primary Care is: </a:t>
            </a:r>
            <a:r>
              <a:rPr lang="en-US" sz="2800" b="0" i="1" u="none" strike="noStrike" cap="none" dirty="0">
                <a:solidFill>
                  <a:schemeClr val="dk1"/>
                </a:solidFill>
                <a:latin typeface="Calibri"/>
                <a:ea typeface="Calibri"/>
                <a:cs typeface="Calibri"/>
                <a:sym typeface="Calibri"/>
              </a:rPr>
              <a:t>“The provision of </a:t>
            </a:r>
            <a:r>
              <a:rPr lang="en-US" sz="2800" b="0" i="1" u="none" strike="noStrike" cap="none" dirty="0">
                <a:solidFill>
                  <a:srgbClr val="FF0000"/>
                </a:solidFill>
                <a:latin typeface="Calibri"/>
                <a:ea typeface="Calibri"/>
                <a:cs typeface="Calibri"/>
                <a:sym typeface="Calibri"/>
              </a:rPr>
              <a:t>integrated, accessible health 	care services </a:t>
            </a:r>
            <a:r>
              <a:rPr lang="en-US" sz="2800" b="0" i="1" u="none" strike="noStrike" cap="none" dirty="0">
                <a:solidFill>
                  <a:schemeClr val="dk1"/>
                </a:solidFill>
                <a:latin typeface="Calibri"/>
                <a:ea typeface="Calibri"/>
                <a:cs typeface="Calibri"/>
                <a:sym typeface="Calibri"/>
              </a:rPr>
              <a:t>by clinicians who are </a:t>
            </a:r>
            <a:r>
              <a:rPr lang="en-US" sz="2800" b="0" i="1" u="none" strike="noStrike" cap="none" dirty="0">
                <a:solidFill>
                  <a:srgbClr val="FF0000"/>
                </a:solidFill>
                <a:latin typeface="Calibri"/>
                <a:ea typeface="Calibri"/>
                <a:cs typeface="Calibri"/>
                <a:sym typeface="Calibri"/>
              </a:rPr>
              <a:t>accountable </a:t>
            </a:r>
            <a:r>
              <a:rPr lang="en-US" sz="2800" b="0" i="1" u="none" strike="noStrike" cap="none" dirty="0">
                <a:solidFill>
                  <a:schemeClr val="dk1"/>
                </a:solidFill>
                <a:latin typeface="Calibri"/>
                <a:ea typeface="Calibri"/>
                <a:cs typeface="Calibri"/>
                <a:sym typeface="Calibri"/>
              </a:rPr>
              <a:t>for addressing a 	</a:t>
            </a:r>
            <a:r>
              <a:rPr lang="en-US" sz="2800" b="0" i="1" u="none" strike="noStrike" cap="none" dirty="0">
                <a:solidFill>
                  <a:srgbClr val="FF0000"/>
                </a:solidFill>
                <a:latin typeface="Calibri"/>
                <a:ea typeface="Calibri"/>
                <a:cs typeface="Calibri"/>
                <a:sym typeface="Calibri"/>
              </a:rPr>
              <a:t>large majority</a:t>
            </a:r>
            <a:r>
              <a:rPr lang="en-US" sz="2800" b="0" i="1" u="none" strike="noStrike" cap="none" dirty="0">
                <a:solidFill>
                  <a:schemeClr val="dk1"/>
                </a:solidFill>
                <a:latin typeface="Calibri"/>
                <a:ea typeface="Calibri"/>
                <a:cs typeface="Calibri"/>
                <a:sym typeface="Calibri"/>
              </a:rPr>
              <a:t> of personal health care needs, developing a 	</a:t>
            </a:r>
            <a:r>
              <a:rPr lang="en-US" sz="2800" b="0" i="1" u="none" strike="noStrike" cap="none" dirty="0">
                <a:solidFill>
                  <a:srgbClr val="FF0000"/>
                </a:solidFill>
                <a:latin typeface="Calibri"/>
                <a:ea typeface="Calibri"/>
                <a:cs typeface="Calibri"/>
                <a:sym typeface="Calibri"/>
              </a:rPr>
              <a:t>sustained partnership </a:t>
            </a:r>
            <a:r>
              <a:rPr lang="en-US" sz="2800" b="0" i="1" u="none" strike="noStrike" cap="none" dirty="0">
                <a:solidFill>
                  <a:schemeClr val="dk1"/>
                </a:solidFill>
                <a:latin typeface="Calibri"/>
                <a:ea typeface="Calibri"/>
                <a:cs typeface="Calibri"/>
                <a:sym typeface="Calibri"/>
              </a:rPr>
              <a:t>with patients, and </a:t>
            </a:r>
            <a:r>
              <a:rPr lang="en-US" sz="2800" b="0" i="1" u="none" strike="noStrike" cap="none" dirty="0">
                <a:solidFill>
                  <a:srgbClr val="FF0000"/>
                </a:solidFill>
                <a:latin typeface="Calibri"/>
                <a:ea typeface="Calibri"/>
                <a:cs typeface="Calibri"/>
                <a:sym typeface="Calibri"/>
              </a:rPr>
              <a:t>practicing in the context 	of family and community."</a:t>
            </a:r>
            <a:r>
              <a:rPr lang="en-US" sz="2800" b="1" i="0" u="none" strike="noStrike" cap="none" dirty="0">
                <a:solidFill>
                  <a:srgbClr val="FF0000"/>
                </a:solidFill>
                <a:sym typeface="Calibri"/>
              </a:rPr>
              <a:t>   </a:t>
            </a:r>
            <a:endParaRPr dirty="0">
              <a:solidFill>
                <a:srgbClr val="FF0000"/>
              </a:solidFill>
            </a:endParaRPr>
          </a:p>
          <a:p>
            <a:pPr marL="0" marR="0" lvl="0" indent="0" algn="l" rtl="0">
              <a:lnSpc>
                <a:spcPct val="90000"/>
              </a:lnSpc>
              <a:spcBef>
                <a:spcPts val="1000"/>
              </a:spcBef>
              <a:spcAft>
                <a:spcPts val="0"/>
              </a:spcAft>
              <a:buClr>
                <a:schemeClr val="dk1"/>
              </a:buClr>
              <a:buSzPts val="2400"/>
              <a:buFont typeface="Arial"/>
              <a:buNone/>
            </a:pPr>
            <a:r>
              <a:rPr lang="en-US" sz="2400" b="1" i="0" u="none" strike="noStrike" cap="none" dirty="0">
                <a:solidFill>
                  <a:schemeClr val="dk1"/>
                </a:solidFill>
                <a:latin typeface="Calibri"/>
                <a:ea typeface="Calibri"/>
                <a:cs typeface="Calibri"/>
                <a:sym typeface="Calibri"/>
              </a:rPr>
              <a:t>					Institute of Medicine, 1996</a:t>
            </a:r>
            <a:endParaRPr sz="24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18" name="Google Shape;1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F284C-2078-4F4B-80A6-10B919CB4365}"/>
              </a:ext>
            </a:extLst>
          </p:cNvPr>
          <p:cNvSpPr>
            <a:spLocks noGrp="1"/>
          </p:cNvSpPr>
          <p:nvPr>
            <p:ph type="title"/>
          </p:nvPr>
        </p:nvSpPr>
        <p:spPr>
          <a:xfrm>
            <a:off x="838200" y="0"/>
            <a:ext cx="10515600" cy="1690688"/>
          </a:xfrm>
        </p:spPr>
        <p:txBody>
          <a:bodyPr/>
          <a:lstStyle/>
          <a:p>
            <a:pPr algn="ctr"/>
            <a:r>
              <a:rPr lang="en-US" sz="4000" b="1" dirty="0"/>
              <a:t>How Much of Our Health Care Dollars Go to Support Primary Care?</a:t>
            </a:r>
          </a:p>
        </p:txBody>
      </p:sp>
      <p:sp>
        <p:nvSpPr>
          <p:cNvPr id="3" name="Text Placeholder 2">
            <a:extLst>
              <a:ext uri="{FF2B5EF4-FFF2-40B4-BE49-F238E27FC236}">
                <a16:creationId xmlns:a16="http://schemas.microsoft.com/office/drawing/2014/main" xmlns="" id="{D168CAAD-DD5F-49FD-8685-F952CEC59213}"/>
              </a:ext>
            </a:extLst>
          </p:cNvPr>
          <p:cNvSpPr>
            <a:spLocks noGrp="1"/>
          </p:cNvSpPr>
          <p:nvPr>
            <p:ph type="body" idx="1"/>
          </p:nvPr>
        </p:nvSpPr>
        <p:spPr>
          <a:xfrm>
            <a:off x="533400" y="1899920"/>
            <a:ext cx="10515600" cy="4567555"/>
          </a:xfrm>
        </p:spPr>
        <p:txBody>
          <a:bodyPr/>
          <a:lstStyle/>
          <a:p>
            <a:r>
              <a:rPr lang="en-US" sz="2400" b="1" dirty="0"/>
              <a:t>If primary care is so important to society, do our collective payments reflect it? </a:t>
            </a:r>
          </a:p>
          <a:p>
            <a:r>
              <a:rPr lang="en-US" sz="2400" b="1" dirty="0"/>
              <a:t>Defining primary care is harder than it first seems. Should we define it by the type of provider offering the service? The type of services available, regardless of provider? </a:t>
            </a:r>
          </a:p>
          <a:p>
            <a:r>
              <a:rPr lang="en-US" sz="2400" b="1" dirty="0"/>
              <a:t>As quality improvement experts remind us, we improve what we measure. </a:t>
            </a:r>
          </a:p>
          <a:p>
            <a:r>
              <a:rPr lang="en-US" sz="2400" b="1" dirty="0"/>
              <a:t>The United States is in the midst of an unprecedented era of provider payment reform. Assessing the effects of these innovations on a known contributor to high value care—our primary care infrastructure—should be a high priority. </a:t>
            </a:r>
            <a:r>
              <a:rPr lang="en-US" sz="2400" b="1" baseline="30000" dirty="0"/>
              <a:t>1</a:t>
            </a:r>
          </a:p>
          <a:p>
            <a:pPr marL="50800" indent="0">
              <a:buNone/>
            </a:pPr>
            <a:r>
              <a:rPr lang="en-US" sz="1400" dirty="0"/>
              <a:t>1</a:t>
            </a:r>
            <a:r>
              <a:rPr lang="en-US" sz="1400" baseline="-25000" dirty="0"/>
              <a:t>. </a:t>
            </a:r>
            <a:r>
              <a:rPr lang="en-US" sz="1400" dirty="0"/>
              <a:t>Milbank Memorial Fund Report:  “Standardizing the Measurement  of Commercial Health Plan  Primary Care Spending by Michael H. Bailit, Mark W. Friedberg, and Margaret L. Houy (July 2017) </a:t>
            </a:r>
            <a:endParaRPr lang="en-US" sz="1400" b="1" baseline="30000" dirty="0"/>
          </a:p>
        </p:txBody>
      </p:sp>
      <p:sp>
        <p:nvSpPr>
          <p:cNvPr id="4" name="Slide Number Placeholder 3">
            <a:extLst>
              <a:ext uri="{FF2B5EF4-FFF2-40B4-BE49-F238E27FC236}">
                <a16:creationId xmlns:a16="http://schemas.microsoft.com/office/drawing/2014/main" xmlns="" id="{FE25C147-ACF2-4DA7-A267-6C25E69F7A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184487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Why Should States Consider Increasing Payments to Primary Care Providers/Practices?</a:t>
            </a:r>
            <a:endParaRPr dirty="0"/>
          </a:p>
        </p:txBody>
      </p:sp>
      <p:sp>
        <p:nvSpPr>
          <p:cNvPr id="124" name="Google Shape;12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There is near-unanimity that a truly reformed U.S. health care system will require at its foundation a </a:t>
            </a:r>
            <a:r>
              <a:rPr lang="en-US" sz="3200" b="1" i="0" u="none" strike="noStrike" cap="none" dirty="0">
                <a:solidFill>
                  <a:schemeClr val="dk1"/>
                </a:solidFill>
                <a:latin typeface="Calibri"/>
                <a:ea typeface="Calibri"/>
                <a:cs typeface="Calibri"/>
                <a:sym typeface="Calibri"/>
              </a:rPr>
              <a:t>robust system of primary care. </a:t>
            </a:r>
            <a:endParaRPr dirty="0"/>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Implementing increased investments in primary care through value-based payment reforms will result in primary care practices’ evolving over time toward </a:t>
            </a:r>
            <a:r>
              <a:rPr lang="en-US" sz="3200" b="1" i="0" u="none" strike="noStrike" cap="none" dirty="0">
                <a:solidFill>
                  <a:schemeClr val="dk1"/>
                </a:solidFill>
                <a:latin typeface="Calibri"/>
                <a:ea typeface="Calibri"/>
                <a:cs typeface="Calibri"/>
                <a:sym typeface="Calibri"/>
              </a:rPr>
              <a:t>the medical home ideal</a:t>
            </a:r>
            <a:r>
              <a:rPr lang="en-US" sz="3200" b="0" i="0" u="none" strike="noStrike" cap="none" dirty="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Improving primary care is the key to </a:t>
            </a:r>
            <a:r>
              <a:rPr lang="en-US" sz="3200" b="1" i="0" u="none" strike="noStrike" cap="none" dirty="0">
                <a:solidFill>
                  <a:schemeClr val="dk1"/>
                </a:solidFill>
                <a:latin typeface="Calibri"/>
                <a:ea typeface="Calibri"/>
                <a:cs typeface="Calibri"/>
                <a:sym typeface="Calibri"/>
              </a:rPr>
              <a:t>better care, smarter spending, and healthier people and communities. </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25" name="Google Shape;12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218550" y="-119100"/>
            <a:ext cx="11973600" cy="1382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The Status of Primary Care Payments in Selected New England States</a:t>
            </a:r>
            <a:endParaRPr sz="4000" b="1" i="0" u="none" strike="noStrike" cap="none" dirty="0">
              <a:solidFill>
                <a:srgbClr val="FF0000"/>
              </a:solidFill>
              <a:latin typeface="Calibri"/>
              <a:ea typeface="Calibri"/>
              <a:cs typeface="Calibri"/>
              <a:sym typeface="Calibri"/>
            </a:endParaRPr>
          </a:p>
        </p:txBody>
      </p:sp>
      <p:graphicFrame>
        <p:nvGraphicFramePr>
          <p:cNvPr id="131" name="Google Shape;131;p19"/>
          <p:cNvGraphicFramePr/>
          <p:nvPr>
            <p:extLst>
              <p:ext uri="{D42A27DB-BD31-4B8C-83A1-F6EECF244321}">
                <p14:modId xmlns:p14="http://schemas.microsoft.com/office/powerpoint/2010/main" val="2275131722"/>
              </p:ext>
            </p:extLst>
          </p:nvPr>
        </p:nvGraphicFramePr>
        <p:xfrm>
          <a:off x="218550" y="1124525"/>
          <a:ext cx="11999775" cy="5231825"/>
        </p:xfrm>
        <a:graphic>
          <a:graphicData uri="http://schemas.openxmlformats.org/drawingml/2006/table">
            <a:tbl>
              <a:tblPr firstRow="1" bandRow="1">
                <a:noFill/>
                <a:tableStyleId>{E8591BCF-8977-4A9B-AF82-7380F5A7A4DC}</a:tableStyleId>
              </a:tblPr>
              <a:tblGrid>
                <a:gridCol w="1562625">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1075400">
                  <a:extLst>
                    <a:ext uri="{9D8B030D-6E8A-4147-A177-3AD203B41FA5}">
                      <a16:colId xmlns:a16="http://schemas.microsoft.com/office/drawing/2014/main" xmlns="" val="20002"/>
                    </a:ext>
                  </a:extLst>
                </a:gridCol>
                <a:gridCol w="2219550">
                  <a:extLst>
                    <a:ext uri="{9D8B030D-6E8A-4147-A177-3AD203B41FA5}">
                      <a16:colId xmlns:a16="http://schemas.microsoft.com/office/drawing/2014/main" xmlns="" val="20003"/>
                    </a:ext>
                  </a:extLst>
                </a:gridCol>
                <a:gridCol w="1569300">
                  <a:extLst>
                    <a:ext uri="{9D8B030D-6E8A-4147-A177-3AD203B41FA5}">
                      <a16:colId xmlns:a16="http://schemas.microsoft.com/office/drawing/2014/main" xmlns="" val="20004"/>
                    </a:ext>
                  </a:extLst>
                </a:gridCol>
                <a:gridCol w="1680525">
                  <a:extLst>
                    <a:ext uri="{9D8B030D-6E8A-4147-A177-3AD203B41FA5}">
                      <a16:colId xmlns:a16="http://schemas.microsoft.com/office/drawing/2014/main" xmlns="" val="20005"/>
                    </a:ext>
                  </a:extLst>
                </a:gridCol>
                <a:gridCol w="1530175">
                  <a:extLst>
                    <a:ext uri="{9D8B030D-6E8A-4147-A177-3AD203B41FA5}">
                      <a16:colId xmlns:a16="http://schemas.microsoft.com/office/drawing/2014/main" xmlns="" val="20006"/>
                    </a:ext>
                  </a:extLst>
                </a:gridCol>
              </a:tblGrid>
              <a:tr h="2139475">
                <a:tc>
                  <a:txBody>
                    <a:bodyPr/>
                    <a:lstStyle/>
                    <a:p>
                      <a:pPr marL="0" marR="0" lvl="0" indent="0" algn="ctr" rtl="0">
                        <a:spcBef>
                          <a:spcPts val="0"/>
                        </a:spcBef>
                        <a:spcAft>
                          <a:spcPts val="0"/>
                        </a:spcAft>
                        <a:buNone/>
                      </a:pPr>
                      <a:r>
                        <a:rPr lang="en-US" sz="1800" dirty="0"/>
                        <a:t>State</a:t>
                      </a:r>
                      <a:endParaRPr dirty="0"/>
                    </a:p>
                  </a:txBody>
                  <a:tcPr marL="91450" marR="91450" marT="45725" marB="45725" anchor="ctr"/>
                </a:tc>
                <a:tc>
                  <a:txBody>
                    <a:bodyPr/>
                    <a:lstStyle/>
                    <a:p>
                      <a:pPr marL="0" marR="0" lvl="0" indent="0" algn="ctr" rtl="0">
                        <a:spcBef>
                          <a:spcPts val="0"/>
                        </a:spcBef>
                        <a:spcAft>
                          <a:spcPts val="0"/>
                        </a:spcAft>
                        <a:buNone/>
                      </a:pPr>
                      <a:r>
                        <a:rPr lang="en-US" sz="1800" dirty="0"/>
                        <a:t>Source of Payments</a:t>
                      </a:r>
                      <a:endParaRPr dirty="0"/>
                    </a:p>
                  </a:txBody>
                  <a:tcPr marL="91450" marR="91450" marT="45725" marB="45725" anchor="ctr"/>
                </a:tc>
                <a:tc>
                  <a:txBody>
                    <a:bodyPr/>
                    <a:lstStyle/>
                    <a:p>
                      <a:pPr marL="0" marR="0" lvl="0" indent="0" algn="ctr" rtl="0">
                        <a:spcBef>
                          <a:spcPts val="0"/>
                        </a:spcBef>
                        <a:spcAft>
                          <a:spcPts val="0"/>
                        </a:spcAft>
                        <a:buNone/>
                      </a:pPr>
                      <a:r>
                        <a:rPr lang="en-US" sz="1800" dirty="0"/>
                        <a:t>Year</a:t>
                      </a:r>
                      <a:endParaRPr dirty="0"/>
                    </a:p>
                  </a:txBody>
                  <a:tcPr marL="91450" marR="91450" marT="45725" marB="45725" anchor="ctr"/>
                </a:tc>
                <a:tc>
                  <a:txBody>
                    <a:bodyPr/>
                    <a:lstStyle/>
                    <a:p>
                      <a:pPr marL="0" marR="0" lvl="0" indent="0" algn="ctr" rtl="0">
                        <a:spcBef>
                          <a:spcPts val="0"/>
                        </a:spcBef>
                        <a:spcAft>
                          <a:spcPts val="0"/>
                        </a:spcAft>
                        <a:buNone/>
                      </a:pPr>
                      <a:r>
                        <a:rPr lang="en-US" sz="1800" dirty="0"/>
                        <a:t>Total Medical Payments</a:t>
                      </a:r>
                      <a:endParaRPr dirty="0"/>
                    </a:p>
                  </a:txBody>
                  <a:tcPr marL="91450" marR="91450" marT="45725" marB="45725" anchor="ctr"/>
                </a:tc>
                <a:tc>
                  <a:txBody>
                    <a:bodyPr/>
                    <a:lstStyle/>
                    <a:p>
                      <a:pPr marL="0" marR="0" lvl="0" indent="0" algn="ctr" rtl="0">
                        <a:spcBef>
                          <a:spcPts val="0"/>
                        </a:spcBef>
                        <a:spcAft>
                          <a:spcPts val="0"/>
                        </a:spcAft>
                        <a:buNone/>
                      </a:pPr>
                      <a:r>
                        <a:rPr lang="en-US" sz="1800" dirty="0"/>
                        <a:t>Primary Care Claims- Based Payments</a:t>
                      </a:r>
                      <a:endParaRPr dirty="0"/>
                    </a:p>
                  </a:txBody>
                  <a:tcPr marL="91450" marR="91450" marT="45725" marB="45725" anchor="ctr"/>
                </a:tc>
                <a:tc>
                  <a:txBody>
                    <a:bodyPr/>
                    <a:lstStyle/>
                    <a:p>
                      <a:pPr marL="0" marR="0" lvl="0" indent="0" algn="ctr" rtl="0">
                        <a:spcBef>
                          <a:spcPts val="0"/>
                        </a:spcBef>
                        <a:spcAft>
                          <a:spcPts val="0"/>
                        </a:spcAft>
                        <a:buNone/>
                      </a:pPr>
                      <a:r>
                        <a:rPr lang="en-US" sz="1800" dirty="0"/>
                        <a:t>Primary Care Non-Claims-Based Payments</a:t>
                      </a:r>
                      <a:endParaRPr dirty="0"/>
                    </a:p>
                  </a:txBody>
                  <a:tcPr marL="91450" marR="91450" marT="45725" marB="45725" anchor="ctr"/>
                </a:tc>
                <a:tc>
                  <a:txBody>
                    <a:bodyPr/>
                    <a:lstStyle/>
                    <a:p>
                      <a:pPr marL="0" marR="0" lvl="0" indent="0" algn="ctr" rtl="0">
                        <a:spcBef>
                          <a:spcPts val="0"/>
                        </a:spcBef>
                        <a:spcAft>
                          <a:spcPts val="0"/>
                        </a:spcAft>
                        <a:buNone/>
                      </a:pPr>
                      <a:r>
                        <a:rPr lang="en-US" sz="1800" dirty="0"/>
                        <a:t>Primary Care Total Payments as % of Total Medical Claims</a:t>
                      </a:r>
                      <a:endParaRPr dirty="0"/>
                    </a:p>
                  </a:txBody>
                  <a:tcPr marL="91450" marR="91450" marT="45725" marB="45725" anchor="ctr"/>
                </a:tc>
                <a:extLst>
                  <a:ext uri="{0D108BD9-81ED-4DB2-BD59-A6C34878D82A}">
                    <a16:rowId xmlns:a16="http://schemas.microsoft.com/office/drawing/2014/main" xmlns="" val="10000"/>
                  </a:ext>
                </a:extLst>
              </a:tr>
              <a:tr h="698275">
                <a:tc>
                  <a:txBody>
                    <a:bodyPr/>
                    <a:lstStyle/>
                    <a:p>
                      <a:pPr marL="0" marR="0" lvl="0" indent="0" algn="l" rtl="0">
                        <a:spcBef>
                          <a:spcPts val="0"/>
                        </a:spcBef>
                        <a:spcAft>
                          <a:spcPts val="0"/>
                        </a:spcAft>
                        <a:buNone/>
                      </a:pPr>
                      <a:r>
                        <a:rPr lang="en-US" sz="1800" dirty="0"/>
                        <a:t>Connecticut </a:t>
                      </a:r>
                      <a:endParaRPr dirty="0"/>
                    </a:p>
                  </a:txBody>
                  <a:tcPr marL="91450" marR="91450" marT="45725" marB="45725"/>
                </a:tc>
                <a:tc>
                  <a:txBody>
                    <a:bodyPr/>
                    <a:lstStyle/>
                    <a:p>
                      <a:pPr marL="0" marR="0" lvl="0" indent="0" algn="ctr" rtl="0">
                        <a:spcBef>
                          <a:spcPts val="0"/>
                        </a:spcBef>
                        <a:spcAft>
                          <a:spcPts val="0"/>
                        </a:spcAft>
                        <a:buNone/>
                      </a:pPr>
                      <a:r>
                        <a:rPr lang="en-US" sz="1800" dirty="0"/>
                        <a:t>State Employee Health Plan</a:t>
                      </a:r>
                      <a:endParaRPr dirty="0"/>
                    </a:p>
                  </a:txBody>
                  <a:tcPr marL="91450" marR="91450" marT="45725" marB="45725"/>
                </a:tc>
                <a:tc>
                  <a:txBody>
                    <a:bodyPr/>
                    <a:lstStyle/>
                    <a:p>
                      <a:pPr marL="0" marR="0" lvl="0" indent="0" algn="ctr" rtl="0">
                        <a:spcBef>
                          <a:spcPts val="0"/>
                        </a:spcBef>
                        <a:spcAft>
                          <a:spcPts val="0"/>
                        </a:spcAft>
                        <a:buNone/>
                      </a:pPr>
                      <a:r>
                        <a:rPr lang="en-US" sz="1800" dirty="0"/>
                        <a:t>2017</a:t>
                      </a:r>
                      <a:endParaRPr dirty="0"/>
                    </a:p>
                  </a:txBody>
                  <a:tcPr marL="91450" marR="91450" marT="45725" marB="45725"/>
                </a:tc>
                <a:tc>
                  <a:txBody>
                    <a:bodyPr/>
                    <a:lstStyle/>
                    <a:p>
                      <a:pPr marL="0" marR="0" lvl="0" indent="0" algn="ctr" rtl="0">
                        <a:spcBef>
                          <a:spcPts val="0"/>
                        </a:spcBef>
                        <a:spcAft>
                          <a:spcPts val="0"/>
                        </a:spcAft>
                        <a:buNone/>
                      </a:pPr>
                      <a:r>
                        <a:rPr lang="en-US" sz="1800" dirty="0"/>
                        <a:t>$1,485,422,512</a:t>
                      </a:r>
                      <a:endParaRPr dirty="0"/>
                    </a:p>
                  </a:txBody>
                  <a:tcPr marL="91450" marR="91450" marT="45725" marB="45725"/>
                </a:tc>
                <a:tc>
                  <a:txBody>
                    <a:bodyPr/>
                    <a:lstStyle/>
                    <a:p>
                      <a:pPr marL="0" marR="0" lvl="0" indent="0" algn="ctr" rtl="0">
                        <a:spcBef>
                          <a:spcPts val="0"/>
                        </a:spcBef>
                        <a:spcAft>
                          <a:spcPts val="0"/>
                        </a:spcAft>
                        <a:buNone/>
                      </a:pPr>
                      <a:r>
                        <a:rPr lang="en-US" sz="1800" dirty="0"/>
                        <a:t>$63,702,850</a:t>
                      </a:r>
                      <a:endParaRPr dirty="0"/>
                    </a:p>
                  </a:txBody>
                  <a:tcPr marL="91450" marR="91450" marT="45725" marB="45725"/>
                </a:tc>
                <a:tc>
                  <a:txBody>
                    <a:bodyPr/>
                    <a:lstStyle/>
                    <a:p>
                      <a:pPr marL="0" marR="0" lvl="0" indent="0" algn="ctr" rtl="0">
                        <a:spcBef>
                          <a:spcPts val="0"/>
                        </a:spcBef>
                        <a:spcAft>
                          <a:spcPts val="0"/>
                        </a:spcAft>
                        <a:buNone/>
                      </a:pPr>
                      <a:r>
                        <a:rPr lang="en-US" sz="1800" dirty="0"/>
                        <a:t>$5,749,504*</a:t>
                      </a:r>
                      <a:endParaRPr dirty="0"/>
                    </a:p>
                  </a:txBody>
                  <a:tcPr marL="91450" marR="91450" marT="45725" marB="45725"/>
                </a:tc>
                <a:tc>
                  <a:txBody>
                    <a:bodyPr/>
                    <a:lstStyle/>
                    <a:p>
                      <a:pPr marL="0" marR="0" lvl="0" indent="0" algn="ctr" rtl="0">
                        <a:spcBef>
                          <a:spcPts val="0"/>
                        </a:spcBef>
                        <a:spcAft>
                          <a:spcPts val="0"/>
                        </a:spcAft>
                        <a:buNone/>
                      </a:pPr>
                      <a:r>
                        <a:rPr lang="en-US" sz="1800" dirty="0"/>
                        <a:t>4.7%</a:t>
                      </a:r>
                      <a:endParaRPr dirty="0"/>
                    </a:p>
                  </a:txBody>
                  <a:tcPr marL="91450" marR="91450" marT="45725" marB="45725"/>
                </a:tc>
                <a:extLst>
                  <a:ext uri="{0D108BD9-81ED-4DB2-BD59-A6C34878D82A}">
                    <a16:rowId xmlns:a16="http://schemas.microsoft.com/office/drawing/2014/main" xmlns="" val="10001"/>
                  </a:ext>
                </a:extLst>
              </a:tr>
              <a:tr h="698275">
                <a:tc>
                  <a:txBody>
                    <a:bodyPr/>
                    <a:lstStyle/>
                    <a:p>
                      <a:pPr marL="0" marR="0" lvl="0" indent="0" algn="l" rtl="0">
                        <a:spcBef>
                          <a:spcPts val="0"/>
                        </a:spcBef>
                        <a:spcAft>
                          <a:spcPts val="0"/>
                        </a:spcAft>
                        <a:buNone/>
                      </a:pPr>
                      <a:r>
                        <a:rPr lang="en-US" sz="1800" dirty="0"/>
                        <a:t>Massachusetts</a:t>
                      </a:r>
                      <a:endParaRPr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n-US" sz="1800" dirty="0"/>
                        <a:t> APCD (Top 3 Commercial Payers)</a:t>
                      </a:r>
                      <a:endParaRPr dirty="0"/>
                    </a:p>
                  </a:txBody>
                  <a:tcPr marL="91450" marR="91450" marT="45725" marB="45725"/>
                </a:tc>
                <a:tc>
                  <a:txBody>
                    <a:bodyPr/>
                    <a:lstStyle/>
                    <a:p>
                      <a:pPr marL="0" marR="0" lvl="0" indent="0" algn="ctr" rtl="0">
                        <a:spcBef>
                          <a:spcPts val="0"/>
                        </a:spcBef>
                        <a:spcAft>
                          <a:spcPts val="0"/>
                        </a:spcAft>
                        <a:buNone/>
                      </a:pPr>
                      <a:r>
                        <a:rPr lang="en-US" sz="1800" dirty="0"/>
                        <a:t>2015</a:t>
                      </a:r>
                      <a:endParaRPr dirty="0"/>
                    </a:p>
                  </a:txBody>
                  <a:tcPr marL="91450" marR="91450" marT="45725" marB="45725"/>
                </a:tc>
                <a:tc>
                  <a:txBody>
                    <a:bodyPr/>
                    <a:lstStyle/>
                    <a:p>
                      <a:pPr marL="0" marR="0" lvl="0" indent="0" algn="ctr" rtl="0">
                        <a:spcBef>
                          <a:spcPts val="0"/>
                        </a:spcBef>
                        <a:spcAft>
                          <a:spcPts val="0"/>
                        </a:spcAft>
                        <a:buNone/>
                      </a:pPr>
                      <a:r>
                        <a:rPr lang="en-US" sz="1800" dirty="0"/>
                        <a:t>$10,024,456,211</a:t>
                      </a:r>
                      <a:endParaRPr dirty="0"/>
                    </a:p>
                  </a:txBody>
                  <a:tcPr marL="91450" marR="91450" marT="45725" marB="45725"/>
                </a:tc>
                <a:tc>
                  <a:txBody>
                    <a:bodyPr/>
                    <a:lstStyle/>
                    <a:p>
                      <a:pPr marL="0" marR="0" lvl="0" indent="0" algn="ctr" rtl="0">
                        <a:spcBef>
                          <a:spcPts val="0"/>
                        </a:spcBef>
                        <a:spcAft>
                          <a:spcPts val="0"/>
                        </a:spcAft>
                        <a:buNone/>
                      </a:pPr>
                      <a:r>
                        <a:rPr lang="en-US" sz="1800" dirty="0"/>
                        <a:t>$665,795,472</a:t>
                      </a:r>
                      <a:endParaRPr dirty="0"/>
                    </a:p>
                  </a:txBody>
                  <a:tcPr marL="91450" marR="91450" marT="45725" marB="45725"/>
                </a:tc>
                <a:tc>
                  <a:txBody>
                    <a:bodyPr/>
                    <a:lstStyle/>
                    <a:p>
                      <a:pPr marL="0" marR="0" lvl="0" indent="0" algn="ctr" rtl="0">
                        <a:spcBef>
                          <a:spcPts val="0"/>
                        </a:spcBef>
                        <a:spcAft>
                          <a:spcPts val="0"/>
                        </a:spcAft>
                        <a:buNone/>
                      </a:pPr>
                      <a:r>
                        <a:rPr lang="en-US" sz="1800" dirty="0"/>
                        <a:t>---------</a:t>
                      </a:r>
                      <a:endParaRPr dirty="0"/>
                    </a:p>
                  </a:txBody>
                  <a:tcPr marL="91450" marR="91450" marT="45725" marB="45725"/>
                </a:tc>
                <a:tc>
                  <a:txBody>
                    <a:bodyPr/>
                    <a:lstStyle/>
                    <a:p>
                      <a:pPr marL="0" marR="0" lvl="0" indent="0" algn="ctr" rtl="0">
                        <a:spcBef>
                          <a:spcPts val="0"/>
                        </a:spcBef>
                        <a:spcAft>
                          <a:spcPts val="0"/>
                        </a:spcAft>
                        <a:buNone/>
                      </a:pPr>
                      <a:r>
                        <a:rPr lang="en-US" sz="1800" dirty="0"/>
                        <a:t>6.6%</a:t>
                      </a:r>
                      <a:endParaRPr dirty="0"/>
                    </a:p>
                  </a:txBody>
                  <a:tcPr marL="91450" marR="91450" marT="45725" marB="45725"/>
                </a:tc>
                <a:extLst>
                  <a:ext uri="{0D108BD9-81ED-4DB2-BD59-A6C34878D82A}">
                    <a16:rowId xmlns:a16="http://schemas.microsoft.com/office/drawing/2014/main" xmlns="" val="10002"/>
                  </a:ext>
                </a:extLst>
              </a:tr>
              <a:tr h="997525">
                <a:tc>
                  <a:txBody>
                    <a:bodyPr/>
                    <a:lstStyle/>
                    <a:p>
                      <a:pPr marL="0" marR="0" lvl="0" indent="0" algn="l" rtl="0">
                        <a:spcBef>
                          <a:spcPts val="0"/>
                        </a:spcBef>
                        <a:spcAft>
                          <a:spcPts val="0"/>
                        </a:spcAft>
                        <a:buNone/>
                      </a:pPr>
                      <a:r>
                        <a:rPr lang="en-US" sz="1800" dirty="0"/>
                        <a:t>Rhode Island</a:t>
                      </a:r>
                      <a:endParaRPr dirty="0"/>
                    </a:p>
                  </a:txBody>
                  <a:tcPr marL="91450" marR="91450" marT="45725" marB="45725"/>
                </a:tc>
                <a:tc>
                  <a:txBody>
                    <a:bodyPr/>
                    <a:lstStyle/>
                    <a:p>
                      <a:pPr marL="0" marR="0" lvl="0" indent="0" algn="ctr" rtl="0">
                        <a:spcBef>
                          <a:spcPts val="0"/>
                        </a:spcBef>
                        <a:spcAft>
                          <a:spcPts val="0"/>
                        </a:spcAft>
                        <a:buNone/>
                      </a:pPr>
                      <a:r>
                        <a:rPr lang="en-US" sz="1800" dirty="0"/>
                        <a:t>Fully Insured Commercial Claims Paid (Largest Payers)</a:t>
                      </a:r>
                      <a:endParaRPr dirty="0"/>
                    </a:p>
                  </a:txBody>
                  <a:tcPr marL="91450" marR="91450" marT="45725" marB="45725"/>
                </a:tc>
                <a:tc>
                  <a:txBody>
                    <a:bodyPr/>
                    <a:lstStyle/>
                    <a:p>
                      <a:pPr marL="0" marR="0" lvl="0" indent="0" algn="ctr" rtl="0">
                        <a:spcBef>
                          <a:spcPts val="0"/>
                        </a:spcBef>
                        <a:spcAft>
                          <a:spcPts val="0"/>
                        </a:spcAft>
                        <a:buNone/>
                      </a:pPr>
                      <a:r>
                        <a:rPr lang="en-US" sz="1800" dirty="0"/>
                        <a:t>Oct. 2016</a:t>
                      </a:r>
                      <a:endParaRPr dirty="0"/>
                    </a:p>
                  </a:txBody>
                  <a:tcPr marL="91450" marR="91450" marT="45725" marB="45725"/>
                </a:tc>
                <a:tc>
                  <a:txBody>
                    <a:bodyPr/>
                    <a:lstStyle/>
                    <a:p>
                      <a:pPr marL="0" marR="0" lvl="0" indent="0" algn="ctr" rtl="0">
                        <a:spcBef>
                          <a:spcPts val="0"/>
                        </a:spcBef>
                        <a:spcAft>
                          <a:spcPts val="0"/>
                        </a:spcAft>
                        <a:buNone/>
                      </a:pPr>
                      <a:r>
                        <a:rPr lang="en-US" sz="1800" dirty="0"/>
                        <a:t>$636,173,241</a:t>
                      </a:r>
                      <a:endParaRPr dirty="0"/>
                    </a:p>
                  </a:txBody>
                  <a:tcPr marL="91450" marR="91450" marT="45725" marB="45725"/>
                </a:tc>
                <a:tc>
                  <a:txBody>
                    <a:bodyPr/>
                    <a:lstStyle/>
                    <a:p>
                      <a:pPr marL="0" marR="0" lvl="0" indent="0" algn="ctr" rtl="0">
                        <a:spcBef>
                          <a:spcPts val="0"/>
                        </a:spcBef>
                        <a:spcAft>
                          <a:spcPts val="0"/>
                        </a:spcAft>
                        <a:buNone/>
                      </a:pPr>
                      <a:r>
                        <a:rPr lang="en-US" sz="1800" dirty="0"/>
                        <a:t>$38,716,942</a:t>
                      </a:r>
                      <a:endParaRPr dirty="0"/>
                    </a:p>
                  </a:txBody>
                  <a:tcPr marL="91450" marR="91450" marT="45725" marB="45725"/>
                </a:tc>
                <a:tc>
                  <a:txBody>
                    <a:bodyPr/>
                    <a:lstStyle/>
                    <a:p>
                      <a:pPr marL="0" marR="0" lvl="0" indent="0" algn="ctr" rtl="0">
                        <a:spcBef>
                          <a:spcPts val="0"/>
                        </a:spcBef>
                        <a:spcAft>
                          <a:spcPts val="0"/>
                        </a:spcAft>
                        <a:buNone/>
                      </a:pPr>
                      <a:r>
                        <a:rPr lang="en-US" sz="1800" dirty="0"/>
                        <a:t>$37,377,915</a:t>
                      </a:r>
                      <a:endParaRPr dirty="0"/>
                    </a:p>
                  </a:txBody>
                  <a:tcPr marL="91450" marR="91450" marT="45725" marB="45725"/>
                </a:tc>
                <a:tc>
                  <a:txBody>
                    <a:bodyPr/>
                    <a:lstStyle/>
                    <a:p>
                      <a:pPr marL="0" marR="0" lvl="0" indent="0" algn="ctr" rtl="0">
                        <a:spcBef>
                          <a:spcPts val="0"/>
                        </a:spcBef>
                        <a:spcAft>
                          <a:spcPts val="0"/>
                        </a:spcAft>
                        <a:buNone/>
                      </a:pPr>
                      <a:r>
                        <a:rPr lang="en-US" sz="1800" dirty="0"/>
                        <a:t>11.5%</a:t>
                      </a:r>
                      <a:endParaRPr dirty="0"/>
                    </a:p>
                  </a:txBody>
                  <a:tcPr marL="91450" marR="91450" marT="45725" marB="45725"/>
                </a:tc>
                <a:extLst>
                  <a:ext uri="{0D108BD9-81ED-4DB2-BD59-A6C34878D82A}">
                    <a16:rowId xmlns:a16="http://schemas.microsoft.com/office/drawing/2014/main" xmlns="" val="10003"/>
                  </a:ext>
                </a:extLst>
              </a:tr>
              <a:tr h="698275">
                <a:tc>
                  <a:txBody>
                    <a:bodyPr/>
                    <a:lstStyle/>
                    <a:p>
                      <a:pPr marL="0" marR="0" lvl="0" indent="0" algn="l" rtl="0">
                        <a:spcBef>
                          <a:spcPts val="0"/>
                        </a:spcBef>
                        <a:spcAft>
                          <a:spcPts val="0"/>
                        </a:spcAft>
                        <a:buNone/>
                      </a:pPr>
                      <a:r>
                        <a:rPr lang="en-US" sz="1800" dirty="0"/>
                        <a:t>Vermont</a:t>
                      </a:r>
                      <a:endParaRPr dirty="0"/>
                    </a:p>
                  </a:txBody>
                  <a:tcPr marL="91450" marR="91450" marT="45725" marB="45725"/>
                </a:tc>
                <a:tc>
                  <a:txBody>
                    <a:bodyPr/>
                    <a:lstStyle/>
                    <a:p>
                      <a:pPr marL="0" marR="0" lvl="0" indent="0" algn="ctr" rtl="0">
                        <a:spcBef>
                          <a:spcPts val="0"/>
                        </a:spcBef>
                        <a:spcAft>
                          <a:spcPts val="0"/>
                        </a:spcAft>
                        <a:buNone/>
                      </a:pPr>
                      <a:r>
                        <a:rPr lang="en-US" sz="1800" dirty="0"/>
                        <a:t>2016 VHCURES All Payers</a:t>
                      </a:r>
                      <a:endParaRPr dirty="0"/>
                    </a:p>
                  </a:txBody>
                  <a:tcPr marL="91450" marR="91450" marT="45725" marB="45725"/>
                </a:tc>
                <a:tc>
                  <a:txBody>
                    <a:bodyPr/>
                    <a:lstStyle/>
                    <a:p>
                      <a:pPr marL="0" marR="0" lvl="0" indent="0" algn="ctr" rtl="0">
                        <a:spcBef>
                          <a:spcPts val="0"/>
                        </a:spcBef>
                        <a:spcAft>
                          <a:spcPts val="0"/>
                        </a:spcAft>
                        <a:buNone/>
                      </a:pPr>
                      <a:r>
                        <a:rPr lang="en-US" sz="1800" dirty="0"/>
                        <a:t>2016</a:t>
                      </a:r>
                      <a:endParaRPr dirty="0"/>
                    </a:p>
                  </a:txBody>
                  <a:tcPr marL="91450" marR="91450" marT="45725" marB="45725"/>
                </a:tc>
                <a:tc>
                  <a:txBody>
                    <a:bodyPr/>
                    <a:lstStyle/>
                    <a:p>
                      <a:pPr marL="0" marR="0" lvl="0" indent="0" algn="ctr" rtl="0">
                        <a:spcBef>
                          <a:spcPts val="0"/>
                        </a:spcBef>
                        <a:spcAft>
                          <a:spcPts val="0"/>
                        </a:spcAft>
                        <a:buNone/>
                      </a:pPr>
                      <a:r>
                        <a:rPr lang="en-US" sz="1800" dirty="0"/>
                        <a:t>$1,311,282,144</a:t>
                      </a:r>
                      <a:endParaRPr dirty="0"/>
                    </a:p>
                  </a:txBody>
                  <a:tcPr marL="91450" marR="91450" marT="45725" marB="45725"/>
                </a:tc>
                <a:tc>
                  <a:txBody>
                    <a:bodyPr/>
                    <a:lstStyle/>
                    <a:p>
                      <a:pPr marL="0" marR="0" lvl="0" indent="0" algn="ctr" rtl="0">
                        <a:spcBef>
                          <a:spcPts val="0"/>
                        </a:spcBef>
                        <a:spcAft>
                          <a:spcPts val="0"/>
                        </a:spcAft>
                        <a:buNone/>
                      </a:pPr>
                      <a:r>
                        <a:rPr lang="en-US" sz="1800" dirty="0"/>
                        <a:t>$127,036,478</a:t>
                      </a:r>
                      <a:endParaRPr dirty="0"/>
                    </a:p>
                  </a:txBody>
                  <a:tcPr marL="91450" marR="91450" marT="45725" marB="45725"/>
                </a:tc>
                <a:tc>
                  <a:txBody>
                    <a:bodyPr/>
                    <a:lstStyle/>
                    <a:p>
                      <a:pPr marL="0" marR="0" lvl="0" indent="0" algn="ctr" rtl="0">
                        <a:spcBef>
                          <a:spcPts val="0"/>
                        </a:spcBef>
                        <a:spcAft>
                          <a:spcPts val="0"/>
                        </a:spcAft>
                        <a:buNone/>
                      </a:pPr>
                      <a:r>
                        <a:rPr lang="en-US" sz="1800" dirty="0"/>
                        <a:t>--------</a:t>
                      </a:r>
                      <a:endParaRPr dirty="0"/>
                    </a:p>
                  </a:txBody>
                  <a:tcPr marL="91450" marR="91450" marT="45725" marB="45725"/>
                </a:tc>
                <a:tc>
                  <a:txBody>
                    <a:bodyPr/>
                    <a:lstStyle/>
                    <a:p>
                      <a:pPr marL="0" marR="0" lvl="0" indent="0" algn="ctr" rtl="0">
                        <a:spcBef>
                          <a:spcPts val="0"/>
                        </a:spcBef>
                        <a:spcAft>
                          <a:spcPts val="0"/>
                        </a:spcAft>
                        <a:buNone/>
                      </a:pPr>
                      <a:r>
                        <a:rPr lang="en-US" sz="1800" dirty="0"/>
                        <a:t>9.69%</a:t>
                      </a:r>
                      <a:endParaRPr dirty="0"/>
                    </a:p>
                  </a:txBody>
                  <a:tcPr marL="91450" marR="91450" marT="45725" marB="45725"/>
                </a:tc>
                <a:extLst>
                  <a:ext uri="{0D108BD9-81ED-4DB2-BD59-A6C34878D82A}">
                    <a16:rowId xmlns:a16="http://schemas.microsoft.com/office/drawing/2014/main" xmlns="" val="10004"/>
                  </a:ext>
                </a:extLst>
              </a:tr>
            </a:tbl>
          </a:graphicData>
        </a:graphic>
      </p:graphicFrame>
      <p:sp>
        <p:nvSpPr>
          <p:cNvPr id="132" name="Google Shape;1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dirty="0">
              <a:solidFill>
                <a:srgbClr val="888888"/>
              </a:solidFill>
              <a:latin typeface="Calibri"/>
              <a:ea typeface="Calibri"/>
              <a:cs typeface="Calibri"/>
              <a:sym typeface="Calibri"/>
            </a:endParaRPr>
          </a:p>
        </p:txBody>
      </p:sp>
      <p:sp>
        <p:nvSpPr>
          <p:cNvPr id="133" name="Google Shape;133;p19"/>
          <p:cNvSpPr txBox="1"/>
          <p:nvPr/>
        </p:nvSpPr>
        <p:spPr>
          <a:xfrm>
            <a:off x="218550" y="6358157"/>
            <a:ext cx="11598000" cy="73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strike="noStrike" cap="none" dirty="0">
                <a:solidFill>
                  <a:schemeClr val="dk1"/>
                </a:solidFill>
                <a:latin typeface="Calibri"/>
                <a:ea typeface="Calibri"/>
                <a:cs typeface="Calibri"/>
                <a:sym typeface="Calibri"/>
              </a:rPr>
              <a:t>*CT Includes Care Coordination and Shared Savings Quality Payments Onl</a:t>
            </a:r>
            <a:r>
              <a:rPr lang="en-US" dirty="0">
                <a:solidFill>
                  <a:schemeClr val="dk1"/>
                </a:solidFill>
                <a:latin typeface="Calibri"/>
                <a:ea typeface="Calibri"/>
                <a:cs typeface="Calibri"/>
                <a:sym typeface="Calibri"/>
              </a:rPr>
              <a:t>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8200" y="402832"/>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1" i="0" u="none" strike="noStrike" cap="none" dirty="0">
                <a:solidFill>
                  <a:schemeClr val="dk1"/>
                </a:solidFill>
                <a:latin typeface="Calibri"/>
                <a:ea typeface="Calibri"/>
                <a:cs typeface="Calibri"/>
                <a:sym typeface="Calibri"/>
              </a:rPr>
              <a:t>Components of Primary Care Investments</a:t>
            </a:r>
            <a:endParaRPr dirty="0"/>
          </a:p>
        </p:txBody>
      </p:sp>
      <p:sp>
        <p:nvSpPr>
          <p:cNvPr id="139" name="Google Shape;139;p20"/>
          <p:cNvSpPr txBox="1">
            <a:spLocks noGrp="1"/>
          </p:cNvSpPr>
          <p:nvPr>
            <p:ph type="body" idx="1"/>
          </p:nvPr>
        </p:nvSpPr>
        <p:spPr>
          <a:xfrm>
            <a:off x="838200" y="1939331"/>
            <a:ext cx="10515600" cy="4351338"/>
          </a:xfrm>
          <a:prstGeom prst="rect">
            <a:avLst/>
          </a:prstGeom>
          <a:noFill/>
          <a:ln>
            <a:noFill/>
          </a:ln>
        </p:spPr>
        <p:txBody>
          <a:bodyPr spcFirstLastPara="1" wrap="square" lIns="91425" tIns="45700" rIns="91425" bIns="45700" anchor="t" anchorCtr="0">
            <a:noAutofit/>
          </a:bodyPr>
          <a:lstStyle/>
          <a:p>
            <a:pPr marL="514350" marR="0" lvl="0" indent="-514350" rtl="0">
              <a:lnSpc>
                <a:spcPct val="90000"/>
              </a:lnSpc>
              <a:spcBef>
                <a:spcPts val="0"/>
              </a:spcBef>
              <a:spcAft>
                <a:spcPts val="0"/>
              </a:spcAft>
              <a:buClr>
                <a:schemeClr val="dk1"/>
              </a:buClr>
              <a:buSzPts val="2800"/>
              <a:buFont typeface="Calibri"/>
              <a:buAutoNum type="arabicPeriod"/>
            </a:pPr>
            <a:r>
              <a:rPr lang="en-US" sz="3200" b="0" i="0" u="none" strike="noStrike" cap="none" dirty="0">
                <a:solidFill>
                  <a:schemeClr val="dk1"/>
                </a:solidFill>
                <a:latin typeface="Calibri"/>
                <a:ea typeface="Calibri"/>
                <a:cs typeface="Calibri"/>
                <a:sym typeface="Calibri"/>
              </a:rPr>
              <a:t>Scope of Services a Primary Care Provider should provide</a:t>
            </a:r>
            <a:endParaRPr sz="3200" dirty="0"/>
          </a:p>
          <a:p>
            <a:pPr marL="514350" marR="0" lvl="0" indent="-514350" rtl="0">
              <a:lnSpc>
                <a:spcPct val="90000"/>
              </a:lnSpc>
              <a:spcBef>
                <a:spcPts val="1000"/>
              </a:spcBef>
              <a:spcAft>
                <a:spcPts val="0"/>
              </a:spcAft>
              <a:buClr>
                <a:schemeClr val="dk1"/>
              </a:buClr>
              <a:buSzPts val="2800"/>
              <a:buFont typeface="Calibri"/>
              <a:buAutoNum type="arabicPeriod"/>
            </a:pPr>
            <a:r>
              <a:rPr lang="en-US" sz="3200" b="0" i="0" u="none" strike="noStrike" cap="none" dirty="0">
                <a:solidFill>
                  <a:schemeClr val="dk1"/>
                </a:solidFill>
                <a:latin typeface="Calibri"/>
                <a:ea typeface="Calibri"/>
                <a:cs typeface="Calibri"/>
                <a:sym typeface="Calibri"/>
              </a:rPr>
              <a:t>Who provides primary care services</a:t>
            </a:r>
            <a:endParaRPr sz="3200" dirty="0"/>
          </a:p>
          <a:p>
            <a:pPr marL="514350" marR="0" lvl="0" indent="-514350" rtl="0">
              <a:lnSpc>
                <a:spcPct val="90000"/>
              </a:lnSpc>
              <a:spcBef>
                <a:spcPts val="1000"/>
              </a:spcBef>
              <a:spcAft>
                <a:spcPts val="0"/>
              </a:spcAft>
              <a:buClr>
                <a:schemeClr val="dk1"/>
              </a:buClr>
              <a:buSzPts val="2800"/>
              <a:buFont typeface="Calibri"/>
              <a:buAutoNum type="arabicPeriod"/>
            </a:pPr>
            <a:r>
              <a:rPr lang="en-US" sz="3200" dirty="0"/>
              <a:t>Components of Primary Care </a:t>
            </a:r>
            <a:r>
              <a:rPr lang="en-US" sz="3200" b="0" i="0" u="none" strike="noStrike" cap="none" dirty="0">
                <a:solidFill>
                  <a:schemeClr val="dk1"/>
                </a:solidFill>
                <a:latin typeface="Calibri"/>
                <a:ea typeface="Calibri"/>
                <a:cs typeface="Calibri"/>
                <a:sym typeface="Calibri"/>
              </a:rPr>
              <a:t>Payments:</a:t>
            </a:r>
            <a:endParaRPr sz="3200" b="0" i="0" u="none" strike="noStrike" cap="none" dirty="0">
              <a:solidFill>
                <a:schemeClr val="dk1"/>
              </a:solidFill>
              <a:latin typeface="Calibri"/>
              <a:ea typeface="Calibri"/>
              <a:cs typeface="Calibri"/>
              <a:sym typeface="Calibri"/>
            </a:endParaRPr>
          </a:p>
          <a:p>
            <a:pPr marL="685800" marR="0" lvl="1" indent="-254000" rtl="0">
              <a:lnSpc>
                <a:spcPct val="90000"/>
              </a:lnSpc>
              <a:spcBef>
                <a:spcPts val="0"/>
              </a:spcBef>
              <a:spcAft>
                <a:spcPts val="0"/>
              </a:spcAft>
              <a:buClr>
                <a:schemeClr val="dk1"/>
              </a:buClr>
              <a:buSzPts val="2800"/>
              <a:buFont typeface="Calibri"/>
              <a:buChar char="•"/>
            </a:pPr>
            <a:r>
              <a:rPr lang="en-US" sz="3200" b="0" i="0" u="none" strike="noStrike" cap="none" dirty="0">
                <a:solidFill>
                  <a:schemeClr val="dk1"/>
                </a:solidFill>
                <a:latin typeface="Calibri"/>
                <a:ea typeface="Calibri"/>
                <a:cs typeface="Calibri"/>
                <a:sym typeface="Calibri"/>
              </a:rPr>
              <a:t> Claims-based (CPT Codes) </a:t>
            </a:r>
            <a:endParaRPr sz="3200" dirty="0"/>
          </a:p>
          <a:p>
            <a:pPr marL="685800" marR="0" lvl="1" indent="-254000" rtl="0">
              <a:lnSpc>
                <a:spcPct val="100000"/>
              </a:lnSpc>
              <a:spcBef>
                <a:spcPts val="0"/>
              </a:spcBef>
              <a:spcAft>
                <a:spcPts val="0"/>
              </a:spcAft>
              <a:buClr>
                <a:schemeClr val="dk1"/>
              </a:buClr>
              <a:buSzPts val="2800"/>
              <a:buFont typeface="Calibri"/>
              <a:buChar char="•"/>
            </a:pPr>
            <a:r>
              <a:rPr lang="en-US" sz="3200" b="0" i="0" u="none" strike="noStrike" cap="none" dirty="0">
                <a:solidFill>
                  <a:schemeClr val="dk1"/>
                </a:solidFill>
                <a:latin typeface="Calibri"/>
                <a:ea typeface="Calibri"/>
                <a:cs typeface="Calibri"/>
                <a:sym typeface="Calibri"/>
              </a:rPr>
              <a:t>Non-Claims Based </a:t>
            </a:r>
            <a:endParaRPr sz="3200" dirty="0"/>
          </a:p>
          <a:p>
            <a:pPr marL="514350" marR="0" lvl="0" indent="-514350" rtl="0">
              <a:lnSpc>
                <a:spcPct val="100000"/>
              </a:lnSpc>
              <a:spcBef>
                <a:spcPts val="0"/>
              </a:spcBef>
              <a:spcAft>
                <a:spcPts val="0"/>
              </a:spcAft>
              <a:buClr>
                <a:schemeClr val="dk1"/>
              </a:buClr>
              <a:buSzPts val="2800"/>
              <a:buFont typeface="Calibri"/>
              <a:buAutoNum type="arabicPeriod"/>
            </a:pPr>
            <a:r>
              <a:rPr lang="en-US" sz="3200" b="0" i="0" u="none" strike="noStrike" cap="none" dirty="0">
                <a:solidFill>
                  <a:schemeClr val="dk1"/>
                </a:solidFill>
                <a:latin typeface="Calibri"/>
                <a:ea typeface="Calibri"/>
                <a:cs typeface="Calibri"/>
                <a:sym typeface="Calibri"/>
              </a:rPr>
              <a:t>Total Medical Payments -- The Denominator</a:t>
            </a:r>
          </a:p>
          <a:p>
            <a:pPr marL="514350" marR="0" lvl="0" indent="-514350" rtl="0">
              <a:lnSpc>
                <a:spcPct val="100000"/>
              </a:lnSpc>
              <a:spcBef>
                <a:spcPts val="0"/>
              </a:spcBef>
              <a:spcAft>
                <a:spcPts val="0"/>
              </a:spcAft>
              <a:buClr>
                <a:schemeClr val="dk1"/>
              </a:buClr>
              <a:buSzPts val="2800"/>
              <a:buFont typeface="Calibri"/>
              <a:buAutoNum type="arabicPeriod"/>
            </a:pPr>
            <a:r>
              <a:rPr lang="en-US" sz="3200" dirty="0"/>
              <a:t>Measures of Success</a:t>
            </a:r>
          </a:p>
          <a:p>
            <a:pPr marL="0" marR="0" lvl="0" indent="0" algn="l" rtl="0">
              <a:lnSpc>
                <a:spcPct val="100000"/>
              </a:lnSpc>
              <a:spcBef>
                <a:spcPts val="0"/>
              </a:spcBef>
              <a:spcAft>
                <a:spcPts val="0"/>
              </a:spcAft>
              <a:buClr>
                <a:schemeClr val="dk1"/>
              </a:buClr>
              <a:buSzPts val="2800"/>
              <a:buNone/>
            </a:pPr>
            <a:endParaRPr dirty="0"/>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40" name="Google Shape;14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18766</TotalTime>
  <Words>3286</Words>
  <Application>Microsoft Macintosh PowerPoint</Application>
  <PresentationFormat>Widescreen</PresentationFormat>
  <Paragraphs>873</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 Unicode MS</vt:lpstr>
      <vt:lpstr>Calibri</vt:lpstr>
      <vt:lpstr>Franklin Gothic Book</vt:lpstr>
      <vt:lpstr>Raleway</vt:lpstr>
      <vt:lpstr>Times New Roman</vt:lpstr>
      <vt:lpstr>Arial</vt:lpstr>
      <vt:lpstr>Office Theme</vt:lpstr>
      <vt:lpstr>PowerPoint Presentation</vt:lpstr>
      <vt:lpstr> Primary Care Workgroup Members</vt:lpstr>
      <vt:lpstr>Discussion Points </vt:lpstr>
      <vt:lpstr>Link to the Milbank Study on Measurement of Primary Care Spending</vt:lpstr>
      <vt:lpstr>How Do We Define Primary Care? </vt:lpstr>
      <vt:lpstr>How Much of Our Health Care Dollars Go to Support Primary Care?</vt:lpstr>
      <vt:lpstr>Why Should States Consider Increasing Payments to Primary Care Providers/Practices?</vt:lpstr>
      <vt:lpstr>The Status of Primary Care Payments in Selected New England States</vt:lpstr>
      <vt:lpstr>Components of Primary Care Investments</vt:lpstr>
      <vt:lpstr>Scope Of Services A Primary Care Provider Should Provide</vt:lpstr>
      <vt:lpstr>Who Provides Primary Care? </vt:lpstr>
      <vt:lpstr>Components of Primary Care Spending</vt:lpstr>
      <vt:lpstr>How Can States Collect Information on Non-Claims Based Payments?</vt:lpstr>
      <vt:lpstr>Total Medical Payments – The Denominator </vt:lpstr>
      <vt:lpstr>How Can States Achieve Goals Regarding the Percent of Total Health Care Expenditures that are Allocated to Primary Care?</vt:lpstr>
      <vt:lpstr>Rhode Island’s Approach to Increasing Primary Care Spending and Supporting Primary Care Infrastructure</vt:lpstr>
      <vt:lpstr>Connecticut: Primary Care Modernization   </vt:lpstr>
      <vt:lpstr>Connecticut: Capabilities Under Consideration</vt:lpstr>
      <vt:lpstr>PowerPoint Presentation</vt:lpstr>
      <vt:lpstr>Massachusetts Health Policy Commission’s Policy and Research Work to Advance Primary Care Investment</vt:lpstr>
      <vt:lpstr>Vermont’s Work to Advance Primary Care Investments</vt:lpstr>
      <vt:lpstr> Vermont PCMH and CHT Payments under Blueprint for Health</vt:lpstr>
      <vt:lpstr>Broad Messages</vt:lpstr>
      <vt:lpstr>Building a Movement - Next Steps  </vt:lpstr>
      <vt:lpstr>What are Some Potential Measures to Ensure that Investments in Primary Care are Producing the Desired Results (ROI)?</vt:lpstr>
      <vt:lpstr>Opportunities for Collaboration States Might  Consider</vt:lpstr>
      <vt:lpstr>Appendix</vt:lpstr>
      <vt:lpstr>Examples of Claims-Based Payments (CPT Codes) that States Included for the Calculation of Primary Care Payments</vt:lpstr>
      <vt:lpstr>Primary Care CPT Codes Currently Being Used for Calculation of Primary Care Payments</vt:lpstr>
      <vt:lpstr>Primary Care CPT Codes Currently Being Used for Calculation of Primary Care Payments</vt:lpstr>
      <vt:lpstr>Primary Care CPT Codes Currently Being Used for Calculation of Primary Care Payments</vt:lpstr>
      <vt:lpstr>Primary Care CPT Codes Currently Being Used for Calculation of Primary Care Payments</vt:lpstr>
      <vt:lpstr>Primary Care CPT Codes Currently Being Used for Calculation of Primary Care Payments</vt:lpstr>
      <vt:lpstr>QUESTIONS/DISCUSSION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dc:creator>
  <cp:lastModifiedBy>Amy Gibson</cp:lastModifiedBy>
  <cp:revision>30</cp:revision>
  <dcterms:modified xsi:type="dcterms:W3CDTF">2018-11-06T22:24:32Z</dcterms:modified>
</cp:coreProperties>
</file>