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74" r:id="rId5"/>
    <p:sldMasterId id="2147483682" r:id="rId6"/>
    <p:sldMasterId id="2147483685" r:id="rId7"/>
  </p:sldMasterIdLst>
  <p:notesMasterIdLst>
    <p:notesMasterId r:id="rId32"/>
  </p:notesMasterIdLst>
  <p:sldIdLst>
    <p:sldId id="264" r:id="rId8"/>
    <p:sldId id="346" r:id="rId9"/>
    <p:sldId id="351" r:id="rId10"/>
    <p:sldId id="334" r:id="rId11"/>
    <p:sldId id="372" r:id="rId12"/>
    <p:sldId id="390" r:id="rId13"/>
    <p:sldId id="335" r:id="rId14"/>
    <p:sldId id="329" r:id="rId15"/>
    <p:sldId id="312" r:id="rId16"/>
    <p:sldId id="379" r:id="rId17"/>
    <p:sldId id="406" r:id="rId18"/>
    <p:sldId id="381" r:id="rId19"/>
    <p:sldId id="370" r:id="rId20"/>
    <p:sldId id="360" r:id="rId21"/>
    <p:sldId id="382" r:id="rId22"/>
    <p:sldId id="284" r:id="rId23"/>
    <p:sldId id="383" r:id="rId24"/>
    <p:sldId id="320" r:id="rId25"/>
    <p:sldId id="359" r:id="rId26"/>
    <p:sldId id="409" r:id="rId27"/>
    <p:sldId id="353" r:id="rId28"/>
    <p:sldId id="327" r:id="rId29"/>
    <p:sldId id="288" r:id="rId30"/>
    <p:sldId id="29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4" userDrawn="1">
          <p15:clr>
            <a:srgbClr val="A4A3A4"/>
          </p15:clr>
        </p15:guide>
        <p15:guide id="2" pos="69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yssa Walen" initials="AW" lastIdx="8" clrIdx="6">
    <p:extLst>
      <p:ext uri="{19B8F6BF-5375-455C-9EA6-DF929625EA0E}">
        <p15:presenceInfo xmlns:p15="http://schemas.microsoft.com/office/powerpoint/2012/main" userId="S-1-5-21-4095628063-3556742122-3606576086-156804" providerId="AD"/>
      </p:ext>
    </p:extLst>
  </p:cmAuthor>
  <p:cmAuthor id="1" name="Matt Fox" initials="MF" lastIdx="51" clrIdx="0">
    <p:extLst>
      <p:ext uri="{19B8F6BF-5375-455C-9EA6-DF929625EA0E}">
        <p15:presenceInfo xmlns:p15="http://schemas.microsoft.com/office/powerpoint/2012/main" userId="Matt Fox" providerId="None"/>
      </p:ext>
    </p:extLst>
  </p:cmAuthor>
  <p:cmAuthor id="8" name="Simeon Niles" initials="SN" lastIdx="52" clrIdx="7">
    <p:extLst>
      <p:ext uri="{19B8F6BF-5375-455C-9EA6-DF929625EA0E}">
        <p15:presenceInfo xmlns:p15="http://schemas.microsoft.com/office/powerpoint/2012/main" userId="S-1-5-21-4095628063-3556742122-3606576086-124771" providerId="AD"/>
      </p:ext>
    </p:extLst>
  </p:cmAuthor>
  <p:cmAuthor id="2" name="@@Bgl01XWAuW4ri4oBJCTGT52dVCVK" initials="@" lastIdx="13" clrIdx="1">
    <p:extLst>
      <p:ext uri="{19B8F6BF-5375-455C-9EA6-DF929625EA0E}">
        <p15:presenceInfo xmlns:p15="http://schemas.microsoft.com/office/powerpoint/2012/main" userId="@@Bgl01XWAuW4ri4oBJCTGT52dVCVK" providerId="None"/>
      </p:ext>
    </p:extLst>
  </p:cmAuthor>
  <p:cmAuthor id="3" name="Jennifer Harlow" initials="JH" lastIdx="9" clrIdx="2">
    <p:extLst>
      <p:ext uri="{19B8F6BF-5375-455C-9EA6-DF929625EA0E}">
        <p15:presenceInfo xmlns:p15="http://schemas.microsoft.com/office/powerpoint/2012/main" userId="S-1-5-21-4095628063-3556742122-3606576086-7813" providerId="AD"/>
      </p:ext>
    </p:extLst>
  </p:cmAuthor>
  <p:cmAuthor id="4" name="Perry Payne" initials="PP" lastIdx="2" clrIdx="3"/>
  <p:cmAuthor id="5" name="Pauline Lapin" initials="PL" lastIdx="9" clrIdx="4">
    <p:extLst>
      <p:ext uri="{19B8F6BF-5375-455C-9EA6-DF929625EA0E}">
        <p15:presenceInfo xmlns:p15="http://schemas.microsoft.com/office/powerpoint/2012/main" userId="S-1-5-21-4095628063-3556742122-3606576086-8763" providerId="AD"/>
      </p:ext>
    </p:extLst>
  </p:cmAuthor>
  <p:cmAuthor id="6" name="Microsoft Office User" initials="MOU" lastIdx="3" clrIdx="5">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86"/>
    <a:srgbClr val="6891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92759" autoAdjust="0"/>
  </p:normalViewPr>
  <p:slideViewPr>
    <p:cSldViewPr snapToGrid="0" snapToObjects="1">
      <p:cViewPr varScale="1">
        <p:scale>
          <a:sx n="63" d="100"/>
          <a:sy n="63" d="100"/>
        </p:scale>
        <p:origin x="660" y="48"/>
      </p:cViewPr>
      <p:guideLst>
        <p:guide orient="horz" pos="744"/>
        <p:guide pos="696"/>
      </p:guideLst>
    </p:cSldViewPr>
  </p:slideViewPr>
  <p:outlineViewPr>
    <p:cViewPr>
      <p:scale>
        <a:sx n="33" d="100"/>
        <a:sy n="33" d="100"/>
      </p:scale>
      <p:origin x="0" y="-29514"/>
    </p:cViewPr>
  </p:outlineViewPr>
  <p:notesTextViewPr>
    <p:cViewPr>
      <p:scale>
        <a:sx n="1" d="1"/>
        <a:sy n="1" d="1"/>
      </p:scale>
      <p:origin x="0" y="0"/>
    </p:cViewPr>
  </p:notesTextViewPr>
  <p:sorterViewPr>
    <p:cViewPr>
      <p:scale>
        <a:sx n="131" d="100"/>
        <a:sy n="131"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35" Type="http://schemas.openxmlformats.org/officeDocument/2006/relationships/viewProps" Target="viewProps.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8"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AC783C-A6A9-474C-8680-1886D262DF54}"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9E8AE783-D353-4AEA-BFA5-3F39E17276D7}">
      <dgm:prSet phldrT="[Text]"/>
      <dgm:spPr>
        <a:solidFill>
          <a:srgbClr val="6692B6"/>
        </a:solidFill>
      </dgm:spPr>
      <dgm:t>
        <a:bodyPr/>
        <a:lstStyle/>
        <a:p>
          <a:r>
            <a:rPr lang="en-US" dirty="0">
              <a:latin typeface="Gill Sans MT" panose="020B0502020104020203" pitchFamily="34" charset="0"/>
            </a:rPr>
            <a:t>Professional PBP</a:t>
          </a:r>
        </a:p>
      </dgm:t>
    </dgm:pt>
    <dgm:pt modelId="{76737C11-A7EC-461C-833A-58027BA6B900}" type="parTrans" cxnId="{5ACA512D-BC23-46FC-B72F-0E3A17D29CFE}">
      <dgm:prSet/>
      <dgm:spPr/>
      <dgm:t>
        <a:bodyPr/>
        <a:lstStyle/>
        <a:p>
          <a:endParaRPr lang="en-US" sz="2000">
            <a:latin typeface="Gill Sans MT" panose="020B0502020104020203" pitchFamily="34" charset="0"/>
          </a:endParaRPr>
        </a:p>
      </dgm:t>
    </dgm:pt>
    <dgm:pt modelId="{12AFBF9A-B757-412F-9D24-24CFF36AD931}" type="sibTrans" cxnId="{5ACA512D-BC23-46FC-B72F-0E3A17D29CFE}">
      <dgm:prSet/>
      <dgm:spPr/>
      <dgm:t>
        <a:bodyPr/>
        <a:lstStyle/>
        <a:p>
          <a:endParaRPr lang="en-US" sz="2000">
            <a:latin typeface="Gill Sans MT" panose="020B0502020104020203" pitchFamily="34" charset="0"/>
          </a:endParaRPr>
        </a:p>
      </dgm:t>
    </dgm:pt>
    <dgm:pt modelId="{A81E993A-B7C3-481C-A30E-DB76FF4997FF}">
      <dgm:prSet/>
      <dgm:spPr>
        <a:solidFill>
          <a:srgbClr val="004986"/>
        </a:solidFill>
      </dgm:spPr>
      <dgm:t>
        <a:bodyPr/>
        <a:lstStyle/>
        <a:p>
          <a:r>
            <a:rPr lang="en-US" dirty="0">
              <a:latin typeface="Gill Sans MT" panose="020B0502020104020203" pitchFamily="34" charset="0"/>
            </a:rPr>
            <a:t>Global PBP</a:t>
          </a:r>
        </a:p>
      </dgm:t>
    </dgm:pt>
    <dgm:pt modelId="{B5A3813D-7026-4BB1-8AA7-EF794335A918}" type="parTrans" cxnId="{5F92ECD4-05ED-4FDC-A410-8F0FB94066DF}">
      <dgm:prSet/>
      <dgm:spPr/>
      <dgm:t>
        <a:bodyPr/>
        <a:lstStyle/>
        <a:p>
          <a:endParaRPr lang="en-US" sz="2000">
            <a:latin typeface="Gill Sans MT" panose="020B0502020104020203" pitchFamily="34" charset="0"/>
          </a:endParaRPr>
        </a:p>
      </dgm:t>
    </dgm:pt>
    <dgm:pt modelId="{26C1B840-CF9A-41DA-82DC-FD6303C8C9FE}" type="sibTrans" cxnId="{5F92ECD4-05ED-4FDC-A410-8F0FB94066DF}">
      <dgm:prSet/>
      <dgm:spPr/>
      <dgm:t>
        <a:bodyPr/>
        <a:lstStyle/>
        <a:p>
          <a:endParaRPr lang="en-US" sz="2000">
            <a:latin typeface="Gill Sans MT" panose="020B0502020104020203" pitchFamily="34" charset="0"/>
          </a:endParaRPr>
        </a:p>
      </dgm:t>
    </dgm:pt>
    <dgm:pt modelId="{9D19FF45-F458-4971-928D-E3D905B5D58A}">
      <dgm:prSet/>
      <dgm:spPr>
        <a:solidFill>
          <a:srgbClr val="002060"/>
        </a:solidFill>
      </dgm:spPr>
      <dgm:t>
        <a:bodyPr/>
        <a:lstStyle/>
        <a:p>
          <a:r>
            <a:rPr lang="en-US" dirty="0">
              <a:latin typeface="Gill Sans MT" panose="020B0502020104020203" pitchFamily="34" charset="0"/>
            </a:rPr>
            <a:t>Geographic PBP (proposed)</a:t>
          </a:r>
        </a:p>
      </dgm:t>
    </dgm:pt>
    <dgm:pt modelId="{CEA00786-0E36-4F45-9202-83ADAA9FC47C}" type="parTrans" cxnId="{C8D95A29-C994-465C-8333-E406C5C75D2B}">
      <dgm:prSet/>
      <dgm:spPr/>
      <dgm:t>
        <a:bodyPr/>
        <a:lstStyle/>
        <a:p>
          <a:endParaRPr lang="en-US" sz="2000">
            <a:latin typeface="Gill Sans MT" panose="020B0502020104020203" pitchFamily="34" charset="0"/>
          </a:endParaRPr>
        </a:p>
      </dgm:t>
    </dgm:pt>
    <dgm:pt modelId="{49EE32E9-41BD-4173-BEF4-A3BD47D2C239}" type="sibTrans" cxnId="{C8D95A29-C994-465C-8333-E406C5C75D2B}">
      <dgm:prSet/>
      <dgm:spPr/>
      <dgm:t>
        <a:bodyPr/>
        <a:lstStyle/>
        <a:p>
          <a:endParaRPr lang="en-US" sz="2000">
            <a:latin typeface="Gill Sans MT" panose="020B0502020104020203" pitchFamily="34" charset="0"/>
          </a:endParaRPr>
        </a:p>
      </dgm:t>
    </dgm:pt>
    <dgm:pt modelId="{D288005C-7CDA-4C15-B711-64CCDE5F2D00}">
      <dgm:prSet/>
      <dgm:spPr/>
      <dgm:t>
        <a:bodyPr/>
        <a:lstStyle/>
        <a:p>
          <a:r>
            <a:rPr lang="en-US" dirty="0">
              <a:latin typeface="Gill Sans MT" panose="020B0502020104020203" pitchFamily="34" charset="0"/>
            </a:rPr>
            <a:t>Would be open to entities interested in taking on regional risk and entering into arrangements with </a:t>
          </a:r>
          <a:r>
            <a:rPr lang="en-US" dirty="0" smtClean="0">
              <a:latin typeface="Gill Sans MT" panose="020B0502020104020203" pitchFamily="34" charset="0"/>
            </a:rPr>
            <a:t>clinicians in </a:t>
          </a:r>
          <a:r>
            <a:rPr lang="en-US" dirty="0">
              <a:latin typeface="Gill Sans MT" panose="020B0502020104020203" pitchFamily="34" charset="0"/>
            </a:rPr>
            <a:t>the </a:t>
          </a:r>
          <a:r>
            <a:rPr lang="en-US" dirty="0" smtClean="0">
              <a:latin typeface="Gill Sans MT" panose="020B0502020104020203" pitchFamily="34" charset="0"/>
            </a:rPr>
            <a:t>region</a:t>
          </a:r>
          <a:endParaRPr lang="en-US" dirty="0">
            <a:latin typeface="Gill Sans MT" panose="020B0502020104020203" pitchFamily="34" charset="0"/>
          </a:endParaRPr>
        </a:p>
      </dgm:t>
    </dgm:pt>
    <dgm:pt modelId="{7B826E4A-2936-4C25-A0CC-E0766AA9535A}" type="parTrans" cxnId="{5D403F8C-A848-48A9-85E7-F78182BB08B7}">
      <dgm:prSet/>
      <dgm:spPr/>
      <dgm:t>
        <a:bodyPr/>
        <a:lstStyle/>
        <a:p>
          <a:endParaRPr lang="en-US" sz="2000">
            <a:latin typeface="Gill Sans MT" panose="020B0502020104020203" pitchFamily="34" charset="0"/>
          </a:endParaRPr>
        </a:p>
      </dgm:t>
    </dgm:pt>
    <dgm:pt modelId="{4771EC0A-DF48-4924-87B0-3421141B0BC8}" type="sibTrans" cxnId="{5D403F8C-A848-48A9-85E7-F78182BB08B7}">
      <dgm:prSet/>
      <dgm:spPr/>
      <dgm:t>
        <a:bodyPr/>
        <a:lstStyle/>
        <a:p>
          <a:endParaRPr lang="en-US" sz="2000">
            <a:latin typeface="Gill Sans MT" panose="020B0502020104020203" pitchFamily="34" charset="0"/>
          </a:endParaRPr>
        </a:p>
      </dgm:t>
    </dgm:pt>
    <dgm:pt modelId="{A016E707-CF56-484A-BEB2-D46DD6B4C4D2}">
      <dgm:prSet/>
      <dgm:spPr/>
      <dgm:t>
        <a:bodyPr/>
        <a:lstStyle/>
        <a:p>
          <a:r>
            <a:rPr lang="en-US" dirty="0">
              <a:latin typeface="Gill Sans MT" panose="020B0502020104020203" pitchFamily="34" charset="0"/>
            </a:rPr>
            <a:t>100% </a:t>
          </a:r>
          <a:r>
            <a:rPr lang="en-US" dirty="0" smtClean="0">
              <a:latin typeface="Gill Sans MT" panose="020B0502020104020203" pitchFamily="34" charset="0"/>
            </a:rPr>
            <a:t>risk</a:t>
          </a:r>
          <a:endParaRPr lang="en-US" dirty="0">
            <a:latin typeface="Gill Sans MT" panose="020B0502020104020203" pitchFamily="34" charset="0"/>
          </a:endParaRPr>
        </a:p>
      </dgm:t>
    </dgm:pt>
    <dgm:pt modelId="{412B9334-44AC-4BB7-9FEE-D709E6983175}" type="parTrans" cxnId="{B50A0AE3-2302-4981-9CEA-5C7FF843D80E}">
      <dgm:prSet/>
      <dgm:spPr/>
      <dgm:t>
        <a:bodyPr/>
        <a:lstStyle/>
        <a:p>
          <a:endParaRPr lang="en-US" sz="2000">
            <a:latin typeface="Gill Sans MT" panose="020B0502020104020203" pitchFamily="34" charset="0"/>
          </a:endParaRPr>
        </a:p>
      </dgm:t>
    </dgm:pt>
    <dgm:pt modelId="{FADF7F4F-70EE-45E7-B0A8-49262D981F97}" type="sibTrans" cxnId="{B50A0AE3-2302-4981-9CEA-5C7FF843D80E}">
      <dgm:prSet/>
      <dgm:spPr/>
      <dgm:t>
        <a:bodyPr/>
        <a:lstStyle/>
        <a:p>
          <a:endParaRPr lang="en-US" sz="2000">
            <a:latin typeface="Gill Sans MT" panose="020B0502020104020203" pitchFamily="34" charset="0"/>
          </a:endParaRPr>
        </a:p>
      </dgm:t>
    </dgm:pt>
    <dgm:pt modelId="{8DD92554-A45E-4061-B455-1ED91C3AE91A}">
      <dgm:prSet/>
      <dgm:spPr/>
      <dgm:t>
        <a:bodyPr/>
        <a:lstStyle/>
        <a:p>
          <a:r>
            <a:rPr lang="en-US" dirty="0">
              <a:latin typeface="Gill Sans MT" panose="020B0502020104020203" pitchFamily="34" charset="0"/>
            </a:rPr>
            <a:t>50% shared savings/shared losses with </a:t>
          </a:r>
          <a:r>
            <a:rPr lang="en-US" dirty="0" smtClean="0">
              <a:latin typeface="Gill Sans MT" panose="020B0502020104020203" pitchFamily="34" charset="0"/>
            </a:rPr>
            <a:t>CMS</a:t>
          </a:r>
          <a:endParaRPr lang="en-US" dirty="0">
            <a:latin typeface="Gill Sans MT" panose="020B0502020104020203" pitchFamily="34" charset="0"/>
          </a:endParaRPr>
        </a:p>
      </dgm:t>
    </dgm:pt>
    <dgm:pt modelId="{413EEA79-616E-401B-A802-2CC86FA68EBE}" type="parTrans" cxnId="{3442959A-FEFE-492E-8228-225F16F98F96}">
      <dgm:prSet/>
      <dgm:spPr/>
      <dgm:t>
        <a:bodyPr/>
        <a:lstStyle/>
        <a:p>
          <a:endParaRPr lang="en-US" sz="2000">
            <a:latin typeface="Gill Sans MT" panose="020B0502020104020203" pitchFamily="34" charset="0"/>
          </a:endParaRPr>
        </a:p>
      </dgm:t>
    </dgm:pt>
    <dgm:pt modelId="{2B7F856F-1DBE-4E14-9C73-BC7A30741E50}" type="sibTrans" cxnId="{3442959A-FEFE-492E-8228-225F16F98F96}">
      <dgm:prSet/>
      <dgm:spPr/>
      <dgm:t>
        <a:bodyPr/>
        <a:lstStyle/>
        <a:p>
          <a:endParaRPr lang="en-US" sz="2000">
            <a:latin typeface="Gill Sans MT" panose="020B0502020104020203" pitchFamily="34" charset="0"/>
          </a:endParaRPr>
        </a:p>
      </dgm:t>
    </dgm:pt>
    <dgm:pt modelId="{3A6FC141-07DF-4B8D-9484-197C4B3B3179}">
      <dgm:prSet phldrT="[Text]"/>
      <dgm:spPr/>
      <dgm:t>
        <a:bodyPr/>
        <a:lstStyle/>
        <a:p>
          <a:pPr rtl="0"/>
          <a:r>
            <a:rPr lang="en-US" dirty="0" smtClean="0">
              <a:latin typeface="Gill Sans MT" panose="020B0502020104020203" pitchFamily="34" charset="0"/>
            </a:rPr>
            <a:t>ACO structure with Participants and Preferred Providers defined at the TIN/NPI level</a:t>
          </a:r>
          <a:endParaRPr lang="en-US" dirty="0">
            <a:latin typeface="Gill Sans MT" panose="020B0502020104020203" pitchFamily="34" charset="0"/>
          </a:endParaRPr>
        </a:p>
      </dgm:t>
    </dgm:pt>
    <dgm:pt modelId="{94964AF0-A1BC-4FC0-A0A0-AD957FC2D271}" type="parTrans" cxnId="{CDD8B709-F9B0-4A5B-A1F1-C6D684EBA7A0}">
      <dgm:prSet/>
      <dgm:spPr/>
      <dgm:t>
        <a:bodyPr/>
        <a:lstStyle/>
        <a:p>
          <a:endParaRPr lang="en-US" sz="2000">
            <a:latin typeface="Gill Sans MT" panose="020B0502020104020203" pitchFamily="34" charset="0"/>
          </a:endParaRPr>
        </a:p>
      </dgm:t>
    </dgm:pt>
    <dgm:pt modelId="{DB0F5A5F-9664-457E-AF95-C11131459099}" type="sibTrans" cxnId="{CDD8B709-F9B0-4A5B-A1F1-C6D684EBA7A0}">
      <dgm:prSet/>
      <dgm:spPr/>
      <dgm:t>
        <a:bodyPr/>
        <a:lstStyle/>
        <a:p>
          <a:endParaRPr lang="en-US" sz="2000">
            <a:latin typeface="Gill Sans MT" panose="020B0502020104020203" pitchFamily="34" charset="0"/>
          </a:endParaRPr>
        </a:p>
      </dgm:t>
    </dgm:pt>
    <dgm:pt modelId="{A06C4D5C-5AD9-4E75-91DC-7811D72011DE}">
      <dgm:prSet/>
      <dgm:spPr/>
      <dgm:t>
        <a:bodyPr/>
        <a:lstStyle/>
        <a:p>
          <a:pPr rtl="0"/>
          <a:r>
            <a:rPr lang="en-US" dirty="0" smtClean="0">
              <a:latin typeface="Gill Sans MT" panose="020B0502020104020203" pitchFamily="34" charset="0"/>
            </a:rPr>
            <a:t>ACO structure with Participants and Preferred Providers defined at the TIN/NPI level</a:t>
          </a:r>
          <a:endParaRPr lang="en-US" dirty="0">
            <a:latin typeface="Gill Sans MT" panose="020B0502020104020203" pitchFamily="34" charset="0"/>
          </a:endParaRPr>
        </a:p>
      </dgm:t>
    </dgm:pt>
    <dgm:pt modelId="{5BD3A06A-C0F8-40AB-A1C2-8784AA59FEDF}" type="parTrans" cxnId="{9DC678B4-6D26-4994-BA13-DF7741439E76}">
      <dgm:prSet/>
      <dgm:spPr/>
      <dgm:t>
        <a:bodyPr/>
        <a:lstStyle/>
        <a:p>
          <a:endParaRPr lang="en-US" sz="2000">
            <a:latin typeface="Gill Sans MT" panose="020B0502020104020203" pitchFamily="34" charset="0"/>
          </a:endParaRPr>
        </a:p>
      </dgm:t>
    </dgm:pt>
    <dgm:pt modelId="{69F2B1CC-6FF5-4096-9F38-8C1FADC2474C}" type="sibTrans" cxnId="{9DC678B4-6D26-4994-BA13-DF7741439E76}">
      <dgm:prSet/>
      <dgm:spPr/>
      <dgm:t>
        <a:bodyPr/>
        <a:lstStyle/>
        <a:p>
          <a:endParaRPr lang="en-US" sz="2000">
            <a:latin typeface="Gill Sans MT" panose="020B0502020104020203" pitchFamily="34" charset="0"/>
          </a:endParaRPr>
        </a:p>
      </dgm:t>
    </dgm:pt>
    <dgm:pt modelId="{4857B937-6031-4B26-BE4A-6BAA6164CAF4}">
      <dgm:prSet/>
      <dgm:spPr/>
      <dgm:t>
        <a:bodyPr/>
        <a:lstStyle/>
        <a:p>
          <a:r>
            <a:rPr lang="en-US" dirty="0">
              <a:latin typeface="Gill Sans MT" panose="020B0502020104020203" pitchFamily="34" charset="0"/>
            </a:rPr>
            <a:t>Primary Care Capitation equal to 7% of total cost of care for enhanced primary care </a:t>
          </a:r>
          <a:r>
            <a:rPr lang="en-US" dirty="0" smtClean="0">
              <a:latin typeface="Gill Sans MT" panose="020B0502020104020203" pitchFamily="34" charset="0"/>
            </a:rPr>
            <a:t>services</a:t>
          </a:r>
          <a:endParaRPr lang="en-US" dirty="0">
            <a:latin typeface="Gill Sans MT" panose="020B0502020104020203" pitchFamily="34" charset="0"/>
          </a:endParaRPr>
        </a:p>
      </dgm:t>
    </dgm:pt>
    <dgm:pt modelId="{BEC78959-A1CA-4669-BE0E-CFC8C954AC3F}" type="parTrans" cxnId="{475AE732-4B2D-458D-B6DB-ADA4B108152C}">
      <dgm:prSet/>
      <dgm:spPr/>
      <dgm:t>
        <a:bodyPr/>
        <a:lstStyle/>
        <a:p>
          <a:endParaRPr lang="en-US" sz="2000">
            <a:latin typeface="Gill Sans MT" panose="020B0502020104020203" pitchFamily="34" charset="0"/>
          </a:endParaRPr>
        </a:p>
      </dgm:t>
    </dgm:pt>
    <dgm:pt modelId="{3EBE8E2B-F353-4F00-8C93-F0B6D5975672}" type="sibTrans" cxnId="{475AE732-4B2D-458D-B6DB-ADA4B108152C}">
      <dgm:prSet/>
      <dgm:spPr/>
      <dgm:t>
        <a:bodyPr/>
        <a:lstStyle/>
        <a:p>
          <a:endParaRPr lang="en-US" sz="2000">
            <a:latin typeface="Gill Sans MT" panose="020B0502020104020203" pitchFamily="34" charset="0"/>
          </a:endParaRPr>
        </a:p>
      </dgm:t>
    </dgm:pt>
    <dgm:pt modelId="{EF46425B-0F45-49E0-B494-A430DACCF3DE}">
      <dgm:prSet/>
      <dgm:spPr/>
      <dgm:t>
        <a:bodyPr/>
        <a:lstStyle/>
        <a:p>
          <a:r>
            <a:rPr lang="en-US" dirty="0">
              <a:latin typeface="Gill Sans MT" panose="020B0502020104020203" pitchFamily="34" charset="0"/>
            </a:rPr>
            <a:t>Choice between Total Care Capitation </a:t>
          </a:r>
          <a:r>
            <a:rPr lang="en-US" dirty="0" smtClean="0">
              <a:latin typeface="Gill Sans MT" panose="020B0502020104020203" pitchFamily="34" charset="0"/>
            </a:rPr>
            <a:t>or Primary </a:t>
          </a:r>
          <a:r>
            <a:rPr lang="en-US" dirty="0">
              <a:latin typeface="Gill Sans MT" panose="020B0502020104020203" pitchFamily="34" charset="0"/>
            </a:rPr>
            <a:t>Care </a:t>
          </a:r>
          <a:r>
            <a:rPr lang="en-US" dirty="0" smtClean="0">
              <a:latin typeface="Gill Sans MT" panose="020B0502020104020203" pitchFamily="34" charset="0"/>
            </a:rPr>
            <a:t>Capitation</a:t>
          </a:r>
          <a:endParaRPr lang="en-US" dirty="0">
            <a:latin typeface="Gill Sans MT" panose="020B0502020104020203" pitchFamily="34" charset="0"/>
          </a:endParaRPr>
        </a:p>
      </dgm:t>
    </dgm:pt>
    <dgm:pt modelId="{905EAB86-0952-4658-B17B-1D498E72E742}" type="parTrans" cxnId="{FF05B1D0-1DB3-41F2-8268-A444F4BE4940}">
      <dgm:prSet/>
      <dgm:spPr/>
      <dgm:t>
        <a:bodyPr/>
        <a:lstStyle/>
        <a:p>
          <a:endParaRPr lang="en-US" sz="2000">
            <a:latin typeface="Gill Sans MT" panose="020B0502020104020203" pitchFamily="34" charset="0"/>
          </a:endParaRPr>
        </a:p>
      </dgm:t>
    </dgm:pt>
    <dgm:pt modelId="{6F23EE7B-C6C8-4780-A584-B6BB8A013E78}" type="sibTrans" cxnId="{FF05B1D0-1DB3-41F2-8268-A444F4BE4940}">
      <dgm:prSet/>
      <dgm:spPr/>
      <dgm:t>
        <a:bodyPr/>
        <a:lstStyle/>
        <a:p>
          <a:endParaRPr lang="en-US" sz="2000">
            <a:latin typeface="Gill Sans MT" panose="020B0502020104020203" pitchFamily="34" charset="0"/>
          </a:endParaRPr>
        </a:p>
      </dgm:t>
    </dgm:pt>
    <dgm:pt modelId="{5A79AEEF-5F75-4F0A-8F22-EB59B5D92FA8}">
      <dgm:prSet/>
      <dgm:spPr/>
      <dgm:t>
        <a:bodyPr/>
        <a:lstStyle/>
        <a:p>
          <a:r>
            <a:rPr lang="en-US" dirty="0">
              <a:latin typeface="Gill Sans MT" panose="020B0502020104020203" pitchFamily="34" charset="0"/>
            </a:rPr>
            <a:t>Would offer a choice between Full Financial Risk with FFS claims reconciliation and Total Care </a:t>
          </a:r>
          <a:r>
            <a:rPr lang="en-US" dirty="0" smtClean="0">
              <a:latin typeface="Gill Sans MT" panose="020B0502020104020203" pitchFamily="34" charset="0"/>
            </a:rPr>
            <a:t>Capitation</a:t>
          </a:r>
          <a:endParaRPr lang="en-US" dirty="0">
            <a:latin typeface="Gill Sans MT" panose="020B0502020104020203" pitchFamily="34" charset="0"/>
          </a:endParaRPr>
        </a:p>
      </dgm:t>
    </dgm:pt>
    <dgm:pt modelId="{E3788B5E-7F57-4999-BC19-5926C07E9178}" type="sibTrans" cxnId="{69D102B6-031F-48D4-AA13-B123BFEFFF10}">
      <dgm:prSet/>
      <dgm:spPr/>
      <dgm:t>
        <a:bodyPr/>
        <a:lstStyle/>
        <a:p>
          <a:endParaRPr lang="en-US" sz="2000">
            <a:latin typeface="Gill Sans MT" panose="020B0502020104020203" pitchFamily="34" charset="0"/>
          </a:endParaRPr>
        </a:p>
      </dgm:t>
    </dgm:pt>
    <dgm:pt modelId="{AB965B95-6C73-44E6-A843-DDC8D6D42E4E}" type="parTrans" cxnId="{69D102B6-031F-48D4-AA13-B123BFEFFF10}">
      <dgm:prSet/>
      <dgm:spPr/>
      <dgm:t>
        <a:bodyPr/>
        <a:lstStyle/>
        <a:p>
          <a:endParaRPr lang="en-US" sz="2000">
            <a:latin typeface="Gill Sans MT" panose="020B0502020104020203" pitchFamily="34" charset="0"/>
          </a:endParaRPr>
        </a:p>
      </dgm:t>
    </dgm:pt>
    <dgm:pt modelId="{BB1F2CF9-3A51-49EA-8674-686A8523045B}">
      <dgm:prSet/>
      <dgm:spPr/>
      <dgm:t>
        <a:bodyPr/>
        <a:lstStyle/>
        <a:p>
          <a:r>
            <a:rPr lang="en-US" dirty="0">
              <a:latin typeface="Gill Sans MT" panose="020B0502020104020203" pitchFamily="34" charset="0"/>
            </a:rPr>
            <a:t>100% </a:t>
          </a:r>
          <a:r>
            <a:rPr lang="en-US" dirty="0" smtClean="0">
              <a:latin typeface="Gill Sans MT" panose="020B0502020104020203" pitchFamily="34" charset="0"/>
            </a:rPr>
            <a:t>risk</a:t>
          </a:r>
          <a:endParaRPr lang="en-US" dirty="0">
            <a:latin typeface="Gill Sans MT" panose="020B0502020104020203" pitchFamily="34" charset="0"/>
          </a:endParaRPr>
        </a:p>
      </dgm:t>
    </dgm:pt>
    <dgm:pt modelId="{00E1F07E-FAC5-4443-AE38-99D9EEF92F33}" type="sibTrans" cxnId="{26B9AA10-1C7C-453B-B53E-D1F7BE156ECD}">
      <dgm:prSet/>
      <dgm:spPr/>
      <dgm:t>
        <a:bodyPr/>
        <a:lstStyle/>
        <a:p>
          <a:endParaRPr lang="en-US" sz="2000">
            <a:latin typeface="Gill Sans MT" panose="020B0502020104020203" pitchFamily="34" charset="0"/>
          </a:endParaRPr>
        </a:p>
      </dgm:t>
    </dgm:pt>
    <dgm:pt modelId="{AAC3500E-5E68-482B-845E-368077863B67}" type="parTrans" cxnId="{26B9AA10-1C7C-453B-B53E-D1F7BE156ECD}">
      <dgm:prSet/>
      <dgm:spPr/>
      <dgm:t>
        <a:bodyPr/>
        <a:lstStyle/>
        <a:p>
          <a:endParaRPr lang="en-US" sz="2000">
            <a:latin typeface="Gill Sans MT" panose="020B0502020104020203" pitchFamily="34" charset="0"/>
          </a:endParaRPr>
        </a:p>
      </dgm:t>
    </dgm:pt>
    <dgm:pt modelId="{4D1D8722-65AC-4415-93AC-BC10795D4810}" type="pres">
      <dgm:prSet presAssocID="{57AC783C-A6A9-474C-8680-1886D262DF54}" presName="Name0" presStyleCnt="0">
        <dgm:presLayoutVars>
          <dgm:dir/>
          <dgm:animLvl val="lvl"/>
          <dgm:resizeHandles val="exact"/>
        </dgm:presLayoutVars>
      </dgm:prSet>
      <dgm:spPr/>
      <dgm:t>
        <a:bodyPr/>
        <a:lstStyle/>
        <a:p>
          <a:endParaRPr lang="en-US"/>
        </a:p>
      </dgm:t>
    </dgm:pt>
    <dgm:pt modelId="{FA87CDFB-FE87-4D77-B9A8-0B609449AA3B}" type="pres">
      <dgm:prSet presAssocID="{9E8AE783-D353-4AEA-BFA5-3F39E17276D7}" presName="composite" presStyleCnt="0"/>
      <dgm:spPr/>
      <dgm:t>
        <a:bodyPr/>
        <a:lstStyle/>
        <a:p>
          <a:endParaRPr lang="en-US"/>
        </a:p>
      </dgm:t>
    </dgm:pt>
    <dgm:pt modelId="{8F385591-D67A-4816-95B1-26F84C781852}" type="pres">
      <dgm:prSet presAssocID="{9E8AE783-D353-4AEA-BFA5-3F39E17276D7}" presName="parTx" presStyleLbl="alignNode1" presStyleIdx="0" presStyleCnt="3">
        <dgm:presLayoutVars>
          <dgm:chMax val="0"/>
          <dgm:chPref val="0"/>
          <dgm:bulletEnabled val="1"/>
        </dgm:presLayoutVars>
      </dgm:prSet>
      <dgm:spPr/>
      <dgm:t>
        <a:bodyPr/>
        <a:lstStyle/>
        <a:p>
          <a:endParaRPr lang="en-US"/>
        </a:p>
      </dgm:t>
    </dgm:pt>
    <dgm:pt modelId="{D27646CA-CD1A-4CD4-8DB4-8AC1B61B3022}" type="pres">
      <dgm:prSet presAssocID="{9E8AE783-D353-4AEA-BFA5-3F39E17276D7}" presName="desTx" presStyleLbl="alignAccFollowNode1" presStyleIdx="0" presStyleCnt="3">
        <dgm:presLayoutVars>
          <dgm:bulletEnabled val="1"/>
        </dgm:presLayoutVars>
      </dgm:prSet>
      <dgm:spPr/>
      <dgm:t>
        <a:bodyPr/>
        <a:lstStyle/>
        <a:p>
          <a:endParaRPr lang="en-US"/>
        </a:p>
      </dgm:t>
    </dgm:pt>
    <dgm:pt modelId="{73BAFCC6-5889-40D0-8D17-962278C783E2}" type="pres">
      <dgm:prSet presAssocID="{12AFBF9A-B757-412F-9D24-24CFF36AD931}" presName="space" presStyleCnt="0"/>
      <dgm:spPr/>
      <dgm:t>
        <a:bodyPr/>
        <a:lstStyle/>
        <a:p>
          <a:endParaRPr lang="en-US"/>
        </a:p>
      </dgm:t>
    </dgm:pt>
    <dgm:pt modelId="{8EC7F5CE-6EC1-4627-95A3-87113880A36A}" type="pres">
      <dgm:prSet presAssocID="{A81E993A-B7C3-481C-A30E-DB76FF4997FF}" presName="composite" presStyleCnt="0"/>
      <dgm:spPr/>
      <dgm:t>
        <a:bodyPr/>
        <a:lstStyle/>
        <a:p>
          <a:endParaRPr lang="en-US"/>
        </a:p>
      </dgm:t>
    </dgm:pt>
    <dgm:pt modelId="{BE90F84D-9085-4161-9C1D-C669F849A7D0}" type="pres">
      <dgm:prSet presAssocID="{A81E993A-B7C3-481C-A30E-DB76FF4997FF}" presName="parTx" presStyleLbl="alignNode1" presStyleIdx="1" presStyleCnt="3">
        <dgm:presLayoutVars>
          <dgm:chMax val="0"/>
          <dgm:chPref val="0"/>
          <dgm:bulletEnabled val="1"/>
        </dgm:presLayoutVars>
      </dgm:prSet>
      <dgm:spPr/>
      <dgm:t>
        <a:bodyPr/>
        <a:lstStyle/>
        <a:p>
          <a:endParaRPr lang="en-US"/>
        </a:p>
      </dgm:t>
    </dgm:pt>
    <dgm:pt modelId="{AF4F0EC6-1898-400D-8651-CBB1268B6B94}" type="pres">
      <dgm:prSet presAssocID="{A81E993A-B7C3-481C-A30E-DB76FF4997FF}" presName="desTx" presStyleLbl="alignAccFollowNode1" presStyleIdx="1" presStyleCnt="3">
        <dgm:presLayoutVars>
          <dgm:bulletEnabled val="1"/>
        </dgm:presLayoutVars>
      </dgm:prSet>
      <dgm:spPr/>
      <dgm:t>
        <a:bodyPr/>
        <a:lstStyle/>
        <a:p>
          <a:endParaRPr lang="en-US"/>
        </a:p>
      </dgm:t>
    </dgm:pt>
    <dgm:pt modelId="{DF9B2054-199A-4BDA-938E-8715242B7DE1}" type="pres">
      <dgm:prSet presAssocID="{26C1B840-CF9A-41DA-82DC-FD6303C8C9FE}" presName="space" presStyleCnt="0"/>
      <dgm:spPr/>
      <dgm:t>
        <a:bodyPr/>
        <a:lstStyle/>
        <a:p>
          <a:endParaRPr lang="en-US"/>
        </a:p>
      </dgm:t>
    </dgm:pt>
    <dgm:pt modelId="{CC262FF9-7C0D-4107-A915-A192166B4695}" type="pres">
      <dgm:prSet presAssocID="{9D19FF45-F458-4971-928D-E3D905B5D58A}" presName="composite" presStyleCnt="0"/>
      <dgm:spPr/>
      <dgm:t>
        <a:bodyPr/>
        <a:lstStyle/>
        <a:p>
          <a:endParaRPr lang="en-US"/>
        </a:p>
      </dgm:t>
    </dgm:pt>
    <dgm:pt modelId="{A258C825-FE12-4A21-99E0-733EE2FEDE64}" type="pres">
      <dgm:prSet presAssocID="{9D19FF45-F458-4971-928D-E3D905B5D58A}" presName="parTx" presStyleLbl="alignNode1" presStyleIdx="2" presStyleCnt="3">
        <dgm:presLayoutVars>
          <dgm:chMax val="0"/>
          <dgm:chPref val="0"/>
          <dgm:bulletEnabled val="1"/>
        </dgm:presLayoutVars>
      </dgm:prSet>
      <dgm:spPr/>
      <dgm:t>
        <a:bodyPr/>
        <a:lstStyle/>
        <a:p>
          <a:endParaRPr lang="en-US"/>
        </a:p>
      </dgm:t>
    </dgm:pt>
    <dgm:pt modelId="{0ACD4319-1199-4B53-BFB5-12E2FFB42C0D}" type="pres">
      <dgm:prSet presAssocID="{9D19FF45-F458-4971-928D-E3D905B5D58A}" presName="desTx" presStyleLbl="alignAccFollowNode1" presStyleIdx="2" presStyleCnt="3">
        <dgm:presLayoutVars>
          <dgm:bulletEnabled val="1"/>
        </dgm:presLayoutVars>
      </dgm:prSet>
      <dgm:spPr/>
      <dgm:t>
        <a:bodyPr/>
        <a:lstStyle/>
        <a:p>
          <a:endParaRPr lang="en-US"/>
        </a:p>
      </dgm:t>
    </dgm:pt>
  </dgm:ptLst>
  <dgm:cxnLst>
    <dgm:cxn modelId="{69D102B6-031F-48D4-AA13-B123BFEFFF10}" srcId="{9D19FF45-F458-4971-928D-E3D905B5D58A}" destId="{5A79AEEF-5F75-4F0A-8F22-EB59B5D92FA8}" srcOrd="2" destOrd="0" parTransId="{AB965B95-6C73-44E6-A843-DDC8D6D42E4E}" sibTransId="{E3788B5E-7F57-4999-BC19-5926C07E9178}"/>
    <dgm:cxn modelId="{B50A0AE3-2302-4981-9CEA-5C7FF843D80E}" srcId="{A81E993A-B7C3-481C-A30E-DB76FF4997FF}" destId="{A016E707-CF56-484A-BEB2-D46DD6B4C4D2}" srcOrd="1" destOrd="0" parTransId="{412B9334-44AC-4BB7-9FEE-D709E6983175}" sibTransId="{FADF7F4F-70EE-45E7-B0A8-49262D981F97}"/>
    <dgm:cxn modelId="{3442959A-FEFE-492E-8228-225F16F98F96}" srcId="{9E8AE783-D353-4AEA-BFA5-3F39E17276D7}" destId="{8DD92554-A45E-4061-B455-1ED91C3AE91A}" srcOrd="1" destOrd="0" parTransId="{413EEA79-616E-401B-A802-2CC86FA68EBE}" sibTransId="{2B7F856F-1DBE-4E14-9C73-BC7A30741E50}"/>
    <dgm:cxn modelId="{CE8D7271-8B2A-4C9D-8FF0-E64EB7842CFB}" type="presOf" srcId="{BB1F2CF9-3A51-49EA-8674-686A8523045B}" destId="{0ACD4319-1199-4B53-BFB5-12E2FFB42C0D}" srcOrd="0" destOrd="1" presId="urn:microsoft.com/office/officeart/2005/8/layout/hList1"/>
    <dgm:cxn modelId="{088E24B0-050F-4B3B-B8EC-AAE4530E0B6B}" type="presOf" srcId="{4857B937-6031-4B26-BE4A-6BAA6164CAF4}" destId="{D27646CA-CD1A-4CD4-8DB4-8AC1B61B3022}" srcOrd="0" destOrd="2" presId="urn:microsoft.com/office/officeart/2005/8/layout/hList1"/>
    <dgm:cxn modelId="{0E2C1FB3-08A6-4F32-A330-F931CA3D0A15}" type="presOf" srcId="{A016E707-CF56-484A-BEB2-D46DD6B4C4D2}" destId="{AF4F0EC6-1898-400D-8651-CBB1268B6B94}" srcOrd="0" destOrd="1" presId="urn:microsoft.com/office/officeart/2005/8/layout/hList1"/>
    <dgm:cxn modelId="{DB651F86-1A62-4F76-B186-3F9A8AEC68EA}" type="presOf" srcId="{5A79AEEF-5F75-4F0A-8F22-EB59B5D92FA8}" destId="{0ACD4319-1199-4B53-BFB5-12E2FFB42C0D}" srcOrd="0" destOrd="2" presId="urn:microsoft.com/office/officeart/2005/8/layout/hList1"/>
    <dgm:cxn modelId="{5ACA512D-BC23-46FC-B72F-0E3A17D29CFE}" srcId="{57AC783C-A6A9-474C-8680-1886D262DF54}" destId="{9E8AE783-D353-4AEA-BFA5-3F39E17276D7}" srcOrd="0" destOrd="0" parTransId="{76737C11-A7EC-461C-833A-58027BA6B900}" sibTransId="{12AFBF9A-B757-412F-9D24-24CFF36AD931}"/>
    <dgm:cxn modelId="{68A7170C-4ABF-4DDC-BC97-E81727B81CEA}" type="presOf" srcId="{9D19FF45-F458-4971-928D-E3D905B5D58A}" destId="{A258C825-FE12-4A21-99E0-733EE2FEDE64}" srcOrd="0" destOrd="0" presId="urn:microsoft.com/office/officeart/2005/8/layout/hList1"/>
    <dgm:cxn modelId="{D5701FB0-DDC1-4C5C-8C33-DDFEF8E563A4}" type="presOf" srcId="{A06C4D5C-5AD9-4E75-91DC-7811D72011DE}" destId="{AF4F0EC6-1898-400D-8651-CBB1268B6B94}" srcOrd="0" destOrd="0" presId="urn:microsoft.com/office/officeart/2005/8/layout/hList1"/>
    <dgm:cxn modelId="{8B1035E3-57DA-4537-947C-EB727D07E773}" type="presOf" srcId="{A81E993A-B7C3-481C-A30E-DB76FF4997FF}" destId="{BE90F84D-9085-4161-9C1D-C669F849A7D0}" srcOrd="0" destOrd="0" presId="urn:microsoft.com/office/officeart/2005/8/layout/hList1"/>
    <dgm:cxn modelId="{475AE732-4B2D-458D-B6DB-ADA4B108152C}" srcId="{9E8AE783-D353-4AEA-BFA5-3F39E17276D7}" destId="{4857B937-6031-4B26-BE4A-6BAA6164CAF4}" srcOrd="2" destOrd="0" parTransId="{BEC78959-A1CA-4669-BE0E-CFC8C954AC3F}" sibTransId="{3EBE8E2B-F353-4F00-8C93-F0B6D5975672}"/>
    <dgm:cxn modelId="{26B9AA10-1C7C-453B-B53E-D1F7BE156ECD}" srcId="{9D19FF45-F458-4971-928D-E3D905B5D58A}" destId="{BB1F2CF9-3A51-49EA-8674-686A8523045B}" srcOrd="1" destOrd="0" parTransId="{AAC3500E-5E68-482B-845E-368077863B67}" sibTransId="{00E1F07E-FAC5-4443-AE38-99D9EEF92F33}"/>
    <dgm:cxn modelId="{FF05B1D0-1DB3-41F2-8268-A444F4BE4940}" srcId="{A81E993A-B7C3-481C-A30E-DB76FF4997FF}" destId="{EF46425B-0F45-49E0-B494-A430DACCF3DE}" srcOrd="2" destOrd="0" parTransId="{905EAB86-0952-4658-B17B-1D498E72E742}" sibTransId="{6F23EE7B-C6C8-4780-A584-B6BB8A013E78}"/>
    <dgm:cxn modelId="{CDD8B709-F9B0-4A5B-A1F1-C6D684EBA7A0}" srcId="{9E8AE783-D353-4AEA-BFA5-3F39E17276D7}" destId="{3A6FC141-07DF-4B8D-9484-197C4B3B3179}" srcOrd="0" destOrd="0" parTransId="{94964AF0-A1BC-4FC0-A0A0-AD957FC2D271}" sibTransId="{DB0F5A5F-9664-457E-AF95-C11131459099}"/>
    <dgm:cxn modelId="{B543CD9D-EDB9-411E-BEBE-F80AB31D2AD1}" type="presOf" srcId="{57AC783C-A6A9-474C-8680-1886D262DF54}" destId="{4D1D8722-65AC-4415-93AC-BC10795D4810}" srcOrd="0" destOrd="0" presId="urn:microsoft.com/office/officeart/2005/8/layout/hList1"/>
    <dgm:cxn modelId="{95DD0E6B-E0BB-473D-A432-9F5DF8D58189}" type="presOf" srcId="{9E8AE783-D353-4AEA-BFA5-3F39E17276D7}" destId="{8F385591-D67A-4816-95B1-26F84C781852}" srcOrd="0" destOrd="0" presId="urn:microsoft.com/office/officeart/2005/8/layout/hList1"/>
    <dgm:cxn modelId="{FEDB398A-1064-4084-A374-19E75E26E189}" type="presOf" srcId="{EF46425B-0F45-49E0-B494-A430DACCF3DE}" destId="{AF4F0EC6-1898-400D-8651-CBB1268B6B94}" srcOrd="0" destOrd="2" presId="urn:microsoft.com/office/officeart/2005/8/layout/hList1"/>
    <dgm:cxn modelId="{6237F081-3D3B-4160-AA1F-3F7425BB3FCB}" type="presOf" srcId="{3A6FC141-07DF-4B8D-9484-197C4B3B3179}" destId="{D27646CA-CD1A-4CD4-8DB4-8AC1B61B3022}" srcOrd="0" destOrd="0" presId="urn:microsoft.com/office/officeart/2005/8/layout/hList1"/>
    <dgm:cxn modelId="{C8D95A29-C994-465C-8333-E406C5C75D2B}" srcId="{57AC783C-A6A9-474C-8680-1886D262DF54}" destId="{9D19FF45-F458-4971-928D-E3D905B5D58A}" srcOrd="2" destOrd="0" parTransId="{CEA00786-0E36-4F45-9202-83ADAA9FC47C}" sibTransId="{49EE32E9-41BD-4173-BEF4-A3BD47D2C239}"/>
    <dgm:cxn modelId="{D57AF18C-C1BE-422E-B747-E0EDC01AEB8A}" type="presOf" srcId="{D288005C-7CDA-4C15-B711-64CCDE5F2D00}" destId="{0ACD4319-1199-4B53-BFB5-12E2FFB42C0D}" srcOrd="0" destOrd="0" presId="urn:microsoft.com/office/officeart/2005/8/layout/hList1"/>
    <dgm:cxn modelId="{9DC678B4-6D26-4994-BA13-DF7741439E76}" srcId="{A81E993A-B7C3-481C-A30E-DB76FF4997FF}" destId="{A06C4D5C-5AD9-4E75-91DC-7811D72011DE}" srcOrd="0" destOrd="0" parTransId="{5BD3A06A-C0F8-40AB-A1C2-8784AA59FEDF}" sibTransId="{69F2B1CC-6FF5-4096-9F38-8C1FADC2474C}"/>
    <dgm:cxn modelId="{5F92ECD4-05ED-4FDC-A410-8F0FB94066DF}" srcId="{57AC783C-A6A9-474C-8680-1886D262DF54}" destId="{A81E993A-B7C3-481C-A30E-DB76FF4997FF}" srcOrd="1" destOrd="0" parTransId="{B5A3813D-7026-4BB1-8AA7-EF794335A918}" sibTransId="{26C1B840-CF9A-41DA-82DC-FD6303C8C9FE}"/>
    <dgm:cxn modelId="{5F1B41D9-024F-4B2F-A730-90FB1A95FEEE}" type="presOf" srcId="{8DD92554-A45E-4061-B455-1ED91C3AE91A}" destId="{D27646CA-CD1A-4CD4-8DB4-8AC1B61B3022}" srcOrd="0" destOrd="1" presId="urn:microsoft.com/office/officeart/2005/8/layout/hList1"/>
    <dgm:cxn modelId="{5D403F8C-A848-48A9-85E7-F78182BB08B7}" srcId="{9D19FF45-F458-4971-928D-E3D905B5D58A}" destId="{D288005C-7CDA-4C15-B711-64CCDE5F2D00}" srcOrd="0" destOrd="0" parTransId="{7B826E4A-2936-4C25-A0CC-E0766AA9535A}" sibTransId="{4771EC0A-DF48-4924-87B0-3421141B0BC8}"/>
    <dgm:cxn modelId="{FD11574D-5425-4CA2-B983-42DC760974EC}" type="presParOf" srcId="{4D1D8722-65AC-4415-93AC-BC10795D4810}" destId="{FA87CDFB-FE87-4D77-B9A8-0B609449AA3B}" srcOrd="0" destOrd="0" presId="urn:microsoft.com/office/officeart/2005/8/layout/hList1"/>
    <dgm:cxn modelId="{587D4533-AA49-4EB3-98AB-4A49973498D4}" type="presParOf" srcId="{FA87CDFB-FE87-4D77-B9A8-0B609449AA3B}" destId="{8F385591-D67A-4816-95B1-26F84C781852}" srcOrd="0" destOrd="0" presId="urn:microsoft.com/office/officeart/2005/8/layout/hList1"/>
    <dgm:cxn modelId="{3C7F1BE3-3B18-4E2B-8AF4-E74BC1EF1540}" type="presParOf" srcId="{FA87CDFB-FE87-4D77-B9A8-0B609449AA3B}" destId="{D27646CA-CD1A-4CD4-8DB4-8AC1B61B3022}" srcOrd="1" destOrd="0" presId="urn:microsoft.com/office/officeart/2005/8/layout/hList1"/>
    <dgm:cxn modelId="{2C950D9B-A111-43C2-83C8-61BC510BBF97}" type="presParOf" srcId="{4D1D8722-65AC-4415-93AC-BC10795D4810}" destId="{73BAFCC6-5889-40D0-8D17-962278C783E2}" srcOrd="1" destOrd="0" presId="urn:microsoft.com/office/officeart/2005/8/layout/hList1"/>
    <dgm:cxn modelId="{0436C272-607A-4641-9FC6-22AD52E6A0C9}" type="presParOf" srcId="{4D1D8722-65AC-4415-93AC-BC10795D4810}" destId="{8EC7F5CE-6EC1-4627-95A3-87113880A36A}" srcOrd="2" destOrd="0" presId="urn:microsoft.com/office/officeart/2005/8/layout/hList1"/>
    <dgm:cxn modelId="{2A7AE2A2-323B-41EF-BE06-C86072A201E4}" type="presParOf" srcId="{8EC7F5CE-6EC1-4627-95A3-87113880A36A}" destId="{BE90F84D-9085-4161-9C1D-C669F849A7D0}" srcOrd="0" destOrd="0" presId="urn:microsoft.com/office/officeart/2005/8/layout/hList1"/>
    <dgm:cxn modelId="{7F019ED0-EC0E-42D8-97DF-F4B08B97BBC8}" type="presParOf" srcId="{8EC7F5CE-6EC1-4627-95A3-87113880A36A}" destId="{AF4F0EC6-1898-400D-8651-CBB1268B6B94}" srcOrd="1" destOrd="0" presId="urn:microsoft.com/office/officeart/2005/8/layout/hList1"/>
    <dgm:cxn modelId="{CC32F372-CB81-4E4C-A534-B933B954B518}" type="presParOf" srcId="{4D1D8722-65AC-4415-93AC-BC10795D4810}" destId="{DF9B2054-199A-4BDA-938E-8715242B7DE1}" srcOrd="3" destOrd="0" presId="urn:microsoft.com/office/officeart/2005/8/layout/hList1"/>
    <dgm:cxn modelId="{3860675B-3E1B-4FA2-90EC-C0AE092CB2AD}" type="presParOf" srcId="{4D1D8722-65AC-4415-93AC-BC10795D4810}" destId="{CC262FF9-7C0D-4107-A915-A192166B4695}" srcOrd="4" destOrd="0" presId="urn:microsoft.com/office/officeart/2005/8/layout/hList1"/>
    <dgm:cxn modelId="{63B3D02E-F3F2-4B42-8DCD-FB4A145264F7}" type="presParOf" srcId="{CC262FF9-7C0D-4107-A915-A192166B4695}" destId="{A258C825-FE12-4A21-99E0-733EE2FEDE64}" srcOrd="0" destOrd="0" presId="urn:microsoft.com/office/officeart/2005/8/layout/hList1"/>
    <dgm:cxn modelId="{EB9CEDC1-427B-4290-BD0B-6F4E7B18780B}" type="presParOf" srcId="{CC262FF9-7C0D-4107-A915-A192166B4695}" destId="{0ACD4319-1199-4B53-BFB5-12E2FFB42C0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FBD2208-5245-4326-9835-71E2ABDA8EDC}"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A707E0AC-F31E-4F48-ABEC-E3A82BEAF5EE}">
      <dgm:prSet phldrT="[Text]" custT="1"/>
      <dgm:spPr/>
      <dgm:t>
        <a:bodyPr/>
        <a:lstStyle/>
        <a:p>
          <a:r>
            <a:rPr lang="en-US" sz="2000" b="1" dirty="0" smtClean="0">
              <a:latin typeface="Gill Sans MT" panose="020B0502020104020203" pitchFamily="34" charset="0"/>
            </a:rPr>
            <a:t>Provisional Reconciliation</a:t>
          </a:r>
          <a:br>
            <a:rPr lang="en-US" sz="2000" b="1" dirty="0" smtClean="0">
              <a:latin typeface="Gill Sans MT" panose="020B0502020104020203" pitchFamily="34" charset="0"/>
            </a:rPr>
          </a:br>
          <a:r>
            <a:rPr lang="en-US" sz="2000" b="1" dirty="0" smtClean="0">
              <a:latin typeface="Gill Sans MT" panose="020B0502020104020203" pitchFamily="34" charset="0"/>
            </a:rPr>
            <a:t>(optional)</a:t>
          </a:r>
          <a:endParaRPr lang="en-US" sz="2000" dirty="0"/>
        </a:p>
      </dgm:t>
    </dgm:pt>
    <dgm:pt modelId="{A5C84889-6775-4682-8869-24F9324F8328}" type="parTrans" cxnId="{D2B01479-525C-43D3-986A-423A4E493375}">
      <dgm:prSet/>
      <dgm:spPr/>
      <dgm:t>
        <a:bodyPr/>
        <a:lstStyle/>
        <a:p>
          <a:endParaRPr lang="en-US"/>
        </a:p>
      </dgm:t>
    </dgm:pt>
    <dgm:pt modelId="{2E88AC25-BB4C-4E07-A1DD-122ADAAF94FB}" type="sibTrans" cxnId="{D2B01479-525C-43D3-986A-423A4E493375}">
      <dgm:prSet/>
      <dgm:spPr/>
      <dgm:t>
        <a:bodyPr/>
        <a:lstStyle/>
        <a:p>
          <a:endParaRPr lang="en-US"/>
        </a:p>
      </dgm:t>
    </dgm:pt>
    <dgm:pt modelId="{04FFE956-8088-409E-B784-F06DA372FB95}">
      <dgm:prSet custT="1"/>
      <dgm:spPr/>
      <dgm:t>
        <a:bodyPr/>
        <a:lstStyle/>
        <a:p>
          <a:r>
            <a:rPr lang="en-US" sz="2000" b="1" dirty="0" smtClean="0">
              <a:latin typeface="Gill Sans MT" panose="020B0502020104020203" pitchFamily="34" charset="0"/>
            </a:rPr>
            <a:t>Final Reconciliation</a:t>
          </a:r>
          <a:endParaRPr lang="en-US" sz="2000" dirty="0"/>
        </a:p>
      </dgm:t>
    </dgm:pt>
    <dgm:pt modelId="{B6E6B91E-9575-432C-A91E-FB09DEA93A3F}" type="parTrans" cxnId="{0DD2397C-162F-4B4A-9B3B-21A6B2613DAB}">
      <dgm:prSet/>
      <dgm:spPr/>
      <dgm:t>
        <a:bodyPr/>
        <a:lstStyle/>
        <a:p>
          <a:endParaRPr lang="en-US"/>
        </a:p>
      </dgm:t>
    </dgm:pt>
    <dgm:pt modelId="{BFA2E840-15F8-46CA-B9C0-6607AE64B346}" type="sibTrans" cxnId="{0DD2397C-162F-4B4A-9B3B-21A6B2613DAB}">
      <dgm:prSet/>
      <dgm:spPr/>
      <dgm:t>
        <a:bodyPr/>
        <a:lstStyle/>
        <a:p>
          <a:endParaRPr lang="en-US"/>
        </a:p>
      </dgm:t>
    </dgm:pt>
    <dgm:pt modelId="{066B8289-A2E1-4826-8A55-BA75D6D614CF}">
      <dgm:prSet phldrT="[Text]" custT="1"/>
      <dgm:spPr/>
      <dgm:t>
        <a:bodyPr/>
        <a:lstStyle/>
        <a:p>
          <a:r>
            <a:rPr lang="en-US" sz="2000" b="0" smtClean="0">
              <a:latin typeface="Gill Sans MT" panose="020B0502020104020203" pitchFamily="34" charset="0"/>
            </a:rPr>
            <a:t>I</a:t>
          </a:r>
          <a:r>
            <a:rPr lang="en-US" sz="2000" smtClean="0">
              <a:latin typeface="Gill Sans MT" panose="020B0502020104020203" pitchFamily="34" charset="0"/>
            </a:rPr>
            <a:t>mmediately </a:t>
          </a:r>
          <a:r>
            <a:rPr lang="en-US" sz="2000" dirty="0" smtClean="0">
              <a:latin typeface="Gill Sans MT" panose="020B0502020104020203" pitchFamily="34" charset="0"/>
            </a:rPr>
            <a:t>following the performance year, reflecting cost experience through first six months (with seasonality and claims run-out adjustments)</a:t>
          </a:r>
          <a:endParaRPr lang="en-US" sz="2000" dirty="0"/>
        </a:p>
      </dgm:t>
    </dgm:pt>
    <dgm:pt modelId="{74981874-36FE-4089-BDC9-32B3E421819B}" type="parTrans" cxnId="{7298C8A8-20CB-4E25-AFD3-AFD7A0A279FE}">
      <dgm:prSet/>
      <dgm:spPr/>
    </dgm:pt>
    <dgm:pt modelId="{91E861BC-2F0E-4B90-BB5A-1C8E7C7A1295}" type="sibTrans" cxnId="{7298C8A8-20CB-4E25-AFD3-AFD7A0A279FE}">
      <dgm:prSet/>
      <dgm:spPr/>
    </dgm:pt>
    <dgm:pt modelId="{F26046EC-9826-437D-8516-AC5B9AE70751}">
      <dgm:prSet custT="1"/>
      <dgm:spPr/>
      <dgm:t>
        <a:bodyPr/>
        <a:lstStyle/>
        <a:p>
          <a:r>
            <a:rPr lang="en-US" sz="2000" b="0" smtClean="0">
              <a:latin typeface="Gill Sans MT" panose="020B0502020104020203" pitchFamily="34" charset="0"/>
            </a:rPr>
            <a:t>Following </a:t>
          </a:r>
          <a:r>
            <a:rPr lang="en-US" sz="2000" b="0" dirty="0" smtClean="0">
              <a:latin typeface="Gill Sans MT" panose="020B0502020104020203" pitchFamily="34" charset="0"/>
            </a:rPr>
            <a:t>full claims run out and data availability</a:t>
          </a:r>
          <a:r>
            <a:rPr lang="en-US" sz="2000" dirty="0" smtClean="0">
              <a:latin typeface="Gill Sans MT" panose="020B0502020104020203" pitchFamily="34" charset="0"/>
            </a:rPr>
            <a:t>, reflecting complete performance year</a:t>
          </a:r>
          <a:endParaRPr lang="en-US" sz="2000" dirty="0"/>
        </a:p>
      </dgm:t>
    </dgm:pt>
    <dgm:pt modelId="{6A3C8914-A05A-40A9-ACB4-11AADAA7CEE2}" type="parTrans" cxnId="{49FD1426-84FF-4751-97D3-CD76F16BB742}">
      <dgm:prSet/>
      <dgm:spPr/>
    </dgm:pt>
    <dgm:pt modelId="{4BBFEBF1-3B9D-4DE3-BD5B-4505CB1F3707}" type="sibTrans" cxnId="{49FD1426-84FF-4751-97D3-CD76F16BB742}">
      <dgm:prSet/>
      <dgm:spPr/>
    </dgm:pt>
    <dgm:pt modelId="{BB1C46C9-0585-42A0-88D5-B39C2C41538D}" type="pres">
      <dgm:prSet presAssocID="{2FBD2208-5245-4326-9835-71E2ABDA8EDC}" presName="theList" presStyleCnt="0">
        <dgm:presLayoutVars>
          <dgm:dir/>
          <dgm:animLvl val="lvl"/>
          <dgm:resizeHandles val="exact"/>
        </dgm:presLayoutVars>
      </dgm:prSet>
      <dgm:spPr/>
      <dgm:t>
        <a:bodyPr/>
        <a:lstStyle/>
        <a:p>
          <a:endParaRPr lang="en-US"/>
        </a:p>
      </dgm:t>
    </dgm:pt>
    <dgm:pt modelId="{E93C3C21-1866-462C-B90F-6D1EAB898A8D}" type="pres">
      <dgm:prSet presAssocID="{A707E0AC-F31E-4F48-ABEC-E3A82BEAF5EE}" presName="compNode" presStyleCnt="0"/>
      <dgm:spPr/>
      <dgm:t>
        <a:bodyPr/>
        <a:lstStyle/>
        <a:p>
          <a:endParaRPr lang="en-US"/>
        </a:p>
      </dgm:t>
    </dgm:pt>
    <dgm:pt modelId="{D1B2FCF9-6A32-48D3-AA67-88D366AA3CF5}" type="pres">
      <dgm:prSet presAssocID="{A707E0AC-F31E-4F48-ABEC-E3A82BEAF5EE}" presName="aNode" presStyleLbl="bgShp" presStyleIdx="0" presStyleCnt="2"/>
      <dgm:spPr/>
      <dgm:t>
        <a:bodyPr/>
        <a:lstStyle/>
        <a:p>
          <a:endParaRPr lang="en-US"/>
        </a:p>
      </dgm:t>
    </dgm:pt>
    <dgm:pt modelId="{AC171EFC-0E68-48F1-A426-9E63D775E9BF}" type="pres">
      <dgm:prSet presAssocID="{A707E0AC-F31E-4F48-ABEC-E3A82BEAF5EE}" presName="textNode" presStyleLbl="bgShp" presStyleIdx="0" presStyleCnt="2"/>
      <dgm:spPr/>
      <dgm:t>
        <a:bodyPr/>
        <a:lstStyle/>
        <a:p>
          <a:endParaRPr lang="en-US"/>
        </a:p>
      </dgm:t>
    </dgm:pt>
    <dgm:pt modelId="{13400AA0-5F7C-4B04-B499-33AD263FD927}" type="pres">
      <dgm:prSet presAssocID="{A707E0AC-F31E-4F48-ABEC-E3A82BEAF5EE}" presName="compChildNode" presStyleCnt="0"/>
      <dgm:spPr/>
      <dgm:t>
        <a:bodyPr/>
        <a:lstStyle/>
        <a:p>
          <a:endParaRPr lang="en-US"/>
        </a:p>
      </dgm:t>
    </dgm:pt>
    <dgm:pt modelId="{B6EA2FD6-D6DA-497D-8337-3E85D91E3EDB}" type="pres">
      <dgm:prSet presAssocID="{A707E0AC-F31E-4F48-ABEC-E3A82BEAF5EE}" presName="theInnerList" presStyleCnt="0"/>
      <dgm:spPr/>
      <dgm:t>
        <a:bodyPr/>
        <a:lstStyle/>
        <a:p>
          <a:endParaRPr lang="en-US"/>
        </a:p>
      </dgm:t>
    </dgm:pt>
    <dgm:pt modelId="{5C25A8C4-EB5F-4BB2-9355-EED1A112FDD6}" type="pres">
      <dgm:prSet presAssocID="{066B8289-A2E1-4826-8A55-BA75D6D614CF}" presName="childNode" presStyleLbl="node1" presStyleIdx="0" presStyleCnt="2">
        <dgm:presLayoutVars>
          <dgm:bulletEnabled val="1"/>
        </dgm:presLayoutVars>
      </dgm:prSet>
      <dgm:spPr/>
      <dgm:t>
        <a:bodyPr/>
        <a:lstStyle/>
        <a:p>
          <a:endParaRPr lang="en-US"/>
        </a:p>
      </dgm:t>
    </dgm:pt>
    <dgm:pt modelId="{5807D49A-BAD2-4C7C-8EC5-6CFB4854806E}" type="pres">
      <dgm:prSet presAssocID="{A707E0AC-F31E-4F48-ABEC-E3A82BEAF5EE}" presName="aSpace" presStyleCnt="0"/>
      <dgm:spPr/>
      <dgm:t>
        <a:bodyPr/>
        <a:lstStyle/>
        <a:p>
          <a:endParaRPr lang="en-US"/>
        </a:p>
      </dgm:t>
    </dgm:pt>
    <dgm:pt modelId="{7387A192-E689-4E1B-AFE8-9B92DB12CF69}" type="pres">
      <dgm:prSet presAssocID="{04FFE956-8088-409E-B784-F06DA372FB95}" presName="compNode" presStyleCnt="0"/>
      <dgm:spPr/>
      <dgm:t>
        <a:bodyPr/>
        <a:lstStyle/>
        <a:p>
          <a:endParaRPr lang="en-US"/>
        </a:p>
      </dgm:t>
    </dgm:pt>
    <dgm:pt modelId="{41389364-C67D-4F3A-8D75-2B9F0EED84B1}" type="pres">
      <dgm:prSet presAssocID="{04FFE956-8088-409E-B784-F06DA372FB95}" presName="aNode" presStyleLbl="bgShp" presStyleIdx="1" presStyleCnt="2"/>
      <dgm:spPr/>
      <dgm:t>
        <a:bodyPr/>
        <a:lstStyle/>
        <a:p>
          <a:endParaRPr lang="en-US"/>
        </a:p>
      </dgm:t>
    </dgm:pt>
    <dgm:pt modelId="{003B94E0-4E53-4632-850D-19EEB075A055}" type="pres">
      <dgm:prSet presAssocID="{04FFE956-8088-409E-B784-F06DA372FB95}" presName="textNode" presStyleLbl="bgShp" presStyleIdx="1" presStyleCnt="2"/>
      <dgm:spPr/>
      <dgm:t>
        <a:bodyPr/>
        <a:lstStyle/>
        <a:p>
          <a:endParaRPr lang="en-US"/>
        </a:p>
      </dgm:t>
    </dgm:pt>
    <dgm:pt modelId="{B38C054D-2952-42DF-804F-FFEC0D91A268}" type="pres">
      <dgm:prSet presAssocID="{04FFE956-8088-409E-B784-F06DA372FB95}" presName="compChildNode" presStyleCnt="0"/>
      <dgm:spPr/>
      <dgm:t>
        <a:bodyPr/>
        <a:lstStyle/>
        <a:p>
          <a:endParaRPr lang="en-US"/>
        </a:p>
      </dgm:t>
    </dgm:pt>
    <dgm:pt modelId="{A980AF81-82C4-484F-B3A9-E5E64870D7EA}" type="pres">
      <dgm:prSet presAssocID="{04FFE956-8088-409E-B784-F06DA372FB95}" presName="theInnerList" presStyleCnt="0"/>
      <dgm:spPr/>
      <dgm:t>
        <a:bodyPr/>
        <a:lstStyle/>
        <a:p>
          <a:endParaRPr lang="en-US"/>
        </a:p>
      </dgm:t>
    </dgm:pt>
    <dgm:pt modelId="{1C9CAA8E-E9E8-4D11-A752-A52BF68BCA77}" type="pres">
      <dgm:prSet presAssocID="{F26046EC-9826-437D-8516-AC5B9AE70751}" presName="childNode" presStyleLbl="node1" presStyleIdx="1" presStyleCnt="2">
        <dgm:presLayoutVars>
          <dgm:bulletEnabled val="1"/>
        </dgm:presLayoutVars>
      </dgm:prSet>
      <dgm:spPr/>
      <dgm:t>
        <a:bodyPr/>
        <a:lstStyle/>
        <a:p>
          <a:endParaRPr lang="en-US"/>
        </a:p>
      </dgm:t>
    </dgm:pt>
  </dgm:ptLst>
  <dgm:cxnLst>
    <dgm:cxn modelId="{CED3D22C-CD8A-453A-BABE-52B24063B9A9}" type="presOf" srcId="{F26046EC-9826-437D-8516-AC5B9AE70751}" destId="{1C9CAA8E-E9E8-4D11-A752-A52BF68BCA77}" srcOrd="0" destOrd="0" presId="urn:microsoft.com/office/officeart/2005/8/layout/lProcess2"/>
    <dgm:cxn modelId="{D2B01479-525C-43D3-986A-423A4E493375}" srcId="{2FBD2208-5245-4326-9835-71E2ABDA8EDC}" destId="{A707E0AC-F31E-4F48-ABEC-E3A82BEAF5EE}" srcOrd="0" destOrd="0" parTransId="{A5C84889-6775-4682-8869-24F9324F8328}" sibTransId="{2E88AC25-BB4C-4E07-A1DD-122ADAAF94FB}"/>
    <dgm:cxn modelId="{7298C8A8-20CB-4E25-AFD3-AFD7A0A279FE}" srcId="{A707E0AC-F31E-4F48-ABEC-E3A82BEAF5EE}" destId="{066B8289-A2E1-4826-8A55-BA75D6D614CF}" srcOrd="0" destOrd="0" parTransId="{74981874-36FE-4089-BDC9-32B3E421819B}" sibTransId="{91E861BC-2F0E-4B90-BB5A-1C8E7C7A1295}"/>
    <dgm:cxn modelId="{38E8F27B-AFE1-4CF1-8F2E-6B34666EE0B4}" type="presOf" srcId="{04FFE956-8088-409E-B784-F06DA372FB95}" destId="{003B94E0-4E53-4632-850D-19EEB075A055}" srcOrd="1" destOrd="0" presId="urn:microsoft.com/office/officeart/2005/8/layout/lProcess2"/>
    <dgm:cxn modelId="{6D261BE4-B5FA-447A-8E3B-8D07B123C35E}" type="presOf" srcId="{066B8289-A2E1-4826-8A55-BA75D6D614CF}" destId="{5C25A8C4-EB5F-4BB2-9355-EED1A112FDD6}" srcOrd="0" destOrd="0" presId="urn:microsoft.com/office/officeart/2005/8/layout/lProcess2"/>
    <dgm:cxn modelId="{6047C149-BFAA-416C-B6B5-EB0DA6D7D021}" type="presOf" srcId="{2FBD2208-5245-4326-9835-71E2ABDA8EDC}" destId="{BB1C46C9-0585-42A0-88D5-B39C2C41538D}" srcOrd="0" destOrd="0" presId="urn:microsoft.com/office/officeart/2005/8/layout/lProcess2"/>
    <dgm:cxn modelId="{0DD2397C-162F-4B4A-9B3B-21A6B2613DAB}" srcId="{2FBD2208-5245-4326-9835-71E2ABDA8EDC}" destId="{04FFE956-8088-409E-B784-F06DA372FB95}" srcOrd="1" destOrd="0" parTransId="{B6E6B91E-9575-432C-A91E-FB09DEA93A3F}" sibTransId="{BFA2E840-15F8-46CA-B9C0-6607AE64B346}"/>
    <dgm:cxn modelId="{49FD1426-84FF-4751-97D3-CD76F16BB742}" srcId="{04FFE956-8088-409E-B784-F06DA372FB95}" destId="{F26046EC-9826-437D-8516-AC5B9AE70751}" srcOrd="0" destOrd="0" parTransId="{6A3C8914-A05A-40A9-ACB4-11AADAA7CEE2}" sibTransId="{4BBFEBF1-3B9D-4DE3-BD5B-4505CB1F3707}"/>
    <dgm:cxn modelId="{F71791FE-ACC9-43BF-B19A-FD878E90DBC4}" type="presOf" srcId="{A707E0AC-F31E-4F48-ABEC-E3A82BEAF5EE}" destId="{AC171EFC-0E68-48F1-A426-9E63D775E9BF}" srcOrd="1" destOrd="0" presId="urn:microsoft.com/office/officeart/2005/8/layout/lProcess2"/>
    <dgm:cxn modelId="{15560540-494E-43E0-88F3-7D68EC6400CE}" type="presOf" srcId="{04FFE956-8088-409E-B784-F06DA372FB95}" destId="{41389364-C67D-4F3A-8D75-2B9F0EED84B1}" srcOrd="0" destOrd="0" presId="urn:microsoft.com/office/officeart/2005/8/layout/lProcess2"/>
    <dgm:cxn modelId="{AB89F39A-5363-4F3F-AE67-CAEACA602CDD}" type="presOf" srcId="{A707E0AC-F31E-4F48-ABEC-E3A82BEAF5EE}" destId="{D1B2FCF9-6A32-48D3-AA67-88D366AA3CF5}" srcOrd="0" destOrd="0" presId="urn:microsoft.com/office/officeart/2005/8/layout/lProcess2"/>
    <dgm:cxn modelId="{3EB19CD8-36B5-44C3-A671-62CBC630149C}" type="presParOf" srcId="{BB1C46C9-0585-42A0-88D5-B39C2C41538D}" destId="{E93C3C21-1866-462C-B90F-6D1EAB898A8D}" srcOrd="0" destOrd="0" presId="urn:microsoft.com/office/officeart/2005/8/layout/lProcess2"/>
    <dgm:cxn modelId="{7BCA1AE0-6A1E-40C3-AB6D-525E1E6AB7B2}" type="presParOf" srcId="{E93C3C21-1866-462C-B90F-6D1EAB898A8D}" destId="{D1B2FCF9-6A32-48D3-AA67-88D366AA3CF5}" srcOrd="0" destOrd="0" presId="urn:microsoft.com/office/officeart/2005/8/layout/lProcess2"/>
    <dgm:cxn modelId="{A2610C23-CF18-4E8C-82C8-FAD5AE04338F}" type="presParOf" srcId="{E93C3C21-1866-462C-B90F-6D1EAB898A8D}" destId="{AC171EFC-0E68-48F1-A426-9E63D775E9BF}" srcOrd="1" destOrd="0" presId="urn:microsoft.com/office/officeart/2005/8/layout/lProcess2"/>
    <dgm:cxn modelId="{8B3C6EB4-528B-424D-A456-E4B5D52C56E6}" type="presParOf" srcId="{E93C3C21-1866-462C-B90F-6D1EAB898A8D}" destId="{13400AA0-5F7C-4B04-B499-33AD263FD927}" srcOrd="2" destOrd="0" presId="urn:microsoft.com/office/officeart/2005/8/layout/lProcess2"/>
    <dgm:cxn modelId="{F683E8B0-D31F-46D4-8F9D-6AB957B2F82C}" type="presParOf" srcId="{13400AA0-5F7C-4B04-B499-33AD263FD927}" destId="{B6EA2FD6-D6DA-497D-8337-3E85D91E3EDB}" srcOrd="0" destOrd="0" presId="urn:microsoft.com/office/officeart/2005/8/layout/lProcess2"/>
    <dgm:cxn modelId="{AF32B341-8384-42C8-999C-C0DD5DDD505B}" type="presParOf" srcId="{B6EA2FD6-D6DA-497D-8337-3E85D91E3EDB}" destId="{5C25A8C4-EB5F-4BB2-9355-EED1A112FDD6}" srcOrd="0" destOrd="0" presId="urn:microsoft.com/office/officeart/2005/8/layout/lProcess2"/>
    <dgm:cxn modelId="{9EC2DD9C-8D84-456A-9E38-DCC9748614AB}" type="presParOf" srcId="{BB1C46C9-0585-42A0-88D5-B39C2C41538D}" destId="{5807D49A-BAD2-4C7C-8EC5-6CFB4854806E}" srcOrd="1" destOrd="0" presId="urn:microsoft.com/office/officeart/2005/8/layout/lProcess2"/>
    <dgm:cxn modelId="{C26C1ABE-32C4-44C9-BB6A-07D4AC749648}" type="presParOf" srcId="{BB1C46C9-0585-42A0-88D5-B39C2C41538D}" destId="{7387A192-E689-4E1B-AFE8-9B92DB12CF69}" srcOrd="2" destOrd="0" presId="urn:microsoft.com/office/officeart/2005/8/layout/lProcess2"/>
    <dgm:cxn modelId="{9270867F-2262-4843-B4E3-399179ECB81C}" type="presParOf" srcId="{7387A192-E689-4E1B-AFE8-9B92DB12CF69}" destId="{41389364-C67D-4F3A-8D75-2B9F0EED84B1}" srcOrd="0" destOrd="0" presId="urn:microsoft.com/office/officeart/2005/8/layout/lProcess2"/>
    <dgm:cxn modelId="{7BD06C81-A756-4E95-960B-5BA4DDBC368B}" type="presParOf" srcId="{7387A192-E689-4E1B-AFE8-9B92DB12CF69}" destId="{003B94E0-4E53-4632-850D-19EEB075A055}" srcOrd="1" destOrd="0" presId="urn:microsoft.com/office/officeart/2005/8/layout/lProcess2"/>
    <dgm:cxn modelId="{CE3D6AF0-DEDC-40C1-838D-687F43A1A39D}" type="presParOf" srcId="{7387A192-E689-4E1B-AFE8-9B92DB12CF69}" destId="{B38C054D-2952-42DF-804F-FFEC0D91A268}" srcOrd="2" destOrd="0" presId="urn:microsoft.com/office/officeart/2005/8/layout/lProcess2"/>
    <dgm:cxn modelId="{E2F84639-3899-46A7-A9BD-BFB7ED3A9512}" type="presParOf" srcId="{B38C054D-2952-42DF-804F-FFEC0D91A268}" destId="{A980AF81-82C4-484F-B3A9-E5E64870D7EA}" srcOrd="0" destOrd="0" presId="urn:microsoft.com/office/officeart/2005/8/layout/lProcess2"/>
    <dgm:cxn modelId="{32184EE7-E509-47EE-BDFB-3184ACE9A97F}" type="presParOf" srcId="{A980AF81-82C4-484F-B3A9-E5E64870D7EA}" destId="{1C9CAA8E-E9E8-4D11-A752-A52BF68BCA77}"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7AC783C-A6A9-474C-8680-1886D262DF54}"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A81E993A-B7C3-481C-A30E-DB76FF4997FF}">
      <dgm:prSet custT="1"/>
      <dgm:spPr>
        <a:solidFill>
          <a:srgbClr val="004986"/>
        </a:solidFill>
      </dgm:spPr>
      <dgm:t>
        <a:bodyPr/>
        <a:lstStyle/>
        <a:p>
          <a:r>
            <a:rPr lang="en-US" sz="2000" b="1" dirty="0">
              <a:latin typeface="Gill Sans MT" panose="020B0502020104020203" pitchFamily="34" charset="0"/>
            </a:rPr>
            <a:t>Professional PBP and Global PBP</a:t>
          </a:r>
          <a:endParaRPr lang="en-US" sz="2000" dirty="0">
            <a:latin typeface="Gill Sans MT" panose="020B0502020104020203" pitchFamily="34" charset="0"/>
          </a:endParaRPr>
        </a:p>
      </dgm:t>
    </dgm:pt>
    <dgm:pt modelId="{B5A3813D-7026-4BB1-8AA7-EF794335A918}" type="parTrans" cxnId="{5F92ECD4-05ED-4FDC-A410-8F0FB94066DF}">
      <dgm:prSet/>
      <dgm:spPr/>
      <dgm:t>
        <a:bodyPr/>
        <a:lstStyle/>
        <a:p>
          <a:endParaRPr lang="en-US" sz="2000"/>
        </a:p>
      </dgm:t>
    </dgm:pt>
    <dgm:pt modelId="{26C1B840-CF9A-41DA-82DC-FD6303C8C9FE}" type="sibTrans" cxnId="{5F92ECD4-05ED-4FDC-A410-8F0FB94066DF}">
      <dgm:prSet/>
      <dgm:spPr/>
      <dgm:t>
        <a:bodyPr/>
        <a:lstStyle/>
        <a:p>
          <a:endParaRPr lang="en-US" sz="2000"/>
        </a:p>
      </dgm:t>
    </dgm:pt>
    <dgm:pt modelId="{BCE3D083-9DBC-47D2-A890-7BD687679E45}">
      <dgm:prSet custT="1"/>
      <dgm:spPr/>
      <dgm:t>
        <a:bodyPr/>
        <a:lstStyle/>
        <a:p>
          <a:r>
            <a:rPr lang="en-US" sz="1800" dirty="0">
              <a:latin typeface="Gill Sans MT" panose="020B0502020104020203" pitchFamily="34" charset="0"/>
            </a:rPr>
            <a:t>DCEs </a:t>
          </a:r>
          <a:r>
            <a:rPr lang="en-US" sz="1800" dirty="0" smtClean="0">
              <a:latin typeface="Gill Sans MT" panose="020B0502020104020203" pitchFamily="34" charset="0"/>
            </a:rPr>
            <a:t>report a focused, core set of measures (Measures are MIPS comparable and include at least one outcome measure)</a:t>
          </a:r>
          <a:endParaRPr lang="en-US" sz="1800" dirty="0">
            <a:latin typeface="Gill Sans MT" panose="020B0502020104020203" pitchFamily="34" charset="0"/>
          </a:endParaRPr>
        </a:p>
      </dgm:t>
    </dgm:pt>
    <dgm:pt modelId="{7B2A43E5-501B-49D1-B8B6-93DFC8099159}" type="parTrans" cxnId="{192A02E8-0FFB-4651-A724-D0898DF4E2A3}">
      <dgm:prSet/>
      <dgm:spPr/>
      <dgm:t>
        <a:bodyPr/>
        <a:lstStyle/>
        <a:p>
          <a:endParaRPr lang="en-US" sz="2000"/>
        </a:p>
      </dgm:t>
    </dgm:pt>
    <dgm:pt modelId="{0A7F67DD-1B83-4CA1-B100-88AF8FC5C3B3}" type="sibTrans" cxnId="{192A02E8-0FFB-4651-A724-D0898DF4E2A3}">
      <dgm:prSet/>
      <dgm:spPr/>
      <dgm:t>
        <a:bodyPr/>
        <a:lstStyle/>
        <a:p>
          <a:endParaRPr lang="en-US" sz="2000"/>
        </a:p>
      </dgm:t>
    </dgm:pt>
    <dgm:pt modelId="{66933025-2212-41CA-96B9-EAFBD79F1F4B}">
      <dgm:prSet custT="1"/>
      <dgm:spPr/>
      <dgm:t>
        <a:bodyPr/>
        <a:lstStyle/>
        <a:p>
          <a:r>
            <a:rPr lang="en-US" sz="1800" dirty="0" smtClean="0">
              <a:latin typeface="Gill Sans MT" panose="020B0502020104020203" pitchFamily="34" charset="0"/>
            </a:rPr>
            <a:t>DCEs’ </a:t>
          </a:r>
          <a:r>
            <a:rPr lang="en-US" sz="1800" dirty="0">
              <a:latin typeface="Gill Sans MT" panose="020B0502020104020203" pitchFamily="34" charset="0"/>
            </a:rPr>
            <a:t>quality performance </a:t>
          </a:r>
          <a:r>
            <a:rPr lang="en-US" sz="1800" dirty="0" smtClean="0">
              <a:latin typeface="Gill Sans MT" panose="020B0502020104020203" pitchFamily="34" charset="0"/>
            </a:rPr>
            <a:t>impact discounted benchmark amounts in Global PBP and final </a:t>
          </a:r>
          <a:r>
            <a:rPr lang="en-US" sz="1800" dirty="0">
              <a:latin typeface="Gill Sans MT" panose="020B0502020104020203" pitchFamily="34" charset="0"/>
            </a:rPr>
            <a:t>shared savings or </a:t>
          </a:r>
          <a:r>
            <a:rPr lang="en-US" sz="1800" dirty="0" smtClean="0">
              <a:latin typeface="Gill Sans MT" panose="020B0502020104020203" pitchFamily="34" charset="0"/>
            </a:rPr>
            <a:t>losses in Professional PBP</a:t>
          </a:r>
          <a:endParaRPr lang="en-US" sz="1800" dirty="0">
            <a:latin typeface="Gill Sans MT" panose="020B0502020104020203" pitchFamily="34" charset="0"/>
          </a:endParaRPr>
        </a:p>
      </dgm:t>
    </dgm:pt>
    <dgm:pt modelId="{DA10CD60-045F-4A29-B112-F0832BA5CB3E}" type="sibTrans" cxnId="{B16B8A93-AC09-4A7B-8757-2D98D3EF94DD}">
      <dgm:prSet/>
      <dgm:spPr/>
      <dgm:t>
        <a:bodyPr/>
        <a:lstStyle/>
        <a:p>
          <a:endParaRPr lang="en-US" sz="2000"/>
        </a:p>
      </dgm:t>
    </dgm:pt>
    <dgm:pt modelId="{B52059D7-95EF-481B-A88E-51A88AEFD692}" type="parTrans" cxnId="{B16B8A93-AC09-4A7B-8757-2D98D3EF94DD}">
      <dgm:prSet/>
      <dgm:spPr/>
      <dgm:t>
        <a:bodyPr/>
        <a:lstStyle/>
        <a:p>
          <a:endParaRPr lang="en-US" sz="2000"/>
        </a:p>
      </dgm:t>
    </dgm:pt>
    <dgm:pt modelId="{4D1D8722-65AC-4415-93AC-BC10795D4810}" type="pres">
      <dgm:prSet presAssocID="{57AC783C-A6A9-474C-8680-1886D262DF54}" presName="Name0" presStyleCnt="0">
        <dgm:presLayoutVars>
          <dgm:dir/>
          <dgm:animLvl val="lvl"/>
          <dgm:resizeHandles val="exact"/>
        </dgm:presLayoutVars>
      </dgm:prSet>
      <dgm:spPr/>
      <dgm:t>
        <a:bodyPr/>
        <a:lstStyle/>
        <a:p>
          <a:endParaRPr lang="en-US"/>
        </a:p>
      </dgm:t>
    </dgm:pt>
    <dgm:pt modelId="{8EC7F5CE-6EC1-4627-95A3-87113880A36A}" type="pres">
      <dgm:prSet presAssocID="{A81E993A-B7C3-481C-A30E-DB76FF4997FF}" presName="composite" presStyleCnt="0"/>
      <dgm:spPr/>
      <dgm:t>
        <a:bodyPr/>
        <a:lstStyle/>
        <a:p>
          <a:endParaRPr lang="en-US"/>
        </a:p>
      </dgm:t>
    </dgm:pt>
    <dgm:pt modelId="{BE90F84D-9085-4161-9C1D-C669F849A7D0}" type="pres">
      <dgm:prSet presAssocID="{A81E993A-B7C3-481C-A30E-DB76FF4997FF}" presName="parTx" presStyleLbl="alignNode1" presStyleIdx="0" presStyleCnt="1">
        <dgm:presLayoutVars>
          <dgm:chMax val="0"/>
          <dgm:chPref val="0"/>
          <dgm:bulletEnabled val="1"/>
        </dgm:presLayoutVars>
      </dgm:prSet>
      <dgm:spPr/>
      <dgm:t>
        <a:bodyPr/>
        <a:lstStyle/>
        <a:p>
          <a:endParaRPr lang="en-US"/>
        </a:p>
      </dgm:t>
    </dgm:pt>
    <dgm:pt modelId="{AF4F0EC6-1898-400D-8651-CBB1268B6B94}" type="pres">
      <dgm:prSet presAssocID="{A81E993A-B7C3-481C-A30E-DB76FF4997FF}" presName="desTx" presStyleLbl="alignAccFollowNode1" presStyleIdx="0" presStyleCnt="1">
        <dgm:presLayoutVars>
          <dgm:bulletEnabled val="1"/>
        </dgm:presLayoutVars>
      </dgm:prSet>
      <dgm:spPr/>
      <dgm:t>
        <a:bodyPr/>
        <a:lstStyle/>
        <a:p>
          <a:endParaRPr lang="en-US"/>
        </a:p>
      </dgm:t>
    </dgm:pt>
  </dgm:ptLst>
  <dgm:cxnLst>
    <dgm:cxn modelId="{732714B6-EEB3-4BC7-9645-38C823A46009}" type="presOf" srcId="{57AC783C-A6A9-474C-8680-1886D262DF54}" destId="{4D1D8722-65AC-4415-93AC-BC10795D4810}" srcOrd="0" destOrd="0" presId="urn:microsoft.com/office/officeart/2005/8/layout/hList1"/>
    <dgm:cxn modelId="{11499FE1-0D4A-4BDD-9372-1B9DC1BB7FB8}" type="presOf" srcId="{BCE3D083-9DBC-47D2-A890-7BD687679E45}" destId="{AF4F0EC6-1898-400D-8651-CBB1268B6B94}" srcOrd="0" destOrd="0" presId="urn:microsoft.com/office/officeart/2005/8/layout/hList1"/>
    <dgm:cxn modelId="{5F92ECD4-05ED-4FDC-A410-8F0FB94066DF}" srcId="{57AC783C-A6A9-474C-8680-1886D262DF54}" destId="{A81E993A-B7C3-481C-A30E-DB76FF4997FF}" srcOrd="0" destOrd="0" parTransId="{B5A3813D-7026-4BB1-8AA7-EF794335A918}" sibTransId="{26C1B840-CF9A-41DA-82DC-FD6303C8C9FE}"/>
    <dgm:cxn modelId="{2AB3BBD5-B925-43F0-913F-09BBA84F63B5}" type="presOf" srcId="{66933025-2212-41CA-96B9-EAFBD79F1F4B}" destId="{AF4F0EC6-1898-400D-8651-CBB1268B6B94}" srcOrd="0" destOrd="1" presId="urn:microsoft.com/office/officeart/2005/8/layout/hList1"/>
    <dgm:cxn modelId="{34A813F7-C0E4-40F2-8B32-B57FA0DDA557}" type="presOf" srcId="{A81E993A-B7C3-481C-A30E-DB76FF4997FF}" destId="{BE90F84D-9085-4161-9C1D-C669F849A7D0}" srcOrd="0" destOrd="0" presId="urn:microsoft.com/office/officeart/2005/8/layout/hList1"/>
    <dgm:cxn modelId="{B16B8A93-AC09-4A7B-8757-2D98D3EF94DD}" srcId="{A81E993A-B7C3-481C-A30E-DB76FF4997FF}" destId="{66933025-2212-41CA-96B9-EAFBD79F1F4B}" srcOrd="1" destOrd="0" parTransId="{B52059D7-95EF-481B-A88E-51A88AEFD692}" sibTransId="{DA10CD60-045F-4A29-B112-F0832BA5CB3E}"/>
    <dgm:cxn modelId="{192A02E8-0FFB-4651-A724-D0898DF4E2A3}" srcId="{A81E993A-B7C3-481C-A30E-DB76FF4997FF}" destId="{BCE3D083-9DBC-47D2-A890-7BD687679E45}" srcOrd="0" destOrd="0" parTransId="{7B2A43E5-501B-49D1-B8B6-93DFC8099159}" sibTransId="{0A7F67DD-1B83-4CA1-B100-88AF8FC5C3B3}"/>
    <dgm:cxn modelId="{59EF8082-D388-410D-ABCE-63070F19AF55}" type="presParOf" srcId="{4D1D8722-65AC-4415-93AC-BC10795D4810}" destId="{8EC7F5CE-6EC1-4627-95A3-87113880A36A}" srcOrd="0" destOrd="0" presId="urn:microsoft.com/office/officeart/2005/8/layout/hList1"/>
    <dgm:cxn modelId="{C7285B32-944D-49A8-BBAC-497D5A3CDA9A}" type="presParOf" srcId="{8EC7F5CE-6EC1-4627-95A3-87113880A36A}" destId="{BE90F84D-9085-4161-9C1D-C669F849A7D0}" srcOrd="0" destOrd="0" presId="urn:microsoft.com/office/officeart/2005/8/layout/hList1"/>
    <dgm:cxn modelId="{1C2143BA-5D47-47E9-9BB4-9B4FCB5EDFFF}" type="presParOf" srcId="{8EC7F5CE-6EC1-4627-95A3-87113880A36A}" destId="{AF4F0EC6-1898-400D-8651-CBB1268B6B9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BEE5D0-19FB-403E-800A-647ADBFD1C4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A3C4110-AF73-4829-921A-E31CB7E629DF}">
      <dgm:prSet phldrT="[Text]" custT="1"/>
      <dgm:spPr>
        <a:solidFill>
          <a:srgbClr val="004986"/>
        </a:solidFill>
      </dgm:spPr>
      <dgm:t>
        <a:bodyPr/>
        <a:lstStyle/>
        <a:p>
          <a:r>
            <a:rPr lang="en-US" sz="1800" b="1" dirty="0" smtClean="0">
              <a:latin typeface="Gill Sans MT" panose="020B0502020104020203" pitchFamily="34" charset="0"/>
            </a:rPr>
            <a:t>Prospective Alignment</a:t>
          </a:r>
          <a:endParaRPr lang="en-US" sz="1800" dirty="0">
            <a:latin typeface="Gill Sans MT" panose="020B0502020104020203" pitchFamily="34" charset="0"/>
          </a:endParaRPr>
        </a:p>
      </dgm:t>
    </dgm:pt>
    <dgm:pt modelId="{791CAFB6-BB3B-4D4A-8668-DB309BB5EE33}" type="parTrans" cxnId="{D8693C43-1852-454E-A40F-DE4733314FAC}">
      <dgm:prSet/>
      <dgm:spPr/>
      <dgm:t>
        <a:bodyPr/>
        <a:lstStyle/>
        <a:p>
          <a:endParaRPr lang="en-US"/>
        </a:p>
      </dgm:t>
    </dgm:pt>
    <dgm:pt modelId="{A3FE88C2-67A7-4978-87F6-9BE359BF457F}" type="sibTrans" cxnId="{D8693C43-1852-454E-A40F-DE4733314FAC}">
      <dgm:prSet/>
      <dgm:spPr/>
      <dgm:t>
        <a:bodyPr/>
        <a:lstStyle/>
        <a:p>
          <a:endParaRPr lang="en-US"/>
        </a:p>
      </dgm:t>
    </dgm:pt>
    <dgm:pt modelId="{BE2345D5-94B3-454D-9327-4187C28438EF}">
      <dgm:prSet custT="1"/>
      <dgm:spPr/>
      <dgm:t>
        <a:bodyPr/>
        <a:lstStyle/>
        <a:p>
          <a:r>
            <a:rPr lang="en-US" sz="1700" dirty="0" smtClean="0">
              <a:latin typeface="Gill Sans MT" panose="020B0502020104020203" pitchFamily="34" charset="0"/>
            </a:rPr>
            <a:t>Alignment is established prior to the start of the Performance Year</a:t>
          </a:r>
          <a:endParaRPr lang="en-US" sz="1700" b="1" dirty="0">
            <a:latin typeface="Gill Sans MT" panose="020B0502020104020203" pitchFamily="34" charset="0"/>
          </a:endParaRPr>
        </a:p>
      </dgm:t>
    </dgm:pt>
    <dgm:pt modelId="{FB6C6C95-476E-4806-BC2E-8CEB46D3AB15}" type="parTrans" cxnId="{B15819A3-2F82-46E7-8CF4-14F726D1A88C}">
      <dgm:prSet/>
      <dgm:spPr/>
      <dgm:t>
        <a:bodyPr/>
        <a:lstStyle/>
        <a:p>
          <a:endParaRPr lang="en-US"/>
        </a:p>
      </dgm:t>
    </dgm:pt>
    <dgm:pt modelId="{7A707F2C-8975-4C15-8CEA-629CF596FC77}" type="sibTrans" cxnId="{B15819A3-2F82-46E7-8CF4-14F726D1A88C}">
      <dgm:prSet/>
      <dgm:spPr/>
      <dgm:t>
        <a:bodyPr/>
        <a:lstStyle/>
        <a:p>
          <a:endParaRPr lang="en-US"/>
        </a:p>
      </dgm:t>
    </dgm:pt>
    <dgm:pt modelId="{655C5AE9-968D-4DF4-BF3D-9A55EBEEF70C}">
      <dgm:prSet custT="1"/>
      <dgm:spPr>
        <a:solidFill>
          <a:srgbClr val="004986"/>
        </a:solidFill>
      </dgm:spPr>
      <dgm:t>
        <a:bodyPr/>
        <a:lstStyle/>
        <a:p>
          <a:r>
            <a:rPr lang="en-US" sz="1800" b="1" dirty="0" smtClean="0">
              <a:latin typeface="Gill Sans MT" panose="020B0502020104020203" pitchFamily="34" charset="0"/>
            </a:rPr>
            <a:t>Prospective Alignment “Plus” </a:t>
          </a:r>
          <a:endParaRPr lang="en-US" sz="1800" b="1" dirty="0">
            <a:latin typeface="Gill Sans MT" panose="020B0502020104020203" pitchFamily="34" charset="0"/>
          </a:endParaRPr>
        </a:p>
      </dgm:t>
    </dgm:pt>
    <dgm:pt modelId="{CE654A27-A9E0-403B-A694-6FDA0831A4DE}" type="parTrans" cxnId="{9FF3B590-C1E8-4C62-BD8A-98042E8301DE}">
      <dgm:prSet/>
      <dgm:spPr/>
      <dgm:t>
        <a:bodyPr/>
        <a:lstStyle/>
        <a:p>
          <a:endParaRPr lang="en-US"/>
        </a:p>
      </dgm:t>
    </dgm:pt>
    <dgm:pt modelId="{77C4C8CC-DB2D-4E3E-B0C5-5892CED2EF2D}" type="sibTrans" cxnId="{9FF3B590-C1E8-4C62-BD8A-98042E8301DE}">
      <dgm:prSet/>
      <dgm:spPr/>
      <dgm:t>
        <a:bodyPr/>
        <a:lstStyle/>
        <a:p>
          <a:endParaRPr lang="en-US"/>
        </a:p>
      </dgm:t>
    </dgm:pt>
    <dgm:pt modelId="{58A2B95D-5BA6-4F1F-A6ED-D3FCD2217110}">
      <dgm:prSet custT="1"/>
      <dgm:spPr/>
      <dgm:t>
        <a:bodyPr/>
        <a:lstStyle/>
        <a:p>
          <a:endParaRPr lang="en-US" sz="1700" dirty="0">
            <a:latin typeface="Gill Sans MT" panose="020B0502020104020203" pitchFamily="34" charset="0"/>
          </a:endParaRPr>
        </a:p>
      </dgm:t>
    </dgm:pt>
    <dgm:pt modelId="{D447B5B3-201A-4E92-ADFB-9BC8169AB9D9}" type="parTrans" cxnId="{7F81DF71-F6B9-4ECC-A2A9-4CD11E223B41}">
      <dgm:prSet/>
      <dgm:spPr/>
      <dgm:t>
        <a:bodyPr/>
        <a:lstStyle/>
        <a:p>
          <a:endParaRPr lang="en-US"/>
        </a:p>
      </dgm:t>
    </dgm:pt>
    <dgm:pt modelId="{B9332FD5-3631-4390-BE02-45EC23EF8CA5}" type="sibTrans" cxnId="{7F81DF71-F6B9-4ECC-A2A9-4CD11E223B41}">
      <dgm:prSet/>
      <dgm:spPr/>
      <dgm:t>
        <a:bodyPr/>
        <a:lstStyle/>
        <a:p>
          <a:endParaRPr lang="en-US"/>
        </a:p>
      </dgm:t>
    </dgm:pt>
    <dgm:pt modelId="{5888C455-2907-4564-AB14-B3C4C6D5219A}">
      <dgm:prSet custT="1"/>
      <dgm:spPr/>
      <dgm:t>
        <a:bodyPr/>
        <a:lstStyle/>
        <a:p>
          <a:r>
            <a:rPr lang="en-US" sz="1700" dirty="0" smtClean="0">
              <a:latin typeface="Gill Sans MT" panose="020B0502020104020203" pitchFamily="34" charset="0"/>
            </a:rPr>
            <a:t>Beneficiaries are aligned to DC Participants through two alignment mechanisms:</a:t>
          </a:r>
          <a:endParaRPr lang="en-US" sz="1700" b="1" dirty="0">
            <a:latin typeface="Gill Sans MT" panose="020B0502020104020203" pitchFamily="34" charset="0"/>
          </a:endParaRPr>
        </a:p>
      </dgm:t>
    </dgm:pt>
    <dgm:pt modelId="{B755236E-1B03-4F3C-A59E-5AADAF0C50B5}" type="parTrans" cxnId="{F2481FC2-8FDD-4B2F-A80B-EE05FF27D9E9}">
      <dgm:prSet/>
      <dgm:spPr/>
      <dgm:t>
        <a:bodyPr/>
        <a:lstStyle/>
        <a:p>
          <a:endParaRPr lang="en-US"/>
        </a:p>
      </dgm:t>
    </dgm:pt>
    <dgm:pt modelId="{80D47CDC-1889-4359-BCC6-BB14C1EC3BDC}" type="sibTrans" cxnId="{F2481FC2-8FDD-4B2F-A80B-EE05FF27D9E9}">
      <dgm:prSet/>
      <dgm:spPr/>
      <dgm:t>
        <a:bodyPr/>
        <a:lstStyle/>
        <a:p>
          <a:endParaRPr lang="en-US"/>
        </a:p>
      </dgm:t>
    </dgm:pt>
    <dgm:pt modelId="{695D8FA7-9957-4286-A39F-C9BDEB0EA811}">
      <dgm:prSet custT="1"/>
      <dgm:spPr/>
      <dgm:t>
        <a:bodyPr/>
        <a:lstStyle/>
        <a:p>
          <a:r>
            <a:rPr lang="en-US" sz="1700" dirty="0" smtClean="0">
              <a:latin typeface="Gill Sans MT" panose="020B0502020104020203" pitchFamily="34" charset="0"/>
            </a:rPr>
            <a:t>Claims-based alignment using qualifying Evaluation &amp; Management (E&amp;M) services</a:t>
          </a:r>
          <a:endParaRPr lang="en-US" sz="1700" b="1" dirty="0">
            <a:latin typeface="Gill Sans MT" panose="020B0502020104020203" pitchFamily="34" charset="0"/>
          </a:endParaRPr>
        </a:p>
      </dgm:t>
    </dgm:pt>
    <dgm:pt modelId="{D8930018-1DAE-4783-976B-BDA5570AB028}" type="parTrans" cxnId="{0281F8D2-D31E-424B-824F-1D0E37D1DF86}">
      <dgm:prSet/>
      <dgm:spPr/>
      <dgm:t>
        <a:bodyPr/>
        <a:lstStyle/>
        <a:p>
          <a:endParaRPr lang="en-US"/>
        </a:p>
      </dgm:t>
    </dgm:pt>
    <dgm:pt modelId="{47CD5DAE-89B8-4427-BF0E-8C6B371310A3}" type="sibTrans" cxnId="{0281F8D2-D31E-424B-824F-1D0E37D1DF86}">
      <dgm:prSet/>
      <dgm:spPr/>
      <dgm:t>
        <a:bodyPr/>
        <a:lstStyle/>
        <a:p>
          <a:endParaRPr lang="en-US"/>
        </a:p>
      </dgm:t>
    </dgm:pt>
    <dgm:pt modelId="{C625AE47-2868-4172-ABE8-A190801BB69A}">
      <dgm:prSet custT="1"/>
      <dgm:spPr/>
      <dgm:t>
        <a:bodyPr/>
        <a:lstStyle/>
        <a:p>
          <a:r>
            <a:rPr lang="en-US" sz="1700" dirty="0" smtClean="0">
              <a:latin typeface="Gill Sans MT" panose="020B0502020104020203" pitchFamily="34" charset="0"/>
            </a:rPr>
            <a:t>Enhanced Voluntary Alignment</a:t>
          </a:r>
          <a:endParaRPr lang="en-US" sz="1700" b="1" dirty="0">
            <a:latin typeface="Gill Sans MT" panose="020B0502020104020203" pitchFamily="34" charset="0"/>
          </a:endParaRPr>
        </a:p>
      </dgm:t>
    </dgm:pt>
    <dgm:pt modelId="{51166758-DC78-4047-AA88-5735E2182A3A}" type="parTrans" cxnId="{E130594A-19A9-48A4-A155-D1BBAAF58DD0}">
      <dgm:prSet/>
      <dgm:spPr/>
      <dgm:t>
        <a:bodyPr/>
        <a:lstStyle/>
        <a:p>
          <a:endParaRPr lang="en-US"/>
        </a:p>
      </dgm:t>
    </dgm:pt>
    <dgm:pt modelId="{B830015B-76AE-4DD2-8F5A-2E947D27B8B1}" type="sibTrans" cxnId="{E130594A-19A9-48A4-A155-D1BBAAF58DD0}">
      <dgm:prSet/>
      <dgm:spPr/>
      <dgm:t>
        <a:bodyPr/>
        <a:lstStyle/>
        <a:p>
          <a:endParaRPr lang="en-US"/>
        </a:p>
      </dgm:t>
    </dgm:pt>
    <dgm:pt modelId="{CFE0D0C7-E1AB-45B6-9D9E-CCCDDB83FA6E}">
      <dgm:prSet custT="1"/>
      <dgm:spPr/>
      <dgm:t>
        <a:bodyPr/>
        <a:lstStyle/>
        <a:p>
          <a:r>
            <a:rPr lang="en-US" sz="1700" dirty="0" smtClean="0">
              <a:latin typeface="Gill Sans MT" panose="020B0502020104020203" pitchFamily="34" charset="0"/>
            </a:rPr>
            <a:t>Partial year beneficiary experience (a beneficiary that loses alignment eligibility during the Performance Year – e.g., by enrolling in MA – will contribute fewer than 12 months of experience and will not be retroactively excluded).</a:t>
          </a:r>
          <a:endParaRPr lang="en-US" sz="1700" b="1" dirty="0">
            <a:latin typeface="Gill Sans MT" panose="020B0502020104020203" pitchFamily="34" charset="0"/>
          </a:endParaRPr>
        </a:p>
      </dgm:t>
    </dgm:pt>
    <dgm:pt modelId="{33EC249F-99D5-4C2A-A913-DF753BA39BA3}" type="parTrans" cxnId="{DD44C9B8-D7B0-4412-9CD5-CF2657EC24BB}">
      <dgm:prSet/>
      <dgm:spPr/>
      <dgm:t>
        <a:bodyPr/>
        <a:lstStyle/>
        <a:p>
          <a:endParaRPr lang="en-US"/>
        </a:p>
      </dgm:t>
    </dgm:pt>
    <dgm:pt modelId="{B901803D-BF43-4F5F-8A80-1CCFC8D4316A}" type="sibTrans" cxnId="{DD44C9B8-D7B0-4412-9CD5-CF2657EC24BB}">
      <dgm:prSet/>
      <dgm:spPr/>
      <dgm:t>
        <a:bodyPr/>
        <a:lstStyle/>
        <a:p>
          <a:endParaRPr lang="en-US"/>
        </a:p>
      </dgm:t>
    </dgm:pt>
    <dgm:pt modelId="{7C4BE45E-0DA3-4057-81A7-47EB1041D330}">
      <dgm:prSet custT="1"/>
      <dgm:spPr/>
      <dgm:t>
        <a:bodyPr/>
        <a:lstStyle/>
        <a:p>
          <a:r>
            <a:rPr lang="en-US" sz="1700" dirty="0" smtClean="0">
              <a:latin typeface="Gill Sans MT" panose="020B0502020104020203" pitchFamily="34" charset="0"/>
            </a:rPr>
            <a:t>In addition to the features above, provides additional opportunities for enhanced voluntary alignment.</a:t>
          </a:r>
          <a:endParaRPr lang="en-US" sz="1700" dirty="0">
            <a:latin typeface="Gill Sans MT" panose="020B0502020104020203" pitchFamily="34" charset="0"/>
          </a:endParaRPr>
        </a:p>
      </dgm:t>
    </dgm:pt>
    <dgm:pt modelId="{F2D54E83-D443-470E-9AD2-7561C7B9F915}" type="parTrans" cxnId="{FD6CC335-1093-4AD4-B553-302602BD48B9}">
      <dgm:prSet/>
      <dgm:spPr/>
      <dgm:t>
        <a:bodyPr/>
        <a:lstStyle/>
        <a:p>
          <a:endParaRPr lang="en-US"/>
        </a:p>
      </dgm:t>
    </dgm:pt>
    <dgm:pt modelId="{8333B9B8-8146-4CA6-B5C8-DDCFF454FB7F}" type="sibTrans" cxnId="{FD6CC335-1093-4AD4-B553-302602BD48B9}">
      <dgm:prSet/>
      <dgm:spPr/>
      <dgm:t>
        <a:bodyPr/>
        <a:lstStyle/>
        <a:p>
          <a:endParaRPr lang="en-US"/>
        </a:p>
      </dgm:t>
    </dgm:pt>
    <dgm:pt modelId="{1C2DBEE2-7CE1-46B6-8FAA-9A7EBD9787D8}">
      <dgm:prSet custT="1"/>
      <dgm:spPr/>
      <dgm:t>
        <a:bodyPr/>
        <a:lstStyle/>
        <a:p>
          <a:r>
            <a:rPr lang="en-US" sz="1700" dirty="0" smtClean="0">
              <a:latin typeface="Gill Sans MT" panose="020B0502020104020203" pitchFamily="34" charset="0"/>
            </a:rPr>
            <a:t>Beneficiaries that align to a DCE through enhanced voluntary alignment will be added on a quarterly basis throughout the performance year.</a:t>
          </a:r>
          <a:endParaRPr lang="en-US" sz="1700" dirty="0">
            <a:latin typeface="Gill Sans MT" panose="020B0502020104020203" pitchFamily="34" charset="0"/>
          </a:endParaRPr>
        </a:p>
      </dgm:t>
    </dgm:pt>
    <dgm:pt modelId="{DA6C775B-3C4A-49C2-BA00-BFF3CAD006C9}" type="parTrans" cxnId="{6B6CC3BB-C7E7-4619-9B00-8ED3DBC16947}">
      <dgm:prSet/>
      <dgm:spPr/>
      <dgm:t>
        <a:bodyPr/>
        <a:lstStyle/>
        <a:p>
          <a:endParaRPr lang="en-US"/>
        </a:p>
      </dgm:t>
    </dgm:pt>
    <dgm:pt modelId="{F5D3B8BB-0FBF-4290-82DC-69F5E58A6341}" type="sibTrans" cxnId="{6B6CC3BB-C7E7-4619-9B00-8ED3DBC16947}">
      <dgm:prSet/>
      <dgm:spPr/>
      <dgm:t>
        <a:bodyPr/>
        <a:lstStyle/>
        <a:p>
          <a:endParaRPr lang="en-US"/>
        </a:p>
      </dgm:t>
    </dgm:pt>
    <dgm:pt modelId="{D77F610C-B70D-418D-944C-AB0A5AFDEB53}">
      <dgm:prSet custT="1"/>
      <dgm:spPr/>
      <dgm:t>
        <a:bodyPr/>
        <a:lstStyle/>
        <a:p>
          <a:endParaRPr lang="en-US" sz="1700" dirty="0">
            <a:latin typeface="Gill Sans MT" panose="020B0502020104020203" pitchFamily="34" charset="0"/>
          </a:endParaRPr>
        </a:p>
      </dgm:t>
    </dgm:pt>
    <dgm:pt modelId="{102EA403-43C2-44E0-A266-57847C2701CC}" type="parTrans" cxnId="{3658D100-E927-4FD7-B444-C6F03FE9F021}">
      <dgm:prSet/>
      <dgm:spPr/>
      <dgm:t>
        <a:bodyPr/>
        <a:lstStyle/>
        <a:p>
          <a:endParaRPr lang="en-US"/>
        </a:p>
      </dgm:t>
    </dgm:pt>
    <dgm:pt modelId="{57FA855A-85F1-492E-97B4-21009FA4BB1A}" type="sibTrans" cxnId="{3658D100-E927-4FD7-B444-C6F03FE9F021}">
      <dgm:prSet/>
      <dgm:spPr/>
      <dgm:t>
        <a:bodyPr/>
        <a:lstStyle/>
        <a:p>
          <a:endParaRPr lang="en-US"/>
        </a:p>
      </dgm:t>
    </dgm:pt>
    <dgm:pt modelId="{B569B326-86A4-4D33-8460-0C7F898FA81C}" type="pres">
      <dgm:prSet presAssocID="{6DBEE5D0-19FB-403E-800A-647ADBFD1C4F}" presName="linear" presStyleCnt="0">
        <dgm:presLayoutVars>
          <dgm:animLvl val="lvl"/>
          <dgm:resizeHandles val="exact"/>
        </dgm:presLayoutVars>
      </dgm:prSet>
      <dgm:spPr/>
      <dgm:t>
        <a:bodyPr/>
        <a:lstStyle/>
        <a:p>
          <a:endParaRPr lang="en-US"/>
        </a:p>
      </dgm:t>
    </dgm:pt>
    <dgm:pt modelId="{7F142273-0433-477C-BF7E-1E7DD7A04C12}" type="pres">
      <dgm:prSet presAssocID="{7A3C4110-AF73-4829-921A-E31CB7E629DF}" presName="parentText" presStyleLbl="node1" presStyleIdx="0" presStyleCnt="2" custScaleY="41155" custLinFactNeighborY="1887">
        <dgm:presLayoutVars>
          <dgm:chMax val="0"/>
          <dgm:bulletEnabled val="1"/>
        </dgm:presLayoutVars>
      </dgm:prSet>
      <dgm:spPr/>
      <dgm:t>
        <a:bodyPr/>
        <a:lstStyle/>
        <a:p>
          <a:endParaRPr lang="en-US"/>
        </a:p>
      </dgm:t>
    </dgm:pt>
    <dgm:pt modelId="{889B7DB0-85EC-4C4F-857C-59AA029B3D10}" type="pres">
      <dgm:prSet presAssocID="{7A3C4110-AF73-4829-921A-E31CB7E629DF}" presName="childText" presStyleLbl="revTx" presStyleIdx="0" presStyleCnt="2" custScaleY="101029" custLinFactNeighborY="21861">
        <dgm:presLayoutVars>
          <dgm:bulletEnabled val="1"/>
        </dgm:presLayoutVars>
      </dgm:prSet>
      <dgm:spPr/>
      <dgm:t>
        <a:bodyPr/>
        <a:lstStyle/>
        <a:p>
          <a:endParaRPr lang="en-US"/>
        </a:p>
      </dgm:t>
    </dgm:pt>
    <dgm:pt modelId="{95FB6BF1-BE19-4433-9AE4-7600BEA5C675}" type="pres">
      <dgm:prSet presAssocID="{655C5AE9-968D-4DF4-BF3D-9A55EBEEF70C}" presName="parentText" presStyleLbl="node1" presStyleIdx="1" presStyleCnt="2" custScaleY="42027" custLinFactNeighborY="23535">
        <dgm:presLayoutVars>
          <dgm:chMax val="0"/>
          <dgm:bulletEnabled val="1"/>
        </dgm:presLayoutVars>
      </dgm:prSet>
      <dgm:spPr/>
      <dgm:t>
        <a:bodyPr/>
        <a:lstStyle/>
        <a:p>
          <a:endParaRPr lang="en-US"/>
        </a:p>
      </dgm:t>
    </dgm:pt>
    <dgm:pt modelId="{8E5847D0-D711-4C84-8CAA-66DEAF261169}" type="pres">
      <dgm:prSet presAssocID="{655C5AE9-968D-4DF4-BF3D-9A55EBEEF70C}" presName="childText" presStyleLbl="revTx" presStyleIdx="1" presStyleCnt="2" custLinFactNeighborY="-1863">
        <dgm:presLayoutVars>
          <dgm:bulletEnabled val="1"/>
        </dgm:presLayoutVars>
      </dgm:prSet>
      <dgm:spPr/>
      <dgm:t>
        <a:bodyPr/>
        <a:lstStyle/>
        <a:p>
          <a:endParaRPr lang="en-US"/>
        </a:p>
      </dgm:t>
    </dgm:pt>
  </dgm:ptLst>
  <dgm:cxnLst>
    <dgm:cxn modelId="{DD44C9B8-D7B0-4412-9CD5-CF2657EC24BB}" srcId="{7A3C4110-AF73-4829-921A-E31CB7E629DF}" destId="{CFE0D0C7-E1AB-45B6-9D9E-CCCDDB83FA6E}" srcOrd="2" destOrd="0" parTransId="{33EC249F-99D5-4C2A-A913-DF753BA39BA3}" sibTransId="{B901803D-BF43-4F5F-8A80-1CCFC8D4316A}"/>
    <dgm:cxn modelId="{FD6CC335-1093-4AD4-B553-302602BD48B9}" srcId="{655C5AE9-968D-4DF4-BF3D-9A55EBEEF70C}" destId="{7C4BE45E-0DA3-4057-81A7-47EB1041D330}" srcOrd="2" destOrd="0" parTransId="{F2D54E83-D443-470E-9AD2-7561C7B9F915}" sibTransId="{8333B9B8-8146-4CA6-B5C8-DDCFF454FB7F}"/>
    <dgm:cxn modelId="{1C454E70-DA81-4A01-BF41-83738E30A790}" type="presOf" srcId="{5888C455-2907-4564-AB14-B3C4C6D5219A}" destId="{889B7DB0-85EC-4C4F-857C-59AA029B3D10}" srcOrd="0" destOrd="1" presId="urn:microsoft.com/office/officeart/2005/8/layout/vList2"/>
    <dgm:cxn modelId="{E130594A-19A9-48A4-A155-D1BBAAF58DD0}" srcId="{5888C455-2907-4564-AB14-B3C4C6D5219A}" destId="{C625AE47-2868-4172-ABE8-A190801BB69A}" srcOrd="1" destOrd="0" parTransId="{51166758-DC78-4047-AA88-5735E2182A3A}" sibTransId="{B830015B-76AE-4DD2-8F5A-2E947D27B8B1}"/>
    <dgm:cxn modelId="{E5312703-80F6-4802-9BA5-90E07215DC09}" type="presOf" srcId="{58A2B95D-5BA6-4F1F-A6ED-D3FCD2217110}" destId="{8E5847D0-D711-4C84-8CAA-66DEAF261169}" srcOrd="0" destOrd="0" presId="urn:microsoft.com/office/officeart/2005/8/layout/vList2"/>
    <dgm:cxn modelId="{D8693C43-1852-454E-A40F-DE4733314FAC}" srcId="{6DBEE5D0-19FB-403E-800A-647ADBFD1C4F}" destId="{7A3C4110-AF73-4829-921A-E31CB7E629DF}" srcOrd="0" destOrd="0" parTransId="{791CAFB6-BB3B-4D4A-8668-DB309BB5EE33}" sibTransId="{A3FE88C2-67A7-4978-87F6-9BE359BF457F}"/>
    <dgm:cxn modelId="{287AD942-F25B-47A4-8C0C-E4D33062C25D}" type="presOf" srcId="{655C5AE9-968D-4DF4-BF3D-9A55EBEEF70C}" destId="{95FB6BF1-BE19-4433-9AE4-7600BEA5C675}" srcOrd="0" destOrd="0" presId="urn:microsoft.com/office/officeart/2005/8/layout/vList2"/>
    <dgm:cxn modelId="{3658D100-E927-4FD7-B444-C6F03FE9F021}" srcId="{655C5AE9-968D-4DF4-BF3D-9A55EBEEF70C}" destId="{D77F610C-B70D-418D-944C-AB0A5AFDEB53}" srcOrd="1" destOrd="0" parTransId="{102EA403-43C2-44E0-A266-57847C2701CC}" sibTransId="{57FA855A-85F1-492E-97B4-21009FA4BB1A}"/>
    <dgm:cxn modelId="{6B6CC3BB-C7E7-4619-9B00-8ED3DBC16947}" srcId="{655C5AE9-968D-4DF4-BF3D-9A55EBEEF70C}" destId="{1C2DBEE2-7CE1-46B6-8FAA-9A7EBD9787D8}" srcOrd="3" destOrd="0" parTransId="{DA6C775B-3C4A-49C2-BA00-BFF3CAD006C9}" sibTransId="{F5D3B8BB-0FBF-4290-82DC-69F5E58A6341}"/>
    <dgm:cxn modelId="{9D0BB65D-9D95-467D-B32D-4E25348C6CDD}" type="presOf" srcId="{BE2345D5-94B3-454D-9327-4187C28438EF}" destId="{889B7DB0-85EC-4C4F-857C-59AA029B3D10}" srcOrd="0" destOrd="0" presId="urn:microsoft.com/office/officeart/2005/8/layout/vList2"/>
    <dgm:cxn modelId="{01A8AA2A-4D55-4560-828D-57304DF642F6}" type="presOf" srcId="{D77F610C-B70D-418D-944C-AB0A5AFDEB53}" destId="{8E5847D0-D711-4C84-8CAA-66DEAF261169}" srcOrd="0" destOrd="1" presId="urn:microsoft.com/office/officeart/2005/8/layout/vList2"/>
    <dgm:cxn modelId="{C10C680A-3D6A-4F03-8B0A-85A6FAE8EE85}" type="presOf" srcId="{1C2DBEE2-7CE1-46B6-8FAA-9A7EBD9787D8}" destId="{8E5847D0-D711-4C84-8CAA-66DEAF261169}" srcOrd="0" destOrd="3" presId="urn:microsoft.com/office/officeart/2005/8/layout/vList2"/>
    <dgm:cxn modelId="{7F81DF71-F6B9-4ECC-A2A9-4CD11E223B41}" srcId="{655C5AE9-968D-4DF4-BF3D-9A55EBEEF70C}" destId="{58A2B95D-5BA6-4F1F-A6ED-D3FCD2217110}" srcOrd="0" destOrd="0" parTransId="{D447B5B3-201A-4E92-ADFB-9BC8169AB9D9}" sibTransId="{B9332FD5-3631-4390-BE02-45EC23EF8CA5}"/>
    <dgm:cxn modelId="{4DBAD979-0597-4A4A-905D-D696ED6D1EFC}" type="presOf" srcId="{CFE0D0C7-E1AB-45B6-9D9E-CCCDDB83FA6E}" destId="{889B7DB0-85EC-4C4F-857C-59AA029B3D10}" srcOrd="0" destOrd="4" presId="urn:microsoft.com/office/officeart/2005/8/layout/vList2"/>
    <dgm:cxn modelId="{93981EE5-F366-416E-B578-DDAA491ADC06}" type="presOf" srcId="{C625AE47-2868-4172-ABE8-A190801BB69A}" destId="{889B7DB0-85EC-4C4F-857C-59AA029B3D10}" srcOrd="0" destOrd="3" presId="urn:microsoft.com/office/officeart/2005/8/layout/vList2"/>
    <dgm:cxn modelId="{F2481FC2-8FDD-4B2F-A80B-EE05FF27D9E9}" srcId="{7A3C4110-AF73-4829-921A-E31CB7E629DF}" destId="{5888C455-2907-4564-AB14-B3C4C6D5219A}" srcOrd="1" destOrd="0" parTransId="{B755236E-1B03-4F3C-A59E-5AADAF0C50B5}" sibTransId="{80D47CDC-1889-4359-BCC6-BB14C1EC3BDC}"/>
    <dgm:cxn modelId="{B1D59FE4-0D58-44D4-9E6E-DBA9B7FF5DD9}" type="presOf" srcId="{6DBEE5D0-19FB-403E-800A-647ADBFD1C4F}" destId="{B569B326-86A4-4D33-8460-0C7F898FA81C}" srcOrd="0" destOrd="0" presId="urn:microsoft.com/office/officeart/2005/8/layout/vList2"/>
    <dgm:cxn modelId="{BD08E0F2-7085-407C-A8C2-8BF94D0B232C}" type="presOf" srcId="{7C4BE45E-0DA3-4057-81A7-47EB1041D330}" destId="{8E5847D0-D711-4C84-8CAA-66DEAF261169}" srcOrd="0" destOrd="2" presId="urn:microsoft.com/office/officeart/2005/8/layout/vList2"/>
    <dgm:cxn modelId="{B15819A3-2F82-46E7-8CF4-14F726D1A88C}" srcId="{7A3C4110-AF73-4829-921A-E31CB7E629DF}" destId="{BE2345D5-94B3-454D-9327-4187C28438EF}" srcOrd="0" destOrd="0" parTransId="{FB6C6C95-476E-4806-BC2E-8CEB46D3AB15}" sibTransId="{7A707F2C-8975-4C15-8CEA-629CF596FC77}"/>
    <dgm:cxn modelId="{F62D9C21-8BCE-4CDC-9449-D3964AA0D6EB}" type="presOf" srcId="{7A3C4110-AF73-4829-921A-E31CB7E629DF}" destId="{7F142273-0433-477C-BF7E-1E7DD7A04C12}" srcOrd="0" destOrd="0" presId="urn:microsoft.com/office/officeart/2005/8/layout/vList2"/>
    <dgm:cxn modelId="{9FF3B590-C1E8-4C62-BD8A-98042E8301DE}" srcId="{6DBEE5D0-19FB-403E-800A-647ADBFD1C4F}" destId="{655C5AE9-968D-4DF4-BF3D-9A55EBEEF70C}" srcOrd="1" destOrd="0" parTransId="{CE654A27-A9E0-403B-A694-6FDA0831A4DE}" sibTransId="{77C4C8CC-DB2D-4E3E-B0C5-5892CED2EF2D}"/>
    <dgm:cxn modelId="{8ADDB392-6096-4FF4-8B60-1900E2FE8C81}" type="presOf" srcId="{695D8FA7-9957-4286-A39F-C9BDEB0EA811}" destId="{889B7DB0-85EC-4C4F-857C-59AA029B3D10}" srcOrd="0" destOrd="2" presId="urn:microsoft.com/office/officeart/2005/8/layout/vList2"/>
    <dgm:cxn modelId="{0281F8D2-D31E-424B-824F-1D0E37D1DF86}" srcId="{5888C455-2907-4564-AB14-B3C4C6D5219A}" destId="{695D8FA7-9957-4286-A39F-C9BDEB0EA811}" srcOrd="0" destOrd="0" parTransId="{D8930018-1DAE-4783-976B-BDA5570AB028}" sibTransId="{47CD5DAE-89B8-4427-BF0E-8C6B371310A3}"/>
    <dgm:cxn modelId="{EBCABBC8-C922-47B0-93F6-AB309BF17031}" type="presParOf" srcId="{B569B326-86A4-4D33-8460-0C7F898FA81C}" destId="{7F142273-0433-477C-BF7E-1E7DD7A04C12}" srcOrd="0" destOrd="0" presId="urn:microsoft.com/office/officeart/2005/8/layout/vList2"/>
    <dgm:cxn modelId="{CD93F8E4-3C87-4DFC-ACDE-EDEBFA0727EC}" type="presParOf" srcId="{B569B326-86A4-4D33-8460-0C7F898FA81C}" destId="{889B7DB0-85EC-4C4F-857C-59AA029B3D10}" srcOrd="1" destOrd="0" presId="urn:microsoft.com/office/officeart/2005/8/layout/vList2"/>
    <dgm:cxn modelId="{879FB5DC-964D-4DBC-97E0-40930B70CE1C}" type="presParOf" srcId="{B569B326-86A4-4D33-8460-0C7F898FA81C}" destId="{95FB6BF1-BE19-4433-9AE4-7600BEA5C675}" srcOrd="2" destOrd="0" presId="urn:microsoft.com/office/officeart/2005/8/layout/vList2"/>
    <dgm:cxn modelId="{46072200-3B14-40B8-AD54-BC62B8DE19F3}" type="presParOf" srcId="{B569B326-86A4-4D33-8460-0C7F898FA81C}" destId="{8E5847D0-D711-4C84-8CAA-66DEAF261169}"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214778-F7FA-4BA3-9CDC-F142677ED3F7}"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US"/>
        </a:p>
      </dgm:t>
    </dgm:pt>
    <dgm:pt modelId="{611E5381-A0B0-4F0E-9DD8-E7DECE9F19DD}">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2400" dirty="0" smtClean="0">
              <a:solidFill>
                <a:schemeClr val="bg1"/>
              </a:solidFill>
              <a:latin typeface="Gill Sans MT" panose="020B0502020104020203" pitchFamily="34" charset="0"/>
            </a:rPr>
            <a:t>Risk-sharing arrangements</a:t>
          </a:r>
          <a:endParaRPr lang="en-US" sz="2400" dirty="0">
            <a:solidFill>
              <a:schemeClr val="bg1"/>
            </a:solidFill>
          </a:endParaRPr>
        </a:p>
      </dgm:t>
    </dgm:pt>
    <dgm:pt modelId="{93C067B2-DA85-4612-888B-0CA412F063CC}" type="parTrans" cxnId="{DD153B2E-A874-499C-B7F4-2E071DE4EE25}">
      <dgm:prSet/>
      <dgm:spPr/>
      <dgm:t>
        <a:bodyPr/>
        <a:lstStyle/>
        <a:p>
          <a:endParaRPr lang="en-US"/>
        </a:p>
      </dgm:t>
    </dgm:pt>
    <dgm:pt modelId="{6CD21468-F4AE-405A-8F53-6D65E084973E}" type="sibTrans" cxnId="{DD153B2E-A874-499C-B7F4-2E071DE4EE25}">
      <dgm:prSet/>
      <dgm:spPr/>
      <dgm:t>
        <a:bodyPr/>
        <a:lstStyle/>
        <a:p>
          <a:endParaRPr lang="en-US" dirty="0"/>
        </a:p>
      </dgm:t>
    </dgm:pt>
    <dgm:pt modelId="{2A5244B8-9E51-47A1-8819-C8E479F44BC0}">
      <dgm:prSet custT="1"/>
      <dgm:spPr/>
      <dgm:t>
        <a:bodyPr/>
        <a:lstStyle/>
        <a:p>
          <a:r>
            <a:rPr lang="en-US" sz="2400" dirty="0" smtClean="0">
              <a:latin typeface="Gill Sans MT" panose="020B0502020104020203" pitchFamily="34" charset="0"/>
            </a:rPr>
            <a:t>Benchmarking methodology</a:t>
          </a:r>
          <a:endParaRPr lang="en-US" sz="2400" dirty="0">
            <a:latin typeface="Gill Sans MT" panose="020B0502020104020203" pitchFamily="34" charset="0"/>
          </a:endParaRPr>
        </a:p>
      </dgm:t>
    </dgm:pt>
    <dgm:pt modelId="{C1587C79-977A-4A38-9EB2-3DE07BA7D589}" type="parTrans" cxnId="{94B5B6B7-BB10-4EF3-B58F-CB63212F2118}">
      <dgm:prSet/>
      <dgm:spPr/>
      <dgm:t>
        <a:bodyPr/>
        <a:lstStyle/>
        <a:p>
          <a:endParaRPr lang="en-US"/>
        </a:p>
      </dgm:t>
    </dgm:pt>
    <dgm:pt modelId="{E12F02B8-DEA6-4780-85F1-FAEFD894D4E0}" type="sibTrans" cxnId="{94B5B6B7-BB10-4EF3-B58F-CB63212F2118}">
      <dgm:prSet/>
      <dgm:spPr/>
      <dgm:t>
        <a:bodyPr/>
        <a:lstStyle/>
        <a:p>
          <a:endParaRPr lang="en-US" dirty="0"/>
        </a:p>
      </dgm:t>
    </dgm:pt>
    <dgm:pt modelId="{6620D040-70CC-40D9-A884-6DD1F3923F05}">
      <dgm:prSet custT="1"/>
      <dgm:spPr/>
      <dgm:t>
        <a:bodyPr/>
        <a:lstStyle/>
        <a:p>
          <a:r>
            <a:rPr lang="en-US" sz="2400" dirty="0" smtClean="0">
              <a:latin typeface="Gill Sans MT" panose="020B0502020104020203" pitchFamily="34" charset="0"/>
            </a:rPr>
            <a:t>Payment options</a:t>
          </a:r>
          <a:endParaRPr lang="en-US" sz="2400" dirty="0">
            <a:latin typeface="Gill Sans MT" panose="020B0502020104020203" pitchFamily="34" charset="0"/>
          </a:endParaRPr>
        </a:p>
      </dgm:t>
    </dgm:pt>
    <dgm:pt modelId="{5F2CD10F-A437-4A4D-BEFD-FC83BF952BEF}" type="parTrans" cxnId="{5FB6EA18-9FFA-4603-88A7-08E0A280ED01}">
      <dgm:prSet/>
      <dgm:spPr/>
      <dgm:t>
        <a:bodyPr/>
        <a:lstStyle/>
        <a:p>
          <a:endParaRPr lang="en-US"/>
        </a:p>
      </dgm:t>
    </dgm:pt>
    <dgm:pt modelId="{00241D46-1D17-4311-8516-8E620B99935A}" type="sibTrans" cxnId="{5FB6EA18-9FFA-4603-88A7-08E0A280ED01}">
      <dgm:prSet/>
      <dgm:spPr/>
      <dgm:t>
        <a:bodyPr/>
        <a:lstStyle/>
        <a:p>
          <a:endParaRPr lang="en-US" dirty="0"/>
        </a:p>
      </dgm:t>
    </dgm:pt>
    <dgm:pt modelId="{94D20E33-72F2-4DF2-887B-96DBAF5CA1AB}">
      <dgm:prSet custT="1"/>
      <dgm:spPr/>
      <dgm:t>
        <a:bodyPr/>
        <a:lstStyle/>
        <a:p>
          <a:r>
            <a:rPr lang="en-US" sz="2400" dirty="0" smtClean="0">
              <a:latin typeface="Gill Sans MT" panose="020B0502020104020203" pitchFamily="34" charset="0"/>
            </a:rPr>
            <a:t>Risk Mitigation Mechanisms </a:t>
          </a:r>
          <a:endParaRPr lang="en-US" sz="2400" dirty="0">
            <a:latin typeface="Gill Sans MT" panose="020B0502020104020203" pitchFamily="34" charset="0"/>
          </a:endParaRPr>
        </a:p>
      </dgm:t>
    </dgm:pt>
    <dgm:pt modelId="{C97CC39F-A94A-4B9F-A247-0292A95420BE}" type="parTrans" cxnId="{69915F5A-E114-4F4F-8F81-758688092DD2}">
      <dgm:prSet/>
      <dgm:spPr/>
      <dgm:t>
        <a:bodyPr/>
        <a:lstStyle/>
        <a:p>
          <a:endParaRPr lang="en-US"/>
        </a:p>
      </dgm:t>
    </dgm:pt>
    <dgm:pt modelId="{1ACF639E-EE44-4EFD-8C80-CAD2784AC8FF}" type="sibTrans" cxnId="{69915F5A-E114-4F4F-8F81-758688092DD2}">
      <dgm:prSet/>
      <dgm:spPr/>
      <dgm:t>
        <a:bodyPr/>
        <a:lstStyle/>
        <a:p>
          <a:endParaRPr lang="en-US" dirty="0"/>
        </a:p>
      </dgm:t>
    </dgm:pt>
    <dgm:pt modelId="{E318B8E0-184A-4BC6-A39A-4BE2DA3644FA}">
      <dgm:prSet custT="1"/>
      <dgm:spPr/>
      <dgm:t>
        <a:bodyPr/>
        <a:lstStyle/>
        <a:p>
          <a:r>
            <a:rPr lang="en-US" sz="2400" dirty="0" smtClean="0">
              <a:latin typeface="Gill Sans MT" panose="020B0502020104020203" pitchFamily="34" charset="0"/>
            </a:rPr>
            <a:t>Reconciliation</a:t>
          </a:r>
          <a:endParaRPr lang="en-US" sz="2400" dirty="0">
            <a:latin typeface="Gill Sans MT" panose="020B0502020104020203" pitchFamily="34" charset="0"/>
          </a:endParaRPr>
        </a:p>
      </dgm:t>
    </dgm:pt>
    <dgm:pt modelId="{CFB9A4DE-8BEC-49E2-B90C-9560B0B3038D}" type="parTrans" cxnId="{46F6D693-9CA1-45E0-BE76-A7F5FE4089F4}">
      <dgm:prSet/>
      <dgm:spPr/>
      <dgm:t>
        <a:bodyPr/>
        <a:lstStyle/>
        <a:p>
          <a:endParaRPr lang="en-US"/>
        </a:p>
      </dgm:t>
    </dgm:pt>
    <dgm:pt modelId="{743F6275-C951-4493-9BA3-E5826D8FD4CF}" type="sibTrans" cxnId="{46F6D693-9CA1-45E0-BE76-A7F5FE4089F4}">
      <dgm:prSet/>
      <dgm:spPr/>
      <dgm:t>
        <a:bodyPr/>
        <a:lstStyle/>
        <a:p>
          <a:endParaRPr lang="en-US"/>
        </a:p>
      </dgm:t>
    </dgm:pt>
    <dgm:pt modelId="{F928DD05-A2F1-4F4F-8FC5-BDCBF2A1A917}" type="pres">
      <dgm:prSet presAssocID="{0F214778-F7FA-4BA3-9CDC-F142677ED3F7}" presName="outerComposite" presStyleCnt="0">
        <dgm:presLayoutVars>
          <dgm:chMax val="5"/>
          <dgm:dir/>
          <dgm:resizeHandles val="exact"/>
        </dgm:presLayoutVars>
      </dgm:prSet>
      <dgm:spPr/>
      <dgm:t>
        <a:bodyPr/>
        <a:lstStyle/>
        <a:p>
          <a:endParaRPr lang="en-US"/>
        </a:p>
      </dgm:t>
    </dgm:pt>
    <dgm:pt modelId="{F5BF9025-286A-4AB6-B589-3562895BD581}" type="pres">
      <dgm:prSet presAssocID="{0F214778-F7FA-4BA3-9CDC-F142677ED3F7}" presName="dummyMaxCanvas" presStyleCnt="0">
        <dgm:presLayoutVars/>
      </dgm:prSet>
      <dgm:spPr/>
      <dgm:t>
        <a:bodyPr/>
        <a:lstStyle/>
        <a:p>
          <a:endParaRPr lang="en-US"/>
        </a:p>
      </dgm:t>
    </dgm:pt>
    <dgm:pt modelId="{7F0EA4F0-F8F5-4AC4-B6BE-666BA4529973}" type="pres">
      <dgm:prSet presAssocID="{0F214778-F7FA-4BA3-9CDC-F142677ED3F7}" presName="FiveNodes_1" presStyleLbl="node1" presStyleIdx="0" presStyleCnt="5">
        <dgm:presLayoutVars>
          <dgm:bulletEnabled val="1"/>
        </dgm:presLayoutVars>
      </dgm:prSet>
      <dgm:spPr/>
      <dgm:t>
        <a:bodyPr/>
        <a:lstStyle/>
        <a:p>
          <a:endParaRPr lang="en-US"/>
        </a:p>
      </dgm:t>
    </dgm:pt>
    <dgm:pt modelId="{0F7A1C02-665B-4702-9291-F19404197DF8}" type="pres">
      <dgm:prSet presAssocID="{0F214778-F7FA-4BA3-9CDC-F142677ED3F7}" presName="FiveNodes_2" presStyleLbl="node1" presStyleIdx="1" presStyleCnt="5">
        <dgm:presLayoutVars>
          <dgm:bulletEnabled val="1"/>
        </dgm:presLayoutVars>
      </dgm:prSet>
      <dgm:spPr/>
      <dgm:t>
        <a:bodyPr/>
        <a:lstStyle/>
        <a:p>
          <a:endParaRPr lang="en-US"/>
        </a:p>
      </dgm:t>
    </dgm:pt>
    <dgm:pt modelId="{F5EC3F37-1D54-4C6F-9D13-666200EE8AC8}" type="pres">
      <dgm:prSet presAssocID="{0F214778-F7FA-4BA3-9CDC-F142677ED3F7}" presName="FiveNodes_3" presStyleLbl="node1" presStyleIdx="2" presStyleCnt="5">
        <dgm:presLayoutVars>
          <dgm:bulletEnabled val="1"/>
        </dgm:presLayoutVars>
      </dgm:prSet>
      <dgm:spPr/>
      <dgm:t>
        <a:bodyPr/>
        <a:lstStyle/>
        <a:p>
          <a:endParaRPr lang="en-US"/>
        </a:p>
      </dgm:t>
    </dgm:pt>
    <dgm:pt modelId="{3B560AFC-49C1-4D65-A2A6-70E13C039486}" type="pres">
      <dgm:prSet presAssocID="{0F214778-F7FA-4BA3-9CDC-F142677ED3F7}" presName="FiveNodes_4" presStyleLbl="node1" presStyleIdx="3" presStyleCnt="5">
        <dgm:presLayoutVars>
          <dgm:bulletEnabled val="1"/>
        </dgm:presLayoutVars>
      </dgm:prSet>
      <dgm:spPr/>
      <dgm:t>
        <a:bodyPr/>
        <a:lstStyle/>
        <a:p>
          <a:endParaRPr lang="en-US"/>
        </a:p>
      </dgm:t>
    </dgm:pt>
    <dgm:pt modelId="{65ACA7A8-F558-481B-85AD-52EB68160E2B}" type="pres">
      <dgm:prSet presAssocID="{0F214778-F7FA-4BA3-9CDC-F142677ED3F7}" presName="FiveNodes_5" presStyleLbl="node1" presStyleIdx="4" presStyleCnt="5">
        <dgm:presLayoutVars>
          <dgm:bulletEnabled val="1"/>
        </dgm:presLayoutVars>
      </dgm:prSet>
      <dgm:spPr/>
      <dgm:t>
        <a:bodyPr/>
        <a:lstStyle/>
        <a:p>
          <a:endParaRPr lang="en-US"/>
        </a:p>
      </dgm:t>
    </dgm:pt>
    <dgm:pt modelId="{E20A7056-9756-4520-A8C7-E02CE2687BE3}" type="pres">
      <dgm:prSet presAssocID="{0F214778-F7FA-4BA3-9CDC-F142677ED3F7}" presName="FiveConn_1-2" presStyleLbl="fgAccFollowNode1" presStyleIdx="0" presStyleCnt="4">
        <dgm:presLayoutVars>
          <dgm:bulletEnabled val="1"/>
        </dgm:presLayoutVars>
      </dgm:prSet>
      <dgm:spPr/>
      <dgm:t>
        <a:bodyPr/>
        <a:lstStyle/>
        <a:p>
          <a:endParaRPr lang="en-US"/>
        </a:p>
      </dgm:t>
    </dgm:pt>
    <dgm:pt modelId="{DEE8E421-BD91-4B5B-B85B-A1DCC8B93611}" type="pres">
      <dgm:prSet presAssocID="{0F214778-F7FA-4BA3-9CDC-F142677ED3F7}" presName="FiveConn_2-3" presStyleLbl="fgAccFollowNode1" presStyleIdx="1" presStyleCnt="4">
        <dgm:presLayoutVars>
          <dgm:bulletEnabled val="1"/>
        </dgm:presLayoutVars>
      </dgm:prSet>
      <dgm:spPr/>
      <dgm:t>
        <a:bodyPr/>
        <a:lstStyle/>
        <a:p>
          <a:endParaRPr lang="en-US"/>
        </a:p>
      </dgm:t>
    </dgm:pt>
    <dgm:pt modelId="{A51765AC-ADCA-4C9A-B4D2-79CD57E0C2A6}" type="pres">
      <dgm:prSet presAssocID="{0F214778-F7FA-4BA3-9CDC-F142677ED3F7}" presName="FiveConn_3-4" presStyleLbl="fgAccFollowNode1" presStyleIdx="2" presStyleCnt="4">
        <dgm:presLayoutVars>
          <dgm:bulletEnabled val="1"/>
        </dgm:presLayoutVars>
      </dgm:prSet>
      <dgm:spPr/>
      <dgm:t>
        <a:bodyPr/>
        <a:lstStyle/>
        <a:p>
          <a:endParaRPr lang="en-US"/>
        </a:p>
      </dgm:t>
    </dgm:pt>
    <dgm:pt modelId="{7CB9E944-F710-46BB-A910-3E250E01C161}" type="pres">
      <dgm:prSet presAssocID="{0F214778-F7FA-4BA3-9CDC-F142677ED3F7}" presName="FiveConn_4-5" presStyleLbl="fgAccFollowNode1" presStyleIdx="3" presStyleCnt="4">
        <dgm:presLayoutVars>
          <dgm:bulletEnabled val="1"/>
        </dgm:presLayoutVars>
      </dgm:prSet>
      <dgm:spPr/>
      <dgm:t>
        <a:bodyPr/>
        <a:lstStyle/>
        <a:p>
          <a:endParaRPr lang="en-US"/>
        </a:p>
      </dgm:t>
    </dgm:pt>
    <dgm:pt modelId="{D8146F9E-FAA5-4594-BBB9-1FDBC8AC364B}" type="pres">
      <dgm:prSet presAssocID="{0F214778-F7FA-4BA3-9CDC-F142677ED3F7}" presName="FiveNodes_1_text" presStyleLbl="node1" presStyleIdx="4" presStyleCnt="5">
        <dgm:presLayoutVars>
          <dgm:bulletEnabled val="1"/>
        </dgm:presLayoutVars>
      </dgm:prSet>
      <dgm:spPr/>
      <dgm:t>
        <a:bodyPr/>
        <a:lstStyle/>
        <a:p>
          <a:endParaRPr lang="en-US"/>
        </a:p>
      </dgm:t>
    </dgm:pt>
    <dgm:pt modelId="{CB0F74F7-1159-4860-A23E-4FC527F5D694}" type="pres">
      <dgm:prSet presAssocID="{0F214778-F7FA-4BA3-9CDC-F142677ED3F7}" presName="FiveNodes_2_text" presStyleLbl="node1" presStyleIdx="4" presStyleCnt="5">
        <dgm:presLayoutVars>
          <dgm:bulletEnabled val="1"/>
        </dgm:presLayoutVars>
      </dgm:prSet>
      <dgm:spPr/>
      <dgm:t>
        <a:bodyPr/>
        <a:lstStyle/>
        <a:p>
          <a:endParaRPr lang="en-US"/>
        </a:p>
      </dgm:t>
    </dgm:pt>
    <dgm:pt modelId="{426B1C16-F448-4389-BE28-92E7A71BBA2D}" type="pres">
      <dgm:prSet presAssocID="{0F214778-F7FA-4BA3-9CDC-F142677ED3F7}" presName="FiveNodes_3_text" presStyleLbl="node1" presStyleIdx="4" presStyleCnt="5">
        <dgm:presLayoutVars>
          <dgm:bulletEnabled val="1"/>
        </dgm:presLayoutVars>
      </dgm:prSet>
      <dgm:spPr/>
      <dgm:t>
        <a:bodyPr/>
        <a:lstStyle/>
        <a:p>
          <a:endParaRPr lang="en-US"/>
        </a:p>
      </dgm:t>
    </dgm:pt>
    <dgm:pt modelId="{62C717D2-480B-442C-A3EB-1DE339C46577}" type="pres">
      <dgm:prSet presAssocID="{0F214778-F7FA-4BA3-9CDC-F142677ED3F7}" presName="FiveNodes_4_text" presStyleLbl="node1" presStyleIdx="4" presStyleCnt="5">
        <dgm:presLayoutVars>
          <dgm:bulletEnabled val="1"/>
        </dgm:presLayoutVars>
      </dgm:prSet>
      <dgm:spPr/>
      <dgm:t>
        <a:bodyPr/>
        <a:lstStyle/>
        <a:p>
          <a:endParaRPr lang="en-US"/>
        </a:p>
      </dgm:t>
    </dgm:pt>
    <dgm:pt modelId="{D42F8A3A-1E3C-45A5-A046-76704C3A8A87}" type="pres">
      <dgm:prSet presAssocID="{0F214778-F7FA-4BA3-9CDC-F142677ED3F7}" presName="FiveNodes_5_text" presStyleLbl="node1" presStyleIdx="4" presStyleCnt="5">
        <dgm:presLayoutVars>
          <dgm:bulletEnabled val="1"/>
        </dgm:presLayoutVars>
      </dgm:prSet>
      <dgm:spPr/>
      <dgm:t>
        <a:bodyPr/>
        <a:lstStyle/>
        <a:p>
          <a:endParaRPr lang="en-US"/>
        </a:p>
      </dgm:t>
    </dgm:pt>
  </dgm:ptLst>
  <dgm:cxnLst>
    <dgm:cxn modelId="{0B6E9270-50DD-4F52-B2FF-07167076887E}" type="presOf" srcId="{E318B8E0-184A-4BC6-A39A-4BE2DA3644FA}" destId="{65ACA7A8-F558-481B-85AD-52EB68160E2B}" srcOrd="0" destOrd="0" presId="urn:microsoft.com/office/officeart/2005/8/layout/vProcess5"/>
    <dgm:cxn modelId="{45D815A1-26AA-4113-854B-D7E2B78E940D}" type="presOf" srcId="{2A5244B8-9E51-47A1-8819-C8E479F44BC0}" destId="{0F7A1C02-665B-4702-9291-F19404197DF8}" srcOrd="0" destOrd="0" presId="urn:microsoft.com/office/officeart/2005/8/layout/vProcess5"/>
    <dgm:cxn modelId="{03CD9948-9B5D-4765-AB1C-01716340FA5B}" type="presOf" srcId="{2A5244B8-9E51-47A1-8819-C8E479F44BC0}" destId="{CB0F74F7-1159-4860-A23E-4FC527F5D694}" srcOrd="1" destOrd="0" presId="urn:microsoft.com/office/officeart/2005/8/layout/vProcess5"/>
    <dgm:cxn modelId="{94B5B6B7-BB10-4EF3-B58F-CB63212F2118}" srcId="{0F214778-F7FA-4BA3-9CDC-F142677ED3F7}" destId="{2A5244B8-9E51-47A1-8819-C8E479F44BC0}" srcOrd="1" destOrd="0" parTransId="{C1587C79-977A-4A38-9EB2-3DE07BA7D589}" sibTransId="{E12F02B8-DEA6-4780-85F1-FAEFD894D4E0}"/>
    <dgm:cxn modelId="{72DAF00B-22FB-463C-B011-0084F263ACCF}" type="presOf" srcId="{0F214778-F7FA-4BA3-9CDC-F142677ED3F7}" destId="{F928DD05-A2F1-4F4F-8FC5-BDCBF2A1A917}" srcOrd="0" destOrd="0" presId="urn:microsoft.com/office/officeart/2005/8/layout/vProcess5"/>
    <dgm:cxn modelId="{DD153B2E-A874-499C-B7F4-2E071DE4EE25}" srcId="{0F214778-F7FA-4BA3-9CDC-F142677ED3F7}" destId="{611E5381-A0B0-4F0E-9DD8-E7DECE9F19DD}" srcOrd="0" destOrd="0" parTransId="{93C067B2-DA85-4612-888B-0CA412F063CC}" sibTransId="{6CD21468-F4AE-405A-8F53-6D65E084973E}"/>
    <dgm:cxn modelId="{FEA69048-B243-4037-8CEA-E7A68412AC1F}" type="presOf" srcId="{611E5381-A0B0-4F0E-9DD8-E7DECE9F19DD}" destId="{D8146F9E-FAA5-4594-BBB9-1FDBC8AC364B}" srcOrd="1" destOrd="0" presId="urn:microsoft.com/office/officeart/2005/8/layout/vProcess5"/>
    <dgm:cxn modelId="{06943F3F-6262-486A-873B-E915E1A01104}" type="presOf" srcId="{611E5381-A0B0-4F0E-9DD8-E7DECE9F19DD}" destId="{7F0EA4F0-F8F5-4AC4-B6BE-666BA4529973}" srcOrd="0" destOrd="0" presId="urn:microsoft.com/office/officeart/2005/8/layout/vProcess5"/>
    <dgm:cxn modelId="{6BC5F1D7-D71A-48E1-90E2-65F036BAAD86}" type="presOf" srcId="{E12F02B8-DEA6-4780-85F1-FAEFD894D4E0}" destId="{DEE8E421-BD91-4B5B-B85B-A1DCC8B93611}" srcOrd="0" destOrd="0" presId="urn:microsoft.com/office/officeart/2005/8/layout/vProcess5"/>
    <dgm:cxn modelId="{46F6D693-9CA1-45E0-BE76-A7F5FE4089F4}" srcId="{0F214778-F7FA-4BA3-9CDC-F142677ED3F7}" destId="{E318B8E0-184A-4BC6-A39A-4BE2DA3644FA}" srcOrd="4" destOrd="0" parTransId="{CFB9A4DE-8BEC-49E2-B90C-9560B0B3038D}" sibTransId="{743F6275-C951-4493-9BA3-E5826D8FD4CF}"/>
    <dgm:cxn modelId="{92059787-B728-4ACF-A5F0-14BCD00004FC}" type="presOf" srcId="{6CD21468-F4AE-405A-8F53-6D65E084973E}" destId="{E20A7056-9756-4520-A8C7-E02CE2687BE3}" srcOrd="0" destOrd="0" presId="urn:microsoft.com/office/officeart/2005/8/layout/vProcess5"/>
    <dgm:cxn modelId="{B3066E0E-338B-4F62-A200-B8FA1A83A3D5}" type="presOf" srcId="{94D20E33-72F2-4DF2-887B-96DBAF5CA1AB}" destId="{3B560AFC-49C1-4D65-A2A6-70E13C039486}" srcOrd="0" destOrd="0" presId="urn:microsoft.com/office/officeart/2005/8/layout/vProcess5"/>
    <dgm:cxn modelId="{6B23B090-1D03-42CD-9CC2-FB53895911BD}" type="presOf" srcId="{94D20E33-72F2-4DF2-887B-96DBAF5CA1AB}" destId="{62C717D2-480B-442C-A3EB-1DE339C46577}" srcOrd="1" destOrd="0" presId="urn:microsoft.com/office/officeart/2005/8/layout/vProcess5"/>
    <dgm:cxn modelId="{69915F5A-E114-4F4F-8F81-758688092DD2}" srcId="{0F214778-F7FA-4BA3-9CDC-F142677ED3F7}" destId="{94D20E33-72F2-4DF2-887B-96DBAF5CA1AB}" srcOrd="3" destOrd="0" parTransId="{C97CC39F-A94A-4B9F-A247-0292A95420BE}" sibTransId="{1ACF639E-EE44-4EFD-8C80-CAD2784AC8FF}"/>
    <dgm:cxn modelId="{122723D7-5496-4623-8D3B-3D67088A657E}" type="presOf" srcId="{1ACF639E-EE44-4EFD-8C80-CAD2784AC8FF}" destId="{7CB9E944-F710-46BB-A910-3E250E01C161}" srcOrd="0" destOrd="0" presId="urn:microsoft.com/office/officeart/2005/8/layout/vProcess5"/>
    <dgm:cxn modelId="{5E1702DB-6979-4C32-8321-ADFA2B36C9F9}" type="presOf" srcId="{6620D040-70CC-40D9-A884-6DD1F3923F05}" destId="{F5EC3F37-1D54-4C6F-9D13-666200EE8AC8}" srcOrd="0" destOrd="0" presId="urn:microsoft.com/office/officeart/2005/8/layout/vProcess5"/>
    <dgm:cxn modelId="{61847B08-DFB6-45F3-9198-BC02C55976EE}" type="presOf" srcId="{6620D040-70CC-40D9-A884-6DD1F3923F05}" destId="{426B1C16-F448-4389-BE28-92E7A71BBA2D}" srcOrd="1" destOrd="0" presId="urn:microsoft.com/office/officeart/2005/8/layout/vProcess5"/>
    <dgm:cxn modelId="{E8F4BAFE-97C9-45D5-8E6F-80994EBC144D}" type="presOf" srcId="{E318B8E0-184A-4BC6-A39A-4BE2DA3644FA}" destId="{D42F8A3A-1E3C-45A5-A046-76704C3A8A87}" srcOrd="1" destOrd="0" presId="urn:microsoft.com/office/officeart/2005/8/layout/vProcess5"/>
    <dgm:cxn modelId="{5FB6EA18-9FFA-4603-88A7-08E0A280ED01}" srcId="{0F214778-F7FA-4BA3-9CDC-F142677ED3F7}" destId="{6620D040-70CC-40D9-A884-6DD1F3923F05}" srcOrd="2" destOrd="0" parTransId="{5F2CD10F-A437-4A4D-BEFD-FC83BF952BEF}" sibTransId="{00241D46-1D17-4311-8516-8E620B99935A}"/>
    <dgm:cxn modelId="{674652E9-A8D9-43F9-A697-C9271EF925A0}" type="presOf" srcId="{00241D46-1D17-4311-8516-8E620B99935A}" destId="{A51765AC-ADCA-4C9A-B4D2-79CD57E0C2A6}" srcOrd="0" destOrd="0" presId="urn:microsoft.com/office/officeart/2005/8/layout/vProcess5"/>
    <dgm:cxn modelId="{D2E22E72-4772-44BB-A65E-4C33FFD837C6}" type="presParOf" srcId="{F928DD05-A2F1-4F4F-8FC5-BDCBF2A1A917}" destId="{F5BF9025-286A-4AB6-B589-3562895BD581}" srcOrd="0" destOrd="0" presId="urn:microsoft.com/office/officeart/2005/8/layout/vProcess5"/>
    <dgm:cxn modelId="{32E3D73E-A974-417C-92AE-D855C0D066AD}" type="presParOf" srcId="{F928DD05-A2F1-4F4F-8FC5-BDCBF2A1A917}" destId="{7F0EA4F0-F8F5-4AC4-B6BE-666BA4529973}" srcOrd="1" destOrd="0" presId="urn:microsoft.com/office/officeart/2005/8/layout/vProcess5"/>
    <dgm:cxn modelId="{AD840819-1D23-4E3C-93D2-20778D62E51D}" type="presParOf" srcId="{F928DD05-A2F1-4F4F-8FC5-BDCBF2A1A917}" destId="{0F7A1C02-665B-4702-9291-F19404197DF8}" srcOrd="2" destOrd="0" presId="urn:microsoft.com/office/officeart/2005/8/layout/vProcess5"/>
    <dgm:cxn modelId="{BA1AED88-7688-414B-B790-B6C7212C57AB}" type="presParOf" srcId="{F928DD05-A2F1-4F4F-8FC5-BDCBF2A1A917}" destId="{F5EC3F37-1D54-4C6F-9D13-666200EE8AC8}" srcOrd="3" destOrd="0" presId="urn:microsoft.com/office/officeart/2005/8/layout/vProcess5"/>
    <dgm:cxn modelId="{323908DB-18E6-4539-8276-AE4DB2B47740}" type="presParOf" srcId="{F928DD05-A2F1-4F4F-8FC5-BDCBF2A1A917}" destId="{3B560AFC-49C1-4D65-A2A6-70E13C039486}" srcOrd="4" destOrd="0" presId="urn:microsoft.com/office/officeart/2005/8/layout/vProcess5"/>
    <dgm:cxn modelId="{8583C85E-A79B-4FFF-9DF9-C1068EB74F33}" type="presParOf" srcId="{F928DD05-A2F1-4F4F-8FC5-BDCBF2A1A917}" destId="{65ACA7A8-F558-481B-85AD-52EB68160E2B}" srcOrd="5" destOrd="0" presId="urn:microsoft.com/office/officeart/2005/8/layout/vProcess5"/>
    <dgm:cxn modelId="{9F7AB21C-694E-4FED-826B-DDB466E8BA73}" type="presParOf" srcId="{F928DD05-A2F1-4F4F-8FC5-BDCBF2A1A917}" destId="{E20A7056-9756-4520-A8C7-E02CE2687BE3}" srcOrd="6" destOrd="0" presId="urn:microsoft.com/office/officeart/2005/8/layout/vProcess5"/>
    <dgm:cxn modelId="{4D50DF46-C5A5-4D56-BCD8-0326D803BCEE}" type="presParOf" srcId="{F928DD05-A2F1-4F4F-8FC5-BDCBF2A1A917}" destId="{DEE8E421-BD91-4B5B-B85B-A1DCC8B93611}" srcOrd="7" destOrd="0" presId="urn:microsoft.com/office/officeart/2005/8/layout/vProcess5"/>
    <dgm:cxn modelId="{E0D84D79-EC5C-4B1A-9B95-319F3D1B3AD5}" type="presParOf" srcId="{F928DD05-A2F1-4F4F-8FC5-BDCBF2A1A917}" destId="{A51765AC-ADCA-4C9A-B4D2-79CD57E0C2A6}" srcOrd="8" destOrd="0" presId="urn:microsoft.com/office/officeart/2005/8/layout/vProcess5"/>
    <dgm:cxn modelId="{67D583C8-333C-43C8-B737-393CCDE3561D}" type="presParOf" srcId="{F928DD05-A2F1-4F4F-8FC5-BDCBF2A1A917}" destId="{7CB9E944-F710-46BB-A910-3E250E01C161}" srcOrd="9" destOrd="0" presId="urn:microsoft.com/office/officeart/2005/8/layout/vProcess5"/>
    <dgm:cxn modelId="{F3B700A0-EBD3-492E-BD70-048A9FC9A47B}" type="presParOf" srcId="{F928DD05-A2F1-4F4F-8FC5-BDCBF2A1A917}" destId="{D8146F9E-FAA5-4594-BBB9-1FDBC8AC364B}" srcOrd="10" destOrd="0" presId="urn:microsoft.com/office/officeart/2005/8/layout/vProcess5"/>
    <dgm:cxn modelId="{FAB6D8E5-343C-4A0B-90A0-AA25FC5002C4}" type="presParOf" srcId="{F928DD05-A2F1-4F4F-8FC5-BDCBF2A1A917}" destId="{CB0F74F7-1159-4860-A23E-4FC527F5D694}" srcOrd="11" destOrd="0" presId="urn:microsoft.com/office/officeart/2005/8/layout/vProcess5"/>
    <dgm:cxn modelId="{B94342D6-65E5-40A8-8618-F31DB97AD998}" type="presParOf" srcId="{F928DD05-A2F1-4F4F-8FC5-BDCBF2A1A917}" destId="{426B1C16-F448-4389-BE28-92E7A71BBA2D}" srcOrd="12" destOrd="0" presId="urn:microsoft.com/office/officeart/2005/8/layout/vProcess5"/>
    <dgm:cxn modelId="{D242E064-6A06-4583-9FDB-3B06C8047DFF}" type="presParOf" srcId="{F928DD05-A2F1-4F4F-8FC5-BDCBF2A1A917}" destId="{62C717D2-480B-442C-A3EB-1DE339C46577}" srcOrd="13" destOrd="0" presId="urn:microsoft.com/office/officeart/2005/8/layout/vProcess5"/>
    <dgm:cxn modelId="{A5E0D949-2688-4A7D-8C56-B65F79C26343}" type="presParOf" srcId="{F928DD05-A2F1-4F4F-8FC5-BDCBF2A1A917}" destId="{D42F8A3A-1E3C-45A5-A046-76704C3A8A87}"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214778-F7FA-4BA3-9CDC-F142677ED3F7}"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US"/>
        </a:p>
      </dgm:t>
    </dgm:pt>
    <dgm:pt modelId="{611E5381-A0B0-4F0E-9DD8-E7DECE9F19DD}">
      <dgm:prSet phldrT="[Text]" custT="1"/>
      <dgm:spPr/>
      <dgm:t>
        <a:bodyPr/>
        <a:lstStyle/>
        <a:p>
          <a:r>
            <a:rPr lang="en-US" sz="2400" dirty="0" smtClean="0">
              <a:latin typeface="Gill Sans MT" panose="020B0502020104020203" pitchFamily="34" charset="0"/>
            </a:rPr>
            <a:t>Risk-sharing arrangements</a:t>
          </a:r>
          <a:endParaRPr lang="en-US" sz="2400" dirty="0"/>
        </a:p>
      </dgm:t>
    </dgm:pt>
    <dgm:pt modelId="{93C067B2-DA85-4612-888B-0CA412F063CC}" type="parTrans" cxnId="{DD153B2E-A874-499C-B7F4-2E071DE4EE25}">
      <dgm:prSet/>
      <dgm:spPr/>
      <dgm:t>
        <a:bodyPr/>
        <a:lstStyle/>
        <a:p>
          <a:endParaRPr lang="en-US"/>
        </a:p>
      </dgm:t>
    </dgm:pt>
    <dgm:pt modelId="{6CD21468-F4AE-405A-8F53-6D65E084973E}" type="sibTrans" cxnId="{DD153B2E-A874-499C-B7F4-2E071DE4EE25}">
      <dgm:prSet/>
      <dgm:spPr/>
      <dgm:t>
        <a:bodyPr/>
        <a:lstStyle/>
        <a:p>
          <a:endParaRPr lang="en-US" dirty="0"/>
        </a:p>
      </dgm:t>
    </dgm:pt>
    <dgm:pt modelId="{2A5244B8-9E51-47A1-8819-C8E479F44BC0}">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2400" dirty="0" smtClean="0">
              <a:solidFill>
                <a:schemeClr val="bg1"/>
              </a:solidFill>
              <a:latin typeface="Gill Sans MT" panose="020B0502020104020203" pitchFamily="34" charset="0"/>
            </a:rPr>
            <a:t>Benchmarking methodology</a:t>
          </a:r>
          <a:endParaRPr lang="en-US" sz="2400" dirty="0">
            <a:solidFill>
              <a:schemeClr val="bg1"/>
            </a:solidFill>
            <a:latin typeface="Gill Sans MT" panose="020B0502020104020203" pitchFamily="34" charset="0"/>
          </a:endParaRPr>
        </a:p>
      </dgm:t>
    </dgm:pt>
    <dgm:pt modelId="{C1587C79-977A-4A38-9EB2-3DE07BA7D589}" type="parTrans" cxnId="{94B5B6B7-BB10-4EF3-B58F-CB63212F2118}">
      <dgm:prSet/>
      <dgm:spPr/>
      <dgm:t>
        <a:bodyPr/>
        <a:lstStyle/>
        <a:p>
          <a:endParaRPr lang="en-US"/>
        </a:p>
      </dgm:t>
    </dgm:pt>
    <dgm:pt modelId="{E12F02B8-DEA6-4780-85F1-FAEFD894D4E0}" type="sibTrans" cxnId="{94B5B6B7-BB10-4EF3-B58F-CB63212F2118}">
      <dgm:prSet/>
      <dgm:spPr/>
      <dgm:t>
        <a:bodyPr/>
        <a:lstStyle/>
        <a:p>
          <a:endParaRPr lang="en-US" dirty="0"/>
        </a:p>
      </dgm:t>
    </dgm:pt>
    <dgm:pt modelId="{6620D040-70CC-40D9-A884-6DD1F3923F05}">
      <dgm:prSet custT="1"/>
      <dgm:spPr/>
      <dgm:t>
        <a:bodyPr/>
        <a:lstStyle/>
        <a:p>
          <a:r>
            <a:rPr lang="en-US" sz="2400" dirty="0" smtClean="0">
              <a:latin typeface="Gill Sans MT" panose="020B0502020104020203" pitchFamily="34" charset="0"/>
            </a:rPr>
            <a:t>Payment options</a:t>
          </a:r>
          <a:endParaRPr lang="en-US" sz="2400" dirty="0">
            <a:latin typeface="Gill Sans MT" panose="020B0502020104020203" pitchFamily="34" charset="0"/>
          </a:endParaRPr>
        </a:p>
      </dgm:t>
    </dgm:pt>
    <dgm:pt modelId="{5F2CD10F-A437-4A4D-BEFD-FC83BF952BEF}" type="parTrans" cxnId="{5FB6EA18-9FFA-4603-88A7-08E0A280ED01}">
      <dgm:prSet/>
      <dgm:spPr/>
      <dgm:t>
        <a:bodyPr/>
        <a:lstStyle/>
        <a:p>
          <a:endParaRPr lang="en-US"/>
        </a:p>
      </dgm:t>
    </dgm:pt>
    <dgm:pt modelId="{00241D46-1D17-4311-8516-8E620B99935A}" type="sibTrans" cxnId="{5FB6EA18-9FFA-4603-88A7-08E0A280ED01}">
      <dgm:prSet/>
      <dgm:spPr/>
      <dgm:t>
        <a:bodyPr/>
        <a:lstStyle/>
        <a:p>
          <a:endParaRPr lang="en-US" dirty="0"/>
        </a:p>
      </dgm:t>
    </dgm:pt>
    <dgm:pt modelId="{94D20E33-72F2-4DF2-887B-96DBAF5CA1AB}">
      <dgm:prSet custT="1"/>
      <dgm:spPr/>
      <dgm:t>
        <a:bodyPr/>
        <a:lstStyle/>
        <a:p>
          <a:r>
            <a:rPr lang="en-US" sz="2400" dirty="0" smtClean="0">
              <a:latin typeface="Gill Sans MT" panose="020B0502020104020203" pitchFamily="34" charset="0"/>
            </a:rPr>
            <a:t>Risk Mitigation Mechanisms </a:t>
          </a:r>
          <a:endParaRPr lang="en-US" sz="2400" dirty="0">
            <a:latin typeface="Gill Sans MT" panose="020B0502020104020203" pitchFamily="34" charset="0"/>
          </a:endParaRPr>
        </a:p>
      </dgm:t>
    </dgm:pt>
    <dgm:pt modelId="{C97CC39F-A94A-4B9F-A247-0292A95420BE}" type="parTrans" cxnId="{69915F5A-E114-4F4F-8F81-758688092DD2}">
      <dgm:prSet/>
      <dgm:spPr/>
      <dgm:t>
        <a:bodyPr/>
        <a:lstStyle/>
        <a:p>
          <a:endParaRPr lang="en-US"/>
        </a:p>
      </dgm:t>
    </dgm:pt>
    <dgm:pt modelId="{1ACF639E-EE44-4EFD-8C80-CAD2784AC8FF}" type="sibTrans" cxnId="{69915F5A-E114-4F4F-8F81-758688092DD2}">
      <dgm:prSet/>
      <dgm:spPr/>
      <dgm:t>
        <a:bodyPr/>
        <a:lstStyle/>
        <a:p>
          <a:endParaRPr lang="en-US" dirty="0"/>
        </a:p>
      </dgm:t>
    </dgm:pt>
    <dgm:pt modelId="{E318B8E0-184A-4BC6-A39A-4BE2DA3644FA}">
      <dgm:prSet custT="1"/>
      <dgm:spPr/>
      <dgm:t>
        <a:bodyPr/>
        <a:lstStyle/>
        <a:p>
          <a:r>
            <a:rPr lang="en-US" sz="2400" dirty="0" smtClean="0">
              <a:latin typeface="Gill Sans MT" panose="020B0502020104020203" pitchFamily="34" charset="0"/>
            </a:rPr>
            <a:t>Reconciliation</a:t>
          </a:r>
          <a:endParaRPr lang="en-US" sz="2400" dirty="0">
            <a:latin typeface="Gill Sans MT" panose="020B0502020104020203" pitchFamily="34" charset="0"/>
          </a:endParaRPr>
        </a:p>
      </dgm:t>
    </dgm:pt>
    <dgm:pt modelId="{CFB9A4DE-8BEC-49E2-B90C-9560B0B3038D}" type="parTrans" cxnId="{46F6D693-9CA1-45E0-BE76-A7F5FE4089F4}">
      <dgm:prSet/>
      <dgm:spPr/>
      <dgm:t>
        <a:bodyPr/>
        <a:lstStyle/>
        <a:p>
          <a:endParaRPr lang="en-US"/>
        </a:p>
      </dgm:t>
    </dgm:pt>
    <dgm:pt modelId="{743F6275-C951-4493-9BA3-E5826D8FD4CF}" type="sibTrans" cxnId="{46F6D693-9CA1-45E0-BE76-A7F5FE4089F4}">
      <dgm:prSet/>
      <dgm:spPr/>
      <dgm:t>
        <a:bodyPr/>
        <a:lstStyle/>
        <a:p>
          <a:endParaRPr lang="en-US"/>
        </a:p>
      </dgm:t>
    </dgm:pt>
    <dgm:pt modelId="{F928DD05-A2F1-4F4F-8FC5-BDCBF2A1A917}" type="pres">
      <dgm:prSet presAssocID="{0F214778-F7FA-4BA3-9CDC-F142677ED3F7}" presName="outerComposite" presStyleCnt="0">
        <dgm:presLayoutVars>
          <dgm:chMax val="5"/>
          <dgm:dir/>
          <dgm:resizeHandles val="exact"/>
        </dgm:presLayoutVars>
      </dgm:prSet>
      <dgm:spPr/>
      <dgm:t>
        <a:bodyPr/>
        <a:lstStyle/>
        <a:p>
          <a:endParaRPr lang="en-US"/>
        </a:p>
      </dgm:t>
    </dgm:pt>
    <dgm:pt modelId="{F5BF9025-286A-4AB6-B589-3562895BD581}" type="pres">
      <dgm:prSet presAssocID="{0F214778-F7FA-4BA3-9CDC-F142677ED3F7}" presName="dummyMaxCanvas" presStyleCnt="0">
        <dgm:presLayoutVars/>
      </dgm:prSet>
      <dgm:spPr/>
      <dgm:t>
        <a:bodyPr/>
        <a:lstStyle/>
        <a:p>
          <a:endParaRPr lang="en-US"/>
        </a:p>
      </dgm:t>
    </dgm:pt>
    <dgm:pt modelId="{7F0EA4F0-F8F5-4AC4-B6BE-666BA4529973}" type="pres">
      <dgm:prSet presAssocID="{0F214778-F7FA-4BA3-9CDC-F142677ED3F7}" presName="FiveNodes_1" presStyleLbl="node1" presStyleIdx="0" presStyleCnt="5">
        <dgm:presLayoutVars>
          <dgm:bulletEnabled val="1"/>
        </dgm:presLayoutVars>
      </dgm:prSet>
      <dgm:spPr/>
      <dgm:t>
        <a:bodyPr/>
        <a:lstStyle/>
        <a:p>
          <a:endParaRPr lang="en-US"/>
        </a:p>
      </dgm:t>
    </dgm:pt>
    <dgm:pt modelId="{0F7A1C02-665B-4702-9291-F19404197DF8}" type="pres">
      <dgm:prSet presAssocID="{0F214778-F7FA-4BA3-9CDC-F142677ED3F7}" presName="FiveNodes_2" presStyleLbl="node1" presStyleIdx="1" presStyleCnt="5">
        <dgm:presLayoutVars>
          <dgm:bulletEnabled val="1"/>
        </dgm:presLayoutVars>
      </dgm:prSet>
      <dgm:spPr/>
      <dgm:t>
        <a:bodyPr/>
        <a:lstStyle/>
        <a:p>
          <a:endParaRPr lang="en-US"/>
        </a:p>
      </dgm:t>
    </dgm:pt>
    <dgm:pt modelId="{F5EC3F37-1D54-4C6F-9D13-666200EE8AC8}" type="pres">
      <dgm:prSet presAssocID="{0F214778-F7FA-4BA3-9CDC-F142677ED3F7}" presName="FiveNodes_3" presStyleLbl="node1" presStyleIdx="2" presStyleCnt="5">
        <dgm:presLayoutVars>
          <dgm:bulletEnabled val="1"/>
        </dgm:presLayoutVars>
      </dgm:prSet>
      <dgm:spPr/>
      <dgm:t>
        <a:bodyPr/>
        <a:lstStyle/>
        <a:p>
          <a:endParaRPr lang="en-US"/>
        </a:p>
      </dgm:t>
    </dgm:pt>
    <dgm:pt modelId="{3B560AFC-49C1-4D65-A2A6-70E13C039486}" type="pres">
      <dgm:prSet presAssocID="{0F214778-F7FA-4BA3-9CDC-F142677ED3F7}" presName="FiveNodes_4" presStyleLbl="node1" presStyleIdx="3" presStyleCnt="5">
        <dgm:presLayoutVars>
          <dgm:bulletEnabled val="1"/>
        </dgm:presLayoutVars>
      </dgm:prSet>
      <dgm:spPr/>
      <dgm:t>
        <a:bodyPr/>
        <a:lstStyle/>
        <a:p>
          <a:endParaRPr lang="en-US"/>
        </a:p>
      </dgm:t>
    </dgm:pt>
    <dgm:pt modelId="{65ACA7A8-F558-481B-85AD-52EB68160E2B}" type="pres">
      <dgm:prSet presAssocID="{0F214778-F7FA-4BA3-9CDC-F142677ED3F7}" presName="FiveNodes_5" presStyleLbl="node1" presStyleIdx="4" presStyleCnt="5">
        <dgm:presLayoutVars>
          <dgm:bulletEnabled val="1"/>
        </dgm:presLayoutVars>
      </dgm:prSet>
      <dgm:spPr/>
      <dgm:t>
        <a:bodyPr/>
        <a:lstStyle/>
        <a:p>
          <a:endParaRPr lang="en-US"/>
        </a:p>
      </dgm:t>
    </dgm:pt>
    <dgm:pt modelId="{E20A7056-9756-4520-A8C7-E02CE2687BE3}" type="pres">
      <dgm:prSet presAssocID="{0F214778-F7FA-4BA3-9CDC-F142677ED3F7}" presName="FiveConn_1-2" presStyleLbl="fgAccFollowNode1" presStyleIdx="0" presStyleCnt="4">
        <dgm:presLayoutVars>
          <dgm:bulletEnabled val="1"/>
        </dgm:presLayoutVars>
      </dgm:prSet>
      <dgm:spPr/>
      <dgm:t>
        <a:bodyPr/>
        <a:lstStyle/>
        <a:p>
          <a:endParaRPr lang="en-US"/>
        </a:p>
      </dgm:t>
    </dgm:pt>
    <dgm:pt modelId="{DEE8E421-BD91-4B5B-B85B-A1DCC8B93611}" type="pres">
      <dgm:prSet presAssocID="{0F214778-F7FA-4BA3-9CDC-F142677ED3F7}" presName="FiveConn_2-3" presStyleLbl="fgAccFollowNode1" presStyleIdx="1" presStyleCnt="4">
        <dgm:presLayoutVars>
          <dgm:bulletEnabled val="1"/>
        </dgm:presLayoutVars>
      </dgm:prSet>
      <dgm:spPr/>
      <dgm:t>
        <a:bodyPr/>
        <a:lstStyle/>
        <a:p>
          <a:endParaRPr lang="en-US"/>
        </a:p>
      </dgm:t>
    </dgm:pt>
    <dgm:pt modelId="{A51765AC-ADCA-4C9A-B4D2-79CD57E0C2A6}" type="pres">
      <dgm:prSet presAssocID="{0F214778-F7FA-4BA3-9CDC-F142677ED3F7}" presName="FiveConn_3-4" presStyleLbl="fgAccFollowNode1" presStyleIdx="2" presStyleCnt="4">
        <dgm:presLayoutVars>
          <dgm:bulletEnabled val="1"/>
        </dgm:presLayoutVars>
      </dgm:prSet>
      <dgm:spPr/>
      <dgm:t>
        <a:bodyPr/>
        <a:lstStyle/>
        <a:p>
          <a:endParaRPr lang="en-US"/>
        </a:p>
      </dgm:t>
    </dgm:pt>
    <dgm:pt modelId="{7CB9E944-F710-46BB-A910-3E250E01C161}" type="pres">
      <dgm:prSet presAssocID="{0F214778-F7FA-4BA3-9CDC-F142677ED3F7}" presName="FiveConn_4-5" presStyleLbl="fgAccFollowNode1" presStyleIdx="3" presStyleCnt="4">
        <dgm:presLayoutVars>
          <dgm:bulletEnabled val="1"/>
        </dgm:presLayoutVars>
      </dgm:prSet>
      <dgm:spPr/>
      <dgm:t>
        <a:bodyPr/>
        <a:lstStyle/>
        <a:p>
          <a:endParaRPr lang="en-US"/>
        </a:p>
      </dgm:t>
    </dgm:pt>
    <dgm:pt modelId="{D8146F9E-FAA5-4594-BBB9-1FDBC8AC364B}" type="pres">
      <dgm:prSet presAssocID="{0F214778-F7FA-4BA3-9CDC-F142677ED3F7}" presName="FiveNodes_1_text" presStyleLbl="node1" presStyleIdx="4" presStyleCnt="5">
        <dgm:presLayoutVars>
          <dgm:bulletEnabled val="1"/>
        </dgm:presLayoutVars>
      </dgm:prSet>
      <dgm:spPr/>
      <dgm:t>
        <a:bodyPr/>
        <a:lstStyle/>
        <a:p>
          <a:endParaRPr lang="en-US"/>
        </a:p>
      </dgm:t>
    </dgm:pt>
    <dgm:pt modelId="{CB0F74F7-1159-4860-A23E-4FC527F5D694}" type="pres">
      <dgm:prSet presAssocID="{0F214778-F7FA-4BA3-9CDC-F142677ED3F7}" presName="FiveNodes_2_text" presStyleLbl="node1" presStyleIdx="4" presStyleCnt="5">
        <dgm:presLayoutVars>
          <dgm:bulletEnabled val="1"/>
        </dgm:presLayoutVars>
      </dgm:prSet>
      <dgm:spPr/>
      <dgm:t>
        <a:bodyPr/>
        <a:lstStyle/>
        <a:p>
          <a:endParaRPr lang="en-US"/>
        </a:p>
      </dgm:t>
    </dgm:pt>
    <dgm:pt modelId="{426B1C16-F448-4389-BE28-92E7A71BBA2D}" type="pres">
      <dgm:prSet presAssocID="{0F214778-F7FA-4BA3-9CDC-F142677ED3F7}" presName="FiveNodes_3_text" presStyleLbl="node1" presStyleIdx="4" presStyleCnt="5">
        <dgm:presLayoutVars>
          <dgm:bulletEnabled val="1"/>
        </dgm:presLayoutVars>
      </dgm:prSet>
      <dgm:spPr/>
      <dgm:t>
        <a:bodyPr/>
        <a:lstStyle/>
        <a:p>
          <a:endParaRPr lang="en-US"/>
        </a:p>
      </dgm:t>
    </dgm:pt>
    <dgm:pt modelId="{62C717D2-480B-442C-A3EB-1DE339C46577}" type="pres">
      <dgm:prSet presAssocID="{0F214778-F7FA-4BA3-9CDC-F142677ED3F7}" presName="FiveNodes_4_text" presStyleLbl="node1" presStyleIdx="4" presStyleCnt="5">
        <dgm:presLayoutVars>
          <dgm:bulletEnabled val="1"/>
        </dgm:presLayoutVars>
      </dgm:prSet>
      <dgm:spPr/>
      <dgm:t>
        <a:bodyPr/>
        <a:lstStyle/>
        <a:p>
          <a:endParaRPr lang="en-US"/>
        </a:p>
      </dgm:t>
    </dgm:pt>
    <dgm:pt modelId="{D42F8A3A-1E3C-45A5-A046-76704C3A8A87}" type="pres">
      <dgm:prSet presAssocID="{0F214778-F7FA-4BA3-9CDC-F142677ED3F7}" presName="FiveNodes_5_text" presStyleLbl="node1" presStyleIdx="4" presStyleCnt="5">
        <dgm:presLayoutVars>
          <dgm:bulletEnabled val="1"/>
        </dgm:presLayoutVars>
      </dgm:prSet>
      <dgm:spPr/>
      <dgm:t>
        <a:bodyPr/>
        <a:lstStyle/>
        <a:p>
          <a:endParaRPr lang="en-US"/>
        </a:p>
      </dgm:t>
    </dgm:pt>
  </dgm:ptLst>
  <dgm:cxnLst>
    <dgm:cxn modelId="{2B7FFB51-C85E-4ECA-B802-37A2CCE9D655}" type="presOf" srcId="{94D20E33-72F2-4DF2-887B-96DBAF5CA1AB}" destId="{3B560AFC-49C1-4D65-A2A6-70E13C039486}" srcOrd="0" destOrd="0" presId="urn:microsoft.com/office/officeart/2005/8/layout/vProcess5"/>
    <dgm:cxn modelId="{68AA2389-239A-4820-A82D-6DB06E5D0F45}" type="presOf" srcId="{E318B8E0-184A-4BC6-A39A-4BE2DA3644FA}" destId="{D42F8A3A-1E3C-45A5-A046-76704C3A8A87}" srcOrd="1" destOrd="0" presId="urn:microsoft.com/office/officeart/2005/8/layout/vProcess5"/>
    <dgm:cxn modelId="{637DD64D-8191-4239-B873-05532B46E52D}" type="presOf" srcId="{00241D46-1D17-4311-8516-8E620B99935A}" destId="{A51765AC-ADCA-4C9A-B4D2-79CD57E0C2A6}" srcOrd="0" destOrd="0" presId="urn:microsoft.com/office/officeart/2005/8/layout/vProcess5"/>
    <dgm:cxn modelId="{8BFAED9E-76BF-4002-AC0C-E502B1C28AA9}" type="presOf" srcId="{6620D040-70CC-40D9-A884-6DD1F3923F05}" destId="{F5EC3F37-1D54-4C6F-9D13-666200EE8AC8}" srcOrd="0" destOrd="0" presId="urn:microsoft.com/office/officeart/2005/8/layout/vProcess5"/>
    <dgm:cxn modelId="{94B5B6B7-BB10-4EF3-B58F-CB63212F2118}" srcId="{0F214778-F7FA-4BA3-9CDC-F142677ED3F7}" destId="{2A5244B8-9E51-47A1-8819-C8E479F44BC0}" srcOrd="1" destOrd="0" parTransId="{C1587C79-977A-4A38-9EB2-3DE07BA7D589}" sibTransId="{E12F02B8-DEA6-4780-85F1-FAEFD894D4E0}"/>
    <dgm:cxn modelId="{66F33223-E610-4D4E-8836-105A5EE67CAB}" type="presOf" srcId="{2A5244B8-9E51-47A1-8819-C8E479F44BC0}" destId="{0F7A1C02-665B-4702-9291-F19404197DF8}" srcOrd="0" destOrd="0" presId="urn:microsoft.com/office/officeart/2005/8/layout/vProcess5"/>
    <dgm:cxn modelId="{82BECB30-008C-457F-A1CC-B01AFFBF0625}" type="presOf" srcId="{1ACF639E-EE44-4EFD-8C80-CAD2784AC8FF}" destId="{7CB9E944-F710-46BB-A910-3E250E01C161}" srcOrd="0" destOrd="0" presId="urn:microsoft.com/office/officeart/2005/8/layout/vProcess5"/>
    <dgm:cxn modelId="{DD153B2E-A874-499C-B7F4-2E071DE4EE25}" srcId="{0F214778-F7FA-4BA3-9CDC-F142677ED3F7}" destId="{611E5381-A0B0-4F0E-9DD8-E7DECE9F19DD}" srcOrd="0" destOrd="0" parTransId="{93C067B2-DA85-4612-888B-0CA412F063CC}" sibTransId="{6CD21468-F4AE-405A-8F53-6D65E084973E}"/>
    <dgm:cxn modelId="{77A4F5C0-C0C6-4FAD-ACAC-7242CCA95907}" type="presOf" srcId="{6CD21468-F4AE-405A-8F53-6D65E084973E}" destId="{E20A7056-9756-4520-A8C7-E02CE2687BE3}" srcOrd="0" destOrd="0" presId="urn:microsoft.com/office/officeart/2005/8/layout/vProcess5"/>
    <dgm:cxn modelId="{46F6D693-9CA1-45E0-BE76-A7F5FE4089F4}" srcId="{0F214778-F7FA-4BA3-9CDC-F142677ED3F7}" destId="{E318B8E0-184A-4BC6-A39A-4BE2DA3644FA}" srcOrd="4" destOrd="0" parTransId="{CFB9A4DE-8BEC-49E2-B90C-9560B0B3038D}" sibTransId="{743F6275-C951-4493-9BA3-E5826D8FD4CF}"/>
    <dgm:cxn modelId="{69915F5A-E114-4F4F-8F81-758688092DD2}" srcId="{0F214778-F7FA-4BA3-9CDC-F142677ED3F7}" destId="{94D20E33-72F2-4DF2-887B-96DBAF5CA1AB}" srcOrd="3" destOrd="0" parTransId="{C97CC39F-A94A-4B9F-A247-0292A95420BE}" sibTransId="{1ACF639E-EE44-4EFD-8C80-CAD2784AC8FF}"/>
    <dgm:cxn modelId="{D0D32ACB-E9F9-49B0-B547-420BB165E497}" type="presOf" srcId="{0F214778-F7FA-4BA3-9CDC-F142677ED3F7}" destId="{F928DD05-A2F1-4F4F-8FC5-BDCBF2A1A917}" srcOrd="0" destOrd="0" presId="urn:microsoft.com/office/officeart/2005/8/layout/vProcess5"/>
    <dgm:cxn modelId="{8D295255-F8F7-49C6-9A14-F54EA5670592}" type="presOf" srcId="{611E5381-A0B0-4F0E-9DD8-E7DECE9F19DD}" destId="{D8146F9E-FAA5-4594-BBB9-1FDBC8AC364B}" srcOrd="1" destOrd="0" presId="urn:microsoft.com/office/officeart/2005/8/layout/vProcess5"/>
    <dgm:cxn modelId="{C58FD90A-0612-4515-B1F5-B806EC2E37B7}" type="presOf" srcId="{2A5244B8-9E51-47A1-8819-C8E479F44BC0}" destId="{CB0F74F7-1159-4860-A23E-4FC527F5D694}" srcOrd="1" destOrd="0" presId="urn:microsoft.com/office/officeart/2005/8/layout/vProcess5"/>
    <dgm:cxn modelId="{A8488165-83D8-4B41-8099-9AFCF5455058}" type="presOf" srcId="{E12F02B8-DEA6-4780-85F1-FAEFD894D4E0}" destId="{DEE8E421-BD91-4B5B-B85B-A1DCC8B93611}" srcOrd="0" destOrd="0" presId="urn:microsoft.com/office/officeart/2005/8/layout/vProcess5"/>
    <dgm:cxn modelId="{FC132B7F-E41E-4AE0-BFD8-018921EDD2A6}" type="presOf" srcId="{6620D040-70CC-40D9-A884-6DD1F3923F05}" destId="{426B1C16-F448-4389-BE28-92E7A71BBA2D}" srcOrd="1" destOrd="0" presId="urn:microsoft.com/office/officeart/2005/8/layout/vProcess5"/>
    <dgm:cxn modelId="{B5377F63-8829-411B-A863-90F614A4B084}" type="presOf" srcId="{94D20E33-72F2-4DF2-887B-96DBAF5CA1AB}" destId="{62C717D2-480B-442C-A3EB-1DE339C46577}" srcOrd="1" destOrd="0" presId="urn:microsoft.com/office/officeart/2005/8/layout/vProcess5"/>
    <dgm:cxn modelId="{0E476CFD-9F70-41A9-BE79-09969E880A6E}" type="presOf" srcId="{E318B8E0-184A-4BC6-A39A-4BE2DA3644FA}" destId="{65ACA7A8-F558-481B-85AD-52EB68160E2B}" srcOrd="0" destOrd="0" presId="urn:microsoft.com/office/officeart/2005/8/layout/vProcess5"/>
    <dgm:cxn modelId="{1896207E-B64D-4097-A117-706D1E818A4F}" type="presOf" srcId="{611E5381-A0B0-4F0E-9DD8-E7DECE9F19DD}" destId="{7F0EA4F0-F8F5-4AC4-B6BE-666BA4529973}" srcOrd="0" destOrd="0" presId="urn:microsoft.com/office/officeart/2005/8/layout/vProcess5"/>
    <dgm:cxn modelId="{5FB6EA18-9FFA-4603-88A7-08E0A280ED01}" srcId="{0F214778-F7FA-4BA3-9CDC-F142677ED3F7}" destId="{6620D040-70CC-40D9-A884-6DD1F3923F05}" srcOrd="2" destOrd="0" parTransId="{5F2CD10F-A437-4A4D-BEFD-FC83BF952BEF}" sibTransId="{00241D46-1D17-4311-8516-8E620B99935A}"/>
    <dgm:cxn modelId="{24761B4A-2377-4B4E-8217-EC843D1AEF4E}" type="presParOf" srcId="{F928DD05-A2F1-4F4F-8FC5-BDCBF2A1A917}" destId="{F5BF9025-286A-4AB6-B589-3562895BD581}" srcOrd="0" destOrd="0" presId="urn:microsoft.com/office/officeart/2005/8/layout/vProcess5"/>
    <dgm:cxn modelId="{094DCFB6-3D75-47E3-B3B9-61E811B5BAEC}" type="presParOf" srcId="{F928DD05-A2F1-4F4F-8FC5-BDCBF2A1A917}" destId="{7F0EA4F0-F8F5-4AC4-B6BE-666BA4529973}" srcOrd="1" destOrd="0" presId="urn:microsoft.com/office/officeart/2005/8/layout/vProcess5"/>
    <dgm:cxn modelId="{8238A754-9E77-4E46-8B40-B95CF7224928}" type="presParOf" srcId="{F928DD05-A2F1-4F4F-8FC5-BDCBF2A1A917}" destId="{0F7A1C02-665B-4702-9291-F19404197DF8}" srcOrd="2" destOrd="0" presId="urn:microsoft.com/office/officeart/2005/8/layout/vProcess5"/>
    <dgm:cxn modelId="{9C443148-949A-455C-B099-7DCB0D8875C7}" type="presParOf" srcId="{F928DD05-A2F1-4F4F-8FC5-BDCBF2A1A917}" destId="{F5EC3F37-1D54-4C6F-9D13-666200EE8AC8}" srcOrd="3" destOrd="0" presId="urn:microsoft.com/office/officeart/2005/8/layout/vProcess5"/>
    <dgm:cxn modelId="{083D2E33-056B-44DF-A493-16FE4A09455D}" type="presParOf" srcId="{F928DD05-A2F1-4F4F-8FC5-BDCBF2A1A917}" destId="{3B560AFC-49C1-4D65-A2A6-70E13C039486}" srcOrd="4" destOrd="0" presId="urn:microsoft.com/office/officeart/2005/8/layout/vProcess5"/>
    <dgm:cxn modelId="{2A651D12-2E39-4F89-A81C-662F9E26D2B4}" type="presParOf" srcId="{F928DD05-A2F1-4F4F-8FC5-BDCBF2A1A917}" destId="{65ACA7A8-F558-481B-85AD-52EB68160E2B}" srcOrd="5" destOrd="0" presId="urn:microsoft.com/office/officeart/2005/8/layout/vProcess5"/>
    <dgm:cxn modelId="{E211DDDC-4B9D-4980-A24C-536D46F3FB4E}" type="presParOf" srcId="{F928DD05-A2F1-4F4F-8FC5-BDCBF2A1A917}" destId="{E20A7056-9756-4520-A8C7-E02CE2687BE3}" srcOrd="6" destOrd="0" presId="urn:microsoft.com/office/officeart/2005/8/layout/vProcess5"/>
    <dgm:cxn modelId="{B42E811C-1279-4B5A-AF12-7C3907569C20}" type="presParOf" srcId="{F928DD05-A2F1-4F4F-8FC5-BDCBF2A1A917}" destId="{DEE8E421-BD91-4B5B-B85B-A1DCC8B93611}" srcOrd="7" destOrd="0" presId="urn:microsoft.com/office/officeart/2005/8/layout/vProcess5"/>
    <dgm:cxn modelId="{408ABB37-8FC5-47C6-961A-FDB06C1608F3}" type="presParOf" srcId="{F928DD05-A2F1-4F4F-8FC5-BDCBF2A1A917}" destId="{A51765AC-ADCA-4C9A-B4D2-79CD57E0C2A6}" srcOrd="8" destOrd="0" presId="urn:microsoft.com/office/officeart/2005/8/layout/vProcess5"/>
    <dgm:cxn modelId="{07FBB11C-989B-4C28-8ADD-B1ED5A2E5CA2}" type="presParOf" srcId="{F928DD05-A2F1-4F4F-8FC5-BDCBF2A1A917}" destId="{7CB9E944-F710-46BB-A910-3E250E01C161}" srcOrd="9" destOrd="0" presId="urn:microsoft.com/office/officeart/2005/8/layout/vProcess5"/>
    <dgm:cxn modelId="{90BDB754-1EB3-44EF-AC47-D825971D4760}" type="presParOf" srcId="{F928DD05-A2F1-4F4F-8FC5-BDCBF2A1A917}" destId="{D8146F9E-FAA5-4594-BBB9-1FDBC8AC364B}" srcOrd="10" destOrd="0" presId="urn:microsoft.com/office/officeart/2005/8/layout/vProcess5"/>
    <dgm:cxn modelId="{83622CB4-C730-4648-BC04-C569C3872A37}" type="presParOf" srcId="{F928DD05-A2F1-4F4F-8FC5-BDCBF2A1A917}" destId="{CB0F74F7-1159-4860-A23E-4FC527F5D694}" srcOrd="11" destOrd="0" presId="urn:microsoft.com/office/officeart/2005/8/layout/vProcess5"/>
    <dgm:cxn modelId="{6B09B4B8-0E63-4CA2-BA64-5BDA1A7C7637}" type="presParOf" srcId="{F928DD05-A2F1-4F4F-8FC5-BDCBF2A1A917}" destId="{426B1C16-F448-4389-BE28-92E7A71BBA2D}" srcOrd="12" destOrd="0" presId="urn:microsoft.com/office/officeart/2005/8/layout/vProcess5"/>
    <dgm:cxn modelId="{9315367C-2FAF-4F13-B9CD-40F4912152B9}" type="presParOf" srcId="{F928DD05-A2F1-4F4F-8FC5-BDCBF2A1A917}" destId="{62C717D2-480B-442C-A3EB-1DE339C46577}" srcOrd="13" destOrd="0" presId="urn:microsoft.com/office/officeart/2005/8/layout/vProcess5"/>
    <dgm:cxn modelId="{22B9CCCD-3627-45AD-8E51-20D6E3F00D25}" type="presParOf" srcId="{F928DD05-A2F1-4F4F-8FC5-BDCBF2A1A917}" destId="{D42F8A3A-1E3C-45A5-A046-76704C3A8A87}"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7AC783C-A6A9-474C-8680-1886D262DF5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E8AE783-D353-4AEA-BFA5-3F39E17276D7}">
      <dgm:prSet phldrT="[Text]" custT="1"/>
      <dgm:spPr>
        <a:solidFill>
          <a:srgbClr val="004986"/>
        </a:solidFill>
      </dgm:spPr>
      <dgm:t>
        <a:bodyPr/>
        <a:lstStyle/>
        <a:p>
          <a:r>
            <a:rPr lang="en-US" sz="1800" b="1" dirty="0">
              <a:latin typeface="Gill Sans MT" panose="020B0502020104020203" pitchFamily="34" charset="0"/>
            </a:rPr>
            <a:t>Professional PBP and Global PBP</a:t>
          </a:r>
          <a:endParaRPr lang="en-US" sz="1800" dirty="0">
            <a:latin typeface="Gill Sans MT" panose="020B0502020104020203" pitchFamily="34" charset="0"/>
          </a:endParaRPr>
        </a:p>
      </dgm:t>
    </dgm:pt>
    <dgm:pt modelId="{76737C11-A7EC-461C-833A-58027BA6B900}" type="parTrans" cxnId="{5ACA512D-BC23-46FC-B72F-0E3A17D29CFE}">
      <dgm:prSet/>
      <dgm:spPr/>
      <dgm:t>
        <a:bodyPr/>
        <a:lstStyle/>
        <a:p>
          <a:endParaRPr lang="en-US"/>
        </a:p>
      </dgm:t>
    </dgm:pt>
    <dgm:pt modelId="{12AFBF9A-B757-412F-9D24-24CFF36AD931}" type="sibTrans" cxnId="{5ACA512D-BC23-46FC-B72F-0E3A17D29CFE}">
      <dgm:prSet/>
      <dgm:spPr/>
      <dgm:t>
        <a:bodyPr/>
        <a:lstStyle/>
        <a:p>
          <a:endParaRPr lang="en-US"/>
        </a:p>
      </dgm:t>
    </dgm:pt>
    <dgm:pt modelId="{9D19FF45-F458-4971-928D-E3D905B5D58A}">
      <dgm:prSet custT="1"/>
      <dgm:spPr>
        <a:solidFill>
          <a:srgbClr val="002060"/>
        </a:solidFill>
      </dgm:spPr>
      <dgm:t>
        <a:bodyPr/>
        <a:lstStyle/>
        <a:p>
          <a:r>
            <a:rPr lang="en-US" sz="1800" b="1" dirty="0">
              <a:latin typeface="Gill Sans MT" panose="020B0502020104020203" pitchFamily="34" charset="0"/>
            </a:rPr>
            <a:t>Geographic PBP (proposed)</a:t>
          </a:r>
          <a:endParaRPr lang="en-US" sz="1800" dirty="0">
            <a:latin typeface="Gill Sans MT" panose="020B0502020104020203" pitchFamily="34" charset="0"/>
          </a:endParaRPr>
        </a:p>
      </dgm:t>
    </dgm:pt>
    <dgm:pt modelId="{CEA00786-0E36-4F45-9202-83ADAA9FC47C}" type="parTrans" cxnId="{C8D95A29-C994-465C-8333-E406C5C75D2B}">
      <dgm:prSet/>
      <dgm:spPr/>
      <dgm:t>
        <a:bodyPr/>
        <a:lstStyle/>
        <a:p>
          <a:endParaRPr lang="en-US"/>
        </a:p>
      </dgm:t>
    </dgm:pt>
    <dgm:pt modelId="{49EE32E9-41BD-4173-BEF4-A3BD47D2C239}" type="sibTrans" cxnId="{C8D95A29-C994-465C-8333-E406C5C75D2B}">
      <dgm:prSet/>
      <dgm:spPr/>
      <dgm:t>
        <a:bodyPr/>
        <a:lstStyle/>
        <a:p>
          <a:endParaRPr lang="en-US"/>
        </a:p>
      </dgm:t>
    </dgm:pt>
    <dgm:pt modelId="{D288005C-7CDA-4C15-B711-64CCDE5F2D00}">
      <dgm:prSet custT="1"/>
      <dgm:spPr/>
      <dgm:t>
        <a:bodyPr/>
        <a:lstStyle/>
        <a:p>
          <a:r>
            <a:rPr lang="en-US" sz="1800" dirty="0">
              <a:latin typeface="Gill Sans MT" panose="020B0502020104020203" pitchFamily="34" charset="0"/>
            </a:rPr>
            <a:t>Would be based on a one-year historical per capita Parts A/B FFS spend in the target region trended forward (no historical/regional blend) with negotiated discounts</a:t>
          </a:r>
        </a:p>
      </dgm:t>
    </dgm:pt>
    <dgm:pt modelId="{7B826E4A-2936-4C25-A0CC-E0766AA9535A}" type="parTrans" cxnId="{5D403F8C-A848-48A9-85E7-F78182BB08B7}">
      <dgm:prSet/>
      <dgm:spPr/>
      <dgm:t>
        <a:bodyPr/>
        <a:lstStyle/>
        <a:p>
          <a:endParaRPr lang="en-US"/>
        </a:p>
      </dgm:t>
    </dgm:pt>
    <dgm:pt modelId="{4771EC0A-DF48-4924-87B0-3421141B0BC8}" type="sibTrans" cxnId="{5D403F8C-A848-48A9-85E7-F78182BB08B7}">
      <dgm:prSet/>
      <dgm:spPr/>
      <dgm:t>
        <a:bodyPr/>
        <a:lstStyle/>
        <a:p>
          <a:endParaRPr lang="en-US"/>
        </a:p>
      </dgm:t>
    </dgm:pt>
    <dgm:pt modelId="{A06404A6-7802-40B1-BDE3-709543C6E6CC}">
      <dgm:prSet phldrT="[Text]" custT="1"/>
      <dgm:spPr/>
      <dgm:t>
        <a:bodyPr/>
        <a:lstStyle/>
        <a:p>
          <a:r>
            <a:rPr lang="en-US" sz="1800" dirty="0">
              <a:latin typeface="Gill Sans MT" panose="020B0502020104020203" pitchFamily="34" charset="0"/>
            </a:rPr>
            <a:t>A blend of historical spending and adjusted MA regional expenditures are used to develop the benchmark (segmented by Aged &amp; Disabled and ESRD)</a:t>
          </a:r>
        </a:p>
      </dgm:t>
    </dgm:pt>
    <dgm:pt modelId="{60801611-4D47-4AA9-9488-74F15DE58232}" type="parTrans" cxnId="{D2883F3D-25B1-4AEB-8212-54E83359950A}">
      <dgm:prSet/>
      <dgm:spPr/>
      <dgm:t>
        <a:bodyPr/>
        <a:lstStyle/>
        <a:p>
          <a:endParaRPr lang="en-US"/>
        </a:p>
      </dgm:t>
    </dgm:pt>
    <dgm:pt modelId="{7AD58A9F-6130-4496-ACF5-CB12AF71FDBB}" type="sibTrans" cxnId="{D2883F3D-25B1-4AEB-8212-54E83359950A}">
      <dgm:prSet/>
      <dgm:spPr/>
      <dgm:t>
        <a:bodyPr/>
        <a:lstStyle/>
        <a:p>
          <a:endParaRPr lang="en-US"/>
        </a:p>
      </dgm:t>
    </dgm:pt>
    <dgm:pt modelId="{FCD5C0FD-3017-45CF-B52D-CE1164176E9C}">
      <dgm:prSet phldrT="[Text]" custT="1"/>
      <dgm:spPr/>
      <dgm:t>
        <a:bodyPr/>
        <a:lstStyle/>
        <a:p>
          <a:r>
            <a:rPr lang="en-US" sz="1800" dirty="0">
              <a:latin typeface="Gill Sans MT" panose="020B0502020104020203" pitchFamily="34" charset="0"/>
            </a:rPr>
            <a:t>Benchmarks will be adjusted to reflect factors, such as, the risk of the population</a:t>
          </a:r>
        </a:p>
      </dgm:t>
    </dgm:pt>
    <dgm:pt modelId="{8AE0E590-3C7E-409C-A5FF-1F7903E46F48}" type="parTrans" cxnId="{7074F6DA-7552-465C-AF1B-C523B272B3BF}">
      <dgm:prSet/>
      <dgm:spPr/>
      <dgm:t>
        <a:bodyPr/>
        <a:lstStyle/>
        <a:p>
          <a:endParaRPr lang="en-US"/>
        </a:p>
      </dgm:t>
    </dgm:pt>
    <dgm:pt modelId="{1FF843F9-95F0-45D0-9424-4322ABD6CF67}" type="sibTrans" cxnId="{7074F6DA-7552-465C-AF1B-C523B272B3BF}">
      <dgm:prSet/>
      <dgm:spPr/>
      <dgm:t>
        <a:bodyPr/>
        <a:lstStyle/>
        <a:p>
          <a:endParaRPr lang="en-US"/>
        </a:p>
      </dgm:t>
    </dgm:pt>
    <dgm:pt modelId="{39F8D0A6-D727-4F22-AAC8-479A90B1E2FD}">
      <dgm:prSet phldrT="[Text]" custT="1"/>
      <dgm:spPr/>
      <dgm:t>
        <a:bodyPr/>
        <a:lstStyle/>
        <a:p>
          <a:r>
            <a:rPr lang="en-US" sz="1800" dirty="0">
              <a:latin typeface="Gill Sans MT" panose="020B0502020104020203" pitchFamily="34" charset="0"/>
            </a:rPr>
            <a:t>We are considering innovative approaches to risk adjustment for complex and chronically ill populations.</a:t>
          </a:r>
        </a:p>
      </dgm:t>
    </dgm:pt>
    <dgm:pt modelId="{47367C0C-FB03-448B-A45A-E81AB2B79A32}" type="parTrans" cxnId="{A8ECCB77-83DF-4379-96CC-ADFD68FA46D6}">
      <dgm:prSet/>
      <dgm:spPr/>
      <dgm:t>
        <a:bodyPr/>
        <a:lstStyle/>
        <a:p>
          <a:endParaRPr lang="en-US"/>
        </a:p>
      </dgm:t>
    </dgm:pt>
    <dgm:pt modelId="{70D1501B-2CA5-4C61-B22F-27D799079015}" type="sibTrans" cxnId="{A8ECCB77-83DF-4379-96CC-ADFD68FA46D6}">
      <dgm:prSet/>
      <dgm:spPr/>
      <dgm:t>
        <a:bodyPr/>
        <a:lstStyle/>
        <a:p>
          <a:endParaRPr lang="en-US"/>
        </a:p>
      </dgm:t>
    </dgm:pt>
    <dgm:pt modelId="{723976AD-5AE8-4F29-8114-7AED894160BA}">
      <dgm:prSet custT="1"/>
      <dgm:spPr/>
      <dgm:t>
        <a:bodyPr/>
        <a:lstStyle/>
        <a:p>
          <a:r>
            <a:rPr lang="en-US" sz="1800" dirty="0">
              <a:latin typeface="Gill Sans MT" panose="020B0502020104020203" pitchFamily="34" charset="0"/>
            </a:rPr>
            <a:t>Final methodology would be informed by the Request for Information (RFI) responses</a:t>
          </a:r>
        </a:p>
      </dgm:t>
    </dgm:pt>
    <dgm:pt modelId="{96F93586-B9CC-4087-BFE7-25BE4840FB35}" type="parTrans" cxnId="{0672F760-F44C-4842-ADE6-DE4E8FF9947D}">
      <dgm:prSet/>
      <dgm:spPr/>
      <dgm:t>
        <a:bodyPr/>
        <a:lstStyle/>
        <a:p>
          <a:endParaRPr lang="en-US"/>
        </a:p>
      </dgm:t>
    </dgm:pt>
    <dgm:pt modelId="{F94C6F45-2B83-425D-AC5B-0878ADAC2DC0}" type="sibTrans" cxnId="{0672F760-F44C-4842-ADE6-DE4E8FF9947D}">
      <dgm:prSet/>
      <dgm:spPr/>
      <dgm:t>
        <a:bodyPr/>
        <a:lstStyle/>
        <a:p>
          <a:endParaRPr lang="en-US"/>
        </a:p>
      </dgm:t>
    </dgm:pt>
    <dgm:pt modelId="{DEF71C1F-7286-4201-89B0-9B70D09CFC17}">
      <dgm:prSet phldrT="[Text]" custT="1"/>
      <dgm:spPr/>
      <dgm:t>
        <a:bodyPr/>
        <a:lstStyle/>
        <a:p>
          <a:r>
            <a:rPr lang="en-US" sz="1800" dirty="0">
              <a:latin typeface="Gill Sans MT" panose="020B0502020104020203" pitchFamily="34" charset="0"/>
            </a:rPr>
            <a:t>Payments will be subject to quality performance</a:t>
          </a:r>
        </a:p>
      </dgm:t>
    </dgm:pt>
    <dgm:pt modelId="{D4739101-B2BE-4E94-AB25-A9EDA8FCC957}" type="parTrans" cxnId="{993A7BCD-1D2A-481A-BA24-460231C46604}">
      <dgm:prSet/>
      <dgm:spPr/>
      <dgm:t>
        <a:bodyPr/>
        <a:lstStyle/>
        <a:p>
          <a:endParaRPr lang="en-US"/>
        </a:p>
      </dgm:t>
    </dgm:pt>
    <dgm:pt modelId="{6CD3FDAC-1481-47AF-A594-0DC2C5161B94}" type="sibTrans" cxnId="{993A7BCD-1D2A-481A-BA24-460231C46604}">
      <dgm:prSet/>
      <dgm:spPr/>
      <dgm:t>
        <a:bodyPr/>
        <a:lstStyle/>
        <a:p>
          <a:endParaRPr lang="en-US"/>
        </a:p>
      </dgm:t>
    </dgm:pt>
    <dgm:pt modelId="{4D1D8722-65AC-4415-93AC-BC10795D4810}" type="pres">
      <dgm:prSet presAssocID="{57AC783C-A6A9-474C-8680-1886D262DF54}" presName="Name0" presStyleCnt="0">
        <dgm:presLayoutVars>
          <dgm:dir/>
          <dgm:animLvl val="lvl"/>
          <dgm:resizeHandles val="exact"/>
        </dgm:presLayoutVars>
      </dgm:prSet>
      <dgm:spPr/>
      <dgm:t>
        <a:bodyPr/>
        <a:lstStyle/>
        <a:p>
          <a:endParaRPr lang="en-US"/>
        </a:p>
      </dgm:t>
    </dgm:pt>
    <dgm:pt modelId="{FA87CDFB-FE87-4D77-B9A8-0B609449AA3B}" type="pres">
      <dgm:prSet presAssocID="{9E8AE783-D353-4AEA-BFA5-3F39E17276D7}" presName="composite" presStyleCnt="0"/>
      <dgm:spPr/>
    </dgm:pt>
    <dgm:pt modelId="{8F385591-D67A-4816-95B1-26F84C781852}" type="pres">
      <dgm:prSet presAssocID="{9E8AE783-D353-4AEA-BFA5-3F39E17276D7}" presName="parTx" presStyleLbl="alignNode1" presStyleIdx="0" presStyleCnt="2">
        <dgm:presLayoutVars>
          <dgm:chMax val="0"/>
          <dgm:chPref val="0"/>
          <dgm:bulletEnabled val="1"/>
        </dgm:presLayoutVars>
      </dgm:prSet>
      <dgm:spPr/>
      <dgm:t>
        <a:bodyPr/>
        <a:lstStyle/>
        <a:p>
          <a:endParaRPr lang="en-US"/>
        </a:p>
      </dgm:t>
    </dgm:pt>
    <dgm:pt modelId="{D27646CA-CD1A-4CD4-8DB4-8AC1B61B3022}" type="pres">
      <dgm:prSet presAssocID="{9E8AE783-D353-4AEA-BFA5-3F39E17276D7}" presName="desTx" presStyleLbl="alignAccFollowNode1" presStyleIdx="0" presStyleCnt="2">
        <dgm:presLayoutVars>
          <dgm:bulletEnabled val="1"/>
        </dgm:presLayoutVars>
      </dgm:prSet>
      <dgm:spPr/>
      <dgm:t>
        <a:bodyPr/>
        <a:lstStyle/>
        <a:p>
          <a:endParaRPr lang="en-US"/>
        </a:p>
      </dgm:t>
    </dgm:pt>
    <dgm:pt modelId="{73BAFCC6-5889-40D0-8D17-962278C783E2}" type="pres">
      <dgm:prSet presAssocID="{12AFBF9A-B757-412F-9D24-24CFF36AD931}" presName="space" presStyleCnt="0"/>
      <dgm:spPr/>
    </dgm:pt>
    <dgm:pt modelId="{CC262FF9-7C0D-4107-A915-A192166B4695}" type="pres">
      <dgm:prSet presAssocID="{9D19FF45-F458-4971-928D-E3D905B5D58A}" presName="composite" presStyleCnt="0"/>
      <dgm:spPr/>
    </dgm:pt>
    <dgm:pt modelId="{A258C825-FE12-4A21-99E0-733EE2FEDE64}" type="pres">
      <dgm:prSet presAssocID="{9D19FF45-F458-4971-928D-E3D905B5D58A}" presName="parTx" presStyleLbl="alignNode1" presStyleIdx="1" presStyleCnt="2">
        <dgm:presLayoutVars>
          <dgm:chMax val="0"/>
          <dgm:chPref val="0"/>
          <dgm:bulletEnabled val="1"/>
        </dgm:presLayoutVars>
      </dgm:prSet>
      <dgm:spPr/>
      <dgm:t>
        <a:bodyPr/>
        <a:lstStyle/>
        <a:p>
          <a:endParaRPr lang="en-US"/>
        </a:p>
      </dgm:t>
    </dgm:pt>
    <dgm:pt modelId="{0ACD4319-1199-4B53-BFB5-12E2FFB42C0D}" type="pres">
      <dgm:prSet presAssocID="{9D19FF45-F458-4971-928D-E3D905B5D58A}" presName="desTx" presStyleLbl="alignAccFollowNode1" presStyleIdx="1" presStyleCnt="2">
        <dgm:presLayoutVars>
          <dgm:bulletEnabled val="1"/>
        </dgm:presLayoutVars>
      </dgm:prSet>
      <dgm:spPr/>
      <dgm:t>
        <a:bodyPr/>
        <a:lstStyle/>
        <a:p>
          <a:endParaRPr lang="en-US"/>
        </a:p>
      </dgm:t>
    </dgm:pt>
  </dgm:ptLst>
  <dgm:cxnLst>
    <dgm:cxn modelId="{A8ECCB77-83DF-4379-96CC-ADFD68FA46D6}" srcId="{9E8AE783-D353-4AEA-BFA5-3F39E17276D7}" destId="{39F8D0A6-D727-4F22-AAC8-479A90B1E2FD}" srcOrd="3" destOrd="0" parTransId="{47367C0C-FB03-448B-A45A-E81AB2B79A32}" sibTransId="{70D1501B-2CA5-4C61-B22F-27D799079015}"/>
    <dgm:cxn modelId="{7D6816F2-15B6-4582-A487-72DEA9B5AA56}" type="presOf" srcId="{FCD5C0FD-3017-45CF-B52D-CE1164176E9C}" destId="{D27646CA-CD1A-4CD4-8DB4-8AC1B61B3022}" srcOrd="0" destOrd="1" presId="urn:microsoft.com/office/officeart/2005/8/layout/hList1"/>
    <dgm:cxn modelId="{D2883F3D-25B1-4AEB-8212-54E83359950A}" srcId="{9E8AE783-D353-4AEA-BFA5-3F39E17276D7}" destId="{A06404A6-7802-40B1-BDE3-709543C6E6CC}" srcOrd="0" destOrd="0" parTransId="{60801611-4D47-4AA9-9488-74F15DE58232}" sibTransId="{7AD58A9F-6130-4496-ACF5-CB12AF71FDBB}"/>
    <dgm:cxn modelId="{6E022BE8-BC50-4DD3-97EC-3297CBB13E96}" type="presOf" srcId="{9D19FF45-F458-4971-928D-E3D905B5D58A}" destId="{A258C825-FE12-4A21-99E0-733EE2FEDE64}" srcOrd="0" destOrd="0" presId="urn:microsoft.com/office/officeart/2005/8/layout/hList1"/>
    <dgm:cxn modelId="{CF2DBBB5-28B5-42F8-A09F-58A72024DEAF}" type="presOf" srcId="{723976AD-5AE8-4F29-8114-7AED894160BA}" destId="{0ACD4319-1199-4B53-BFB5-12E2FFB42C0D}" srcOrd="0" destOrd="1" presId="urn:microsoft.com/office/officeart/2005/8/layout/hList1"/>
    <dgm:cxn modelId="{0672F760-F44C-4842-ADE6-DE4E8FF9947D}" srcId="{9D19FF45-F458-4971-928D-E3D905B5D58A}" destId="{723976AD-5AE8-4F29-8114-7AED894160BA}" srcOrd="1" destOrd="0" parTransId="{96F93586-B9CC-4087-BFE7-25BE4840FB35}" sibTransId="{F94C6F45-2B83-425D-AC5B-0878ADAC2DC0}"/>
    <dgm:cxn modelId="{3141B6FB-4DA7-4FC1-B70C-07201922D75F}" type="presOf" srcId="{39F8D0A6-D727-4F22-AAC8-479A90B1E2FD}" destId="{D27646CA-CD1A-4CD4-8DB4-8AC1B61B3022}" srcOrd="0" destOrd="3" presId="urn:microsoft.com/office/officeart/2005/8/layout/hList1"/>
    <dgm:cxn modelId="{5ACA512D-BC23-46FC-B72F-0E3A17D29CFE}" srcId="{57AC783C-A6A9-474C-8680-1886D262DF54}" destId="{9E8AE783-D353-4AEA-BFA5-3F39E17276D7}" srcOrd="0" destOrd="0" parTransId="{76737C11-A7EC-461C-833A-58027BA6B900}" sibTransId="{12AFBF9A-B757-412F-9D24-24CFF36AD931}"/>
    <dgm:cxn modelId="{7074F6DA-7552-465C-AF1B-C523B272B3BF}" srcId="{9E8AE783-D353-4AEA-BFA5-3F39E17276D7}" destId="{FCD5C0FD-3017-45CF-B52D-CE1164176E9C}" srcOrd="1" destOrd="0" parTransId="{8AE0E590-3C7E-409C-A5FF-1F7903E46F48}" sibTransId="{1FF843F9-95F0-45D0-9424-4322ABD6CF67}"/>
    <dgm:cxn modelId="{25105483-0BDE-4326-9EC8-3CB15CA9D189}" type="presOf" srcId="{A06404A6-7802-40B1-BDE3-709543C6E6CC}" destId="{D27646CA-CD1A-4CD4-8DB4-8AC1B61B3022}" srcOrd="0" destOrd="0" presId="urn:microsoft.com/office/officeart/2005/8/layout/hList1"/>
    <dgm:cxn modelId="{C8D95A29-C994-465C-8333-E406C5C75D2B}" srcId="{57AC783C-A6A9-474C-8680-1886D262DF54}" destId="{9D19FF45-F458-4971-928D-E3D905B5D58A}" srcOrd="1" destOrd="0" parTransId="{CEA00786-0E36-4F45-9202-83ADAA9FC47C}" sibTransId="{49EE32E9-41BD-4173-BEF4-A3BD47D2C239}"/>
    <dgm:cxn modelId="{E7113A4F-571C-4EB0-8445-5BD331861EB4}" type="presOf" srcId="{9E8AE783-D353-4AEA-BFA5-3F39E17276D7}" destId="{8F385591-D67A-4816-95B1-26F84C781852}" srcOrd="0" destOrd="0" presId="urn:microsoft.com/office/officeart/2005/8/layout/hList1"/>
    <dgm:cxn modelId="{920D967B-AEBE-4797-BC74-3AD1BC58EEB1}" type="presOf" srcId="{DEF71C1F-7286-4201-89B0-9B70D09CFC17}" destId="{D27646CA-CD1A-4CD4-8DB4-8AC1B61B3022}" srcOrd="0" destOrd="2" presId="urn:microsoft.com/office/officeart/2005/8/layout/hList1"/>
    <dgm:cxn modelId="{F63FB914-CB9F-4B64-A3B1-B573A846880B}" type="presOf" srcId="{D288005C-7CDA-4C15-B711-64CCDE5F2D00}" destId="{0ACD4319-1199-4B53-BFB5-12E2FFB42C0D}" srcOrd="0" destOrd="0" presId="urn:microsoft.com/office/officeart/2005/8/layout/hList1"/>
    <dgm:cxn modelId="{5D403F8C-A848-48A9-85E7-F78182BB08B7}" srcId="{9D19FF45-F458-4971-928D-E3D905B5D58A}" destId="{D288005C-7CDA-4C15-B711-64CCDE5F2D00}" srcOrd="0" destOrd="0" parTransId="{7B826E4A-2936-4C25-A0CC-E0766AA9535A}" sibTransId="{4771EC0A-DF48-4924-87B0-3421141B0BC8}"/>
    <dgm:cxn modelId="{CFA5C02E-039D-43BA-96FD-C9EC6DD70E6E}" type="presOf" srcId="{57AC783C-A6A9-474C-8680-1886D262DF54}" destId="{4D1D8722-65AC-4415-93AC-BC10795D4810}" srcOrd="0" destOrd="0" presId="urn:microsoft.com/office/officeart/2005/8/layout/hList1"/>
    <dgm:cxn modelId="{993A7BCD-1D2A-481A-BA24-460231C46604}" srcId="{9E8AE783-D353-4AEA-BFA5-3F39E17276D7}" destId="{DEF71C1F-7286-4201-89B0-9B70D09CFC17}" srcOrd="2" destOrd="0" parTransId="{D4739101-B2BE-4E94-AB25-A9EDA8FCC957}" sibTransId="{6CD3FDAC-1481-47AF-A594-0DC2C5161B94}"/>
    <dgm:cxn modelId="{0271414C-DF4C-438F-BA10-3B3A370E7D3B}" type="presParOf" srcId="{4D1D8722-65AC-4415-93AC-BC10795D4810}" destId="{FA87CDFB-FE87-4D77-B9A8-0B609449AA3B}" srcOrd="0" destOrd="0" presId="urn:microsoft.com/office/officeart/2005/8/layout/hList1"/>
    <dgm:cxn modelId="{EE7596CC-F0BB-49FA-AC60-9445B1230B21}" type="presParOf" srcId="{FA87CDFB-FE87-4D77-B9A8-0B609449AA3B}" destId="{8F385591-D67A-4816-95B1-26F84C781852}" srcOrd="0" destOrd="0" presId="urn:microsoft.com/office/officeart/2005/8/layout/hList1"/>
    <dgm:cxn modelId="{81C41EAB-79DB-44A6-8DD4-2070F178A876}" type="presParOf" srcId="{FA87CDFB-FE87-4D77-B9A8-0B609449AA3B}" destId="{D27646CA-CD1A-4CD4-8DB4-8AC1B61B3022}" srcOrd="1" destOrd="0" presId="urn:microsoft.com/office/officeart/2005/8/layout/hList1"/>
    <dgm:cxn modelId="{C9007D9F-E9DE-4E68-A068-80677E9D58F8}" type="presParOf" srcId="{4D1D8722-65AC-4415-93AC-BC10795D4810}" destId="{73BAFCC6-5889-40D0-8D17-962278C783E2}" srcOrd="1" destOrd="0" presId="urn:microsoft.com/office/officeart/2005/8/layout/hList1"/>
    <dgm:cxn modelId="{72A72EB5-CDBA-4F7F-8B43-D9882B8D5338}" type="presParOf" srcId="{4D1D8722-65AC-4415-93AC-BC10795D4810}" destId="{CC262FF9-7C0D-4107-A915-A192166B4695}" srcOrd="2" destOrd="0" presId="urn:microsoft.com/office/officeart/2005/8/layout/hList1"/>
    <dgm:cxn modelId="{A3BEF4F8-FD7D-4F08-B90E-754CCA273075}" type="presParOf" srcId="{CC262FF9-7C0D-4107-A915-A192166B4695}" destId="{A258C825-FE12-4A21-99E0-733EE2FEDE64}" srcOrd="0" destOrd="0" presId="urn:microsoft.com/office/officeart/2005/8/layout/hList1"/>
    <dgm:cxn modelId="{B6B3D33E-815F-4F61-9D7D-27003147571E}" type="presParOf" srcId="{CC262FF9-7C0D-4107-A915-A192166B4695}" destId="{0ACD4319-1199-4B53-BFB5-12E2FFB42C0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F214778-F7FA-4BA3-9CDC-F142677ED3F7}"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US"/>
        </a:p>
      </dgm:t>
    </dgm:pt>
    <dgm:pt modelId="{611E5381-A0B0-4F0E-9DD8-E7DECE9F19DD}">
      <dgm:prSet phldrT="[Text]" custT="1"/>
      <dgm:spPr/>
      <dgm:t>
        <a:bodyPr/>
        <a:lstStyle/>
        <a:p>
          <a:r>
            <a:rPr lang="en-US" sz="2400" dirty="0" smtClean="0">
              <a:latin typeface="Gill Sans MT" panose="020B0502020104020203" pitchFamily="34" charset="0"/>
            </a:rPr>
            <a:t>Risk-sharing arrangements</a:t>
          </a:r>
          <a:endParaRPr lang="en-US" sz="2400" dirty="0"/>
        </a:p>
      </dgm:t>
    </dgm:pt>
    <dgm:pt modelId="{93C067B2-DA85-4612-888B-0CA412F063CC}" type="parTrans" cxnId="{DD153B2E-A874-499C-B7F4-2E071DE4EE25}">
      <dgm:prSet/>
      <dgm:spPr/>
      <dgm:t>
        <a:bodyPr/>
        <a:lstStyle/>
        <a:p>
          <a:endParaRPr lang="en-US"/>
        </a:p>
      </dgm:t>
    </dgm:pt>
    <dgm:pt modelId="{6CD21468-F4AE-405A-8F53-6D65E084973E}" type="sibTrans" cxnId="{DD153B2E-A874-499C-B7F4-2E071DE4EE25}">
      <dgm:prSet/>
      <dgm:spPr/>
      <dgm:t>
        <a:bodyPr/>
        <a:lstStyle/>
        <a:p>
          <a:endParaRPr lang="en-US" dirty="0"/>
        </a:p>
      </dgm:t>
    </dgm:pt>
    <dgm:pt modelId="{2A5244B8-9E51-47A1-8819-C8E479F44BC0}">
      <dgm:prSet custT="1"/>
      <dgm:spPr/>
      <dgm:t>
        <a:bodyPr/>
        <a:lstStyle/>
        <a:p>
          <a:r>
            <a:rPr lang="en-US" sz="2400" dirty="0" smtClean="0">
              <a:latin typeface="Gill Sans MT" panose="020B0502020104020203" pitchFamily="34" charset="0"/>
            </a:rPr>
            <a:t>Benchmarking methodology</a:t>
          </a:r>
          <a:endParaRPr lang="en-US" sz="2400" dirty="0">
            <a:latin typeface="Gill Sans MT" panose="020B0502020104020203" pitchFamily="34" charset="0"/>
          </a:endParaRPr>
        </a:p>
      </dgm:t>
    </dgm:pt>
    <dgm:pt modelId="{C1587C79-977A-4A38-9EB2-3DE07BA7D589}" type="parTrans" cxnId="{94B5B6B7-BB10-4EF3-B58F-CB63212F2118}">
      <dgm:prSet/>
      <dgm:spPr/>
      <dgm:t>
        <a:bodyPr/>
        <a:lstStyle/>
        <a:p>
          <a:endParaRPr lang="en-US"/>
        </a:p>
      </dgm:t>
    </dgm:pt>
    <dgm:pt modelId="{E12F02B8-DEA6-4780-85F1-FAEFD894D4E0}" type="sibTrans" cxnId="{94B5B6B7-BB10-4EF3-B58F-CB63212F2118}">
      <dgm:prSet/>
      <dgm:spPr/>
      <dgm:t>
        <a:bodyPr/>
        <a:lstStyle/>
        <a:p>
          <a:endParaRPr lang="en-US" dirty="0"/>
        </a:p>
      </dgm:t>
    </dgm:pt>
    <dgm:pt modelId="{6620D040-70CC-40D9-A884-6DD1F3923F05}">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2400" dirty="0" smtClean="0">
              <a:solidFill>
                <a:schemeClr val="bg1"/>
              </a:solidFill>
              <a:latin typeface="Gill Sans MT" panose="020B0502020104020203" pitchFamily="34" charset="0"/>
            </a:rPr>
            <a:t>Payment options</a:t>
          </a:r>
          <a:endParaRPr lang="en-US" sz="2400" dirty="0">
            <a:solidFill>
              <a:schemeClr val="bg1"/>
            </a:solidFill>
            <a:latin typeface="Gill Sans MT" panose="020B0502020104020203" pitchFamily="34" charset="0"/>
          </a:endParaRPr>
        </a:p>
      </dgm:t>
    </dgm:pt>
    <dgm:pt modelId="{5F2CD10F-A437-4A4D-BEFD-FC83BF952BEF}" type="parTrans" cxnId="{5FB6EA18-9FFA-4603-88A7-08E0A280ED01}">
      <dgm:prSet/>
      <dgm:spPr/>
      <dgm:t>
        <a:bodyPr/>
        <a:lstStyle/>
        <a:p>
          <a:endParaRPr lang="en-US"/>
        </a:p>
      </dgm:t>
    </dgm:pt>
    <dgm:pt modelId="{00241D46-1D17-4311-8516-8E620B99935A}" type="sibTrans" cxnId="{5FB6EA18-9FFA-4603-88A7-08E0A280ED01}">
      <dgm:prSet/>
      <dgm:spPr/>
      <dgm:t>
        <a:bodyPr/>
        <a:lstStyle/>
        <a:p>
          <a:endParaRPr lang="en-US" dirty="0"/>
        </a:p>
      </dgm:t>
    </dgm:pt>
    <dgm:pt modelId="{94D20E33-72F2-4DF2-887B-96DBAF5CA1AB}">
      <dgm:prSet custT="1"/>
      <dgm:spPr/>
      <dgm:t>
        <a:bodyPr/>
        <a:lstStyle/>
        <a:p>
          <a:r>
            <a:rPr lang="en-US" sz="2400" dirty="0" smtClean="0">
              <a:latin typeface="Gill Sans MT" panose="020B0502020104020203" pitchFamily="34" charset="0"/>
            </a:rPr>
            <a:t>Risk Mitigation Mechanisms </a:t>
          </a:r>
          <a:endParaRPr lang="en-US" sz="2400" dirty="0">
            <a:latin typeface="Gill Sans MT" panose="020B0502020104020203" pitchFamily="34" charset="0"/>
          </a:endParaRPr>
        </a:p>
      </dgm:t>
    </dgm:pt>
    <dgm:pt modelId="{C97CC39F-A94A-4B9F-A247-0292A95420BE}" type="parTrans" cxnId="{69915F5A-E114-4F4F-8F81-758688092DD2}">
      <dgm:prSet/>
      <dgm:spPr/>
      <dgm:t>
        <a:bodyPr/>
        <a:lstStyle/>
        <a:p>
          <a:endParaRPr lang="en-US"/>
        </a:p>
      </dgm:t>
    </dgm:pt>
    <dgm:pt modelId="{1ACF639E-EE44-4EFD-8C80-CAD2784AC8FF}" type="sibTrans" cxnId="{69915F5A-E114-4F4F-8F81-758688092DD2}">
      <dgm:prSet/>
      <dgm:spPr/>
      <dgm:t>
        <a:bodyPr/>
        <a:lstStyle/>
        <a:p>
          <a:endParaRPr lang="en-US" dirty="0"/>
        </a:p>
      </dgm:t>
    </dgm:pt>
    <dgm:pt modelId="{E318B8E0-184A-4BC6-A39A-4BE2DA3644FA}">
      <dgm:prSet custT="1"/>
      <dgm:spPr/>
      <dgm:t>
        <a:bodyPr/>
        <a:lstStyle/>
        <a:p>
          <a:r>
            <a:rPr lang="en-US" sz="2400" dirty="0" smtClean="0">
              <a:latin typeface="Gill Sans MT" panose="020B0502020104020203" pitchFamily="34" charset="0"/>
            </a:rPr>
            <a:t>Reconciliation</a:t>
          </a:r>
          <a:endParaRPr lang="en-US" sz="2400" dirty="0">
            <a:latin typeface="Gill Sans MT" panose="020B0502020104020203" pitchFamily="34" charset="0"/>
          </a:endParaRPr>
        </a:p>
      </dgm:t>
    </dgm:pt>
    <dgm:pt modelId="{CFB9A4DE-8BEC-49E2-B90C-9560B0B3038D}" type="parTrans" cxnId="{46F6D693-9CA1-45E0-BE76-A7F5FE4089F4}">
      <dgm:prSet/>
      <dgm:spPr/>
      <dgm:t>
        <a:bodyPr/>
        <a:lstStyle/>
        <a:p>
          <a:endParaRPr lang="en-US"/>
        </a:p>
      </dgm:t>
    </dgm:pt>
    <dgm:pt modelId="{743F6275-C951-4493-9BA3-E5826D8FD4CF}" type="sibTrans" cxnId="{46F6D693-9CA1-45E0-BE76-A7F5FE4089F4}">
      <dgm:prSet/>
      <dgm:spPr/>
      <dgm:t>
        <a:bodyPr/>
        <a:lstStyle/>
        <a:p>
          <a:endParaRPr lang="en-US"/>
        </a:p>
      </dgm:t>
    </dgm:pt>
    <dgm:pt modelId="{F928DD05-A2F1-4F4F-8FC5-BDCBF2A1A917}" type="pres">
      <dgm:prSet presAssocID="{0F214778-F7FA-4BA3-9CDC-F142677ED3F7}" presName="outerComposite" presStyleCnt="0">
        <dgm:presLayoutVars>
          <dgm:chMax val="5"/>
          <dgm:dir/>
          <dgm:resizeHandles val="exact"/>
        </dgm:presLayoutVars>
      </dgm:prSet>
      <dgm:spPr/>
      <dgm:t>
        <a:bodyPr/>
        <a:lstStyle/>
        <a:p>
          <a:endParaRPr lang="en-US"/>
        </a:p>
      </dgm:t>
    </dgm:pt>
    <dgm:pt modelId="{F5BF9025-286A-4AB6-B589-3562895BD581}" type="pres">
      <dgm:prSet presAssocID="{0F214778-F7FA-4BA3-9CDC-F142677ED3F7}" presName="dummyMaxCanvas" presStyleCnt="0">
        <dgm:presLayoutVars/>
      </dgm:prSet>
      <dgm:spPr/>
      <dgm:t>
        <a:bodyPr/>
        <a:lstStyle/>
        <a:p>
          <a:endParaRPr lang="en-US"/>
        </a:p>
      </dgm:t>
    </dgm:pt>
    <dgm:pt modelId="{7F0EA4F0-F8F5-4AC4-B6BE-666BA4529973}" type="pres">
      <dgm:prSet presAssocID="{0F214778-F7FA-4BA3-9CDC-F142677ED3F7}" presName="FiveNodes_1" presStyleLbl="node1" presStyleIdx="0" presStyleCnt="5">
        <dgm:presLayoutVars>
          <dgm:bulletEnabled val="1"/>
        </dgm:presLayoutVars>
      </dgm:prSet>
      <dgm:spPr/>
      <dgm:t>
        <a:bodyPr/>
        <a:lstStyle/>
        <a:p>
          <a:endParaRPr lang="en-US"/>
        </a:p>
      </dgm:t>
    </dgm:pt>
    <dgm:pt modelId="{0F7A1C02-665B-4702-9291-F19404197DF8}" type="pres">
      <dgm:prSet presAssocID="{0F214778-F7FA-4BA3-9CDC-F142677ED3F7}" presName="FiveNodes_2" presStyleLbl="node1" presStyleIdx="1" presStyleCnt="5">
        <dgm:presLayoutVars>
          <dgm:bulletEnabled val="1"/>
        </dgm:presLayoutVars>
      </dgm:prSet>
      <dgm:spPr/>
      <dgm:t>
        <a:bodyPr/>
        <a:lstStyle/>
        <a:p>
          <a:endParaRPr lang="en-US"/>
        </a:p>
      </dgm:t>
    </dgm:pt>
    <dgm:pt modelId="{F5EC3F37-1D54-4C6F-9D13-666200EE8AC8}" type="pres">
      <dgm:prSet presAssocID="{0F214778-F7FA-4BA3-9CDC-F142677ED3F7}" presName="FiveNodes_3" presStyleLbl="node1" presStyleIdx="2" presStyleCnt="5">
        <dgm:presLayoutVars>
          <dgm:bulletEnabled val="1"/>
        </dgm:presLayoutVars>
      </dgm:prSet>
      <dgm:spPr/>
      <dgm:t>
        <a:bodyPr/>
        <a:lstStyle/>
        <a:p>
          <a:endParaRPr lang="en-US"/>
        </a:p>
      </dgm:t>
    </dgm:pt>
    <dgm:pt modelId="{3B560AFC-49C1-4D65-A2A6-70E13C039486}" type="pres">
      <dgm:prSet presAssocID="{0F214778-F7FA-4BA3-9CDC-F142677ED3F7}" presName="FiveNodes_4" presStyleLbl="node1" presStyleIdx="3" presStyleCnt="5">
        <dgm:presLayoutVars>
          <dgm:bulletEnabled val="1"/>
        </dgm:presLayoutVars>
      </dgm:prSet>
      <dgm:spPr/>
      <dgm:t>
        <a:bodyPr/>
        <a:lstStyle/>
        <a:p>
          <a:endParaRPr lang="en-US"/>
        </a:p>
      </dgm:t>
    </dgm:pt>
    <dgm:pt modelId="{65ACA7A8-F558-481B-85AD-52EB68160E2B}" type="pres">
      <dgm:prSet presAssocID="{0F214778-F7FA-4BA3-9CDC-F142677ED3F7}" presName="FiveNodes_5" presStyleLbl="node1" presStyleIdx="4" presStyleCnt="5">
        <dgm:presLayoutVars>
          <dgm:bulletEnabled val="1"/>
        </dgm:presLayoutVars>
      </dgm:prSet>
      <dgm:spPr/>
      <dgm:t>
        <a:bodyPr/>
        <a:lstStyle/>
        <a:p>
          <a:endParaRPr lang="en-US"/>
        </a:p>
      </dgm:t>
    </dgm:pt>
    <dgm:pt modelId="{E20A7056-9756-4520-A8C7-E02CE2687BE3}" type="pres">
      <dgm:prSet presAssocID="{0F214778-F7FA-4BA3-9CDC-F142677ED3F7}" presName="FiveConn_1-2" presStyleLbl="fgAccFollowNode1" presStyleIdx="0" presStyleCnt="4">
        <dgm:presLayoutVars>
          <dgm:bulletEnabled val="1"/>
        </dgm:presLayoutVars>
      </dgm:prSet>
      <dgm:spPr/>
      <dgm:t>
        <a:bodyPr/>
        <a:lstStyle/>
        <a:p>
          <a:endParaRPr lang="en-US"/>
        </a:p>
      </dgm:t>
    </dgm:pt>
    <dgm:pt modelId="{DEE8E421-BD91-4B5B-B85B-A1DCC8B93611}" type="pres">
      <dgm:prSet presAssocID="{0F214778-F7FA-4BA3-9CDC-F142677ED3F7}" presName="FiveConn_2-3" presStyleLbl="fgAccFollowNode1" presStyleIdx="1" presStyleCnt="4">
        <dgm:presLayoutVars>
          <dgm:bulletEnabled val="1"/>
        </dgm:presLayoutVars>
      </dgm:prSet>
      <dgm:spPr/>
      <dgm:t>
        <a:bodyPr/>
        <a:lstStyle/>
        <a:p>
          <a:endParaRPr lang="en-US"/>
        </a:p>
      </dgm:t>
    </dgm:pt>
    <dgm:pt modelId="{A51765AC-ADCA-4C9A-B4D2-79CD57E0C2A6}" type="pres">
      <dgm:prSet presAssocID="{0F214778-F7FA-4BA3-9CDC-F142677ED3F7}" presName="FiveConn_3-4" presStyleLbl="fgAccFollowNode1" presStyleIdx="2" presStyleCnt="4">
        <dgm:presLayoutVars>
          <dgm:bulletEnabled val="1"/>
        </dgm:presLayoutVars>
      </dgm:prSet>
      <dgm:spPr/>
      <dgm:t>
        <a:bodyPr/>
        <a:lstStyle/>
        <a:p>
          <a:endParaRPr lang="en-US"/>
        </a:p>
      </dgm:t>
    </dgm:pt>
    <dgm:pt modelId="{7CB9E944-F710-46BB-A910-3E250E01C161}" type="pres">
      <dgm:prSet presAssocID="{0F214778-F7FA-4BA3-9CDC-F142677ED3F7}" presName="FiveConn_4-5" presStyleLbl="fgAccFollowNode1" presStyleIdx="3" presStyleCnt="4">
        <dgm:presLayoutVars>
          <dgm:bulletEnabled val="1"/>
        </dgm:presLayoutVars>
      </dgm:prSet>
      <dgm:spPr/>
      <dgm:t>
        <a:bodyPr/>
        <a:lstStyle/>
        <a:p>
          <a:endParaRPr lang="en-US"/>
        </a:p>
      </dgm:t>
    </dgm:pt>
    <dgm:pt modelId="{D8146F9E-FAA5-4594-BBB9-1FDBC8AC364B}" type="pres">
      <dgm:prSet presAssocID="{0F214778-F7FA-4BA3-9CDC-F142677ED3F7}" presName="FiveNodes_1_text" presStyleLbl="node1" presStyleIdx="4" presStyleCnt="5">
        <dgm:presLayoutVars>
          <dgm:bulletEnabled val="1"/>
        </dgm:presLayoutVars>
      </dgm:prSet>
      <dgm:spPr/>
      <dgm:t>
        <a:bodyPr/>
        <a:lstStyle/>
        <a:p>
          <a:endParaRPr lang="en-US"/>
        </a:p>
      </dgm:t>
    </dgm:pt>
    <dgm:pt modelId="{CB0F74F7-1159-4860-A23E-4FC527F5D694}" type="pres">
      <dgm:prSet presAssocID="{0F214778-F7FA-4BA3-9CDC-F142677ED3F7}" presName="FiveNodes_2_text" presStyleLbl="node1" presStyleIdx="4" presStyleCnt="5">
        <dgm:presLayoutVars>
          <dgm:bulletEnabled val="1"/>
        </dgm:presLayoutVars>
      </dgm:prSet>
      <dgm:spPr/>
      <dgm:t>
        <a:bodyPr/>
        <a:lstStyle/>
        <a:p>
          <a:endParaRPr lang="en-US"/>
        </a:p>
      </dgm:t>
    </dgm:pt>
    <dgm:pt modelId="{426B1C16-F448-4389-BE28-92E7A71BBA2D}" type="pres">
      <dgm:prSet presAssocID="{0F214778-F7FA-4BA3-9CDC-F142677ED3F7}" presName="FiveNodes_3_text" presStyleLbl="node1" presStyleIdx="4" presStyleCnt="5">
        <dgm:presLayoutVars>
          <dgm:bulletEnabled val="1"/>
        </dgm:presLayoutVars>
      </dgm:prSet>
      <dgm:spPr/>
      <dgm:t>
        <a:bodyPr/>
        <a:lstStyle/>
        <a:p>
          <a:endParaRPr lang="en-US"/>
        </a:p>
      </dgm:t>
    </dgm:pt>
    <dgm:pt modelId="{62C717D2-480B-442C-A3EB-1DE339C46577}" type="pres">
      <dgm:prSet presAssocID="{0F214778-F7FA-4BA3-9CDC-F142677ED3F7}" presName="FiveNodes_4_text" presStyleLbl="node1" presStyleIdx="4" presStyleCnt="5">
        <dgm:presLayoutVars>
          <dgm:bulletEnabled val="1"/>
        </dgm:presLayoutVars>
      </dgm:prSet>
      <dgm:spPr/>
      <dgm:t>
        <a:bodyPr/>
        <a:lstStyle/>
        <a:p>
          <a:endParaRPr lang="en-US"/>
        </a:p>
      </dgm:t>
    </dgm:pt>
    <dgm:pt modelId="{D42F8A3A-1E3C-45A5-A046-76704C3A8A87}" type="pres">
      <dgm:prSet presAssocID="{0F214778-F7FA-4BA3-9CDC-F142677ED3F7}" presName="FiveNodes_5_text" presStyleLbl="node1" presStyleIdx="4" presStyleCnt="5">
        <dgm:presLayoutVars>
          <dgm:bulletEnabled val="1"/>
        </dgm:presLayoutVars>
      </dgm:prSet>
      <dgm:spPr/>
      <dgm:t>
        <a:bodyPr/>
        <a:lstStyle/>
        <a:p>
          <a:endParaRPr lang="en-US"/>
        </a:p>
      </dgm:t>
    </dgm:pt>
  </dgm:ptLst>
  <dgm:cxnLst>
    <dgm:cxn modelId="{E06E2055-0E45-461B-B440-DE0EE7CBA30F}" type="presOf" srcId="{0F214778-F7FA-4BA3-9CDC-F142677ED3F7}" destId="{F928DD05-A2F1-4F4F-8FC5-BDCBF2A1A917}" srcOrd="0" destOrd="0" presId="urn:microsoft.com/office/officeart/2005/8/layout/vProcess5"/>
    <dgm:cxn modelId="{994A1CAA-999C-4C1E-B7AE-CF3080C0E67E}" type="presOf" srcId="{611E5381-A0B0-4F0E-9DD8-E7DECE9F19DD}" destId="{7F0EA4F0-F8F5-4AC4-B6BE-666BA4529973}" srcOrd="0" destOrd="0" presId="urn:microsoft.com/office/officeart/2005/8/layout/vProcess5"/>
    <dgm:cxn modelId="{94B5B6B7-BB10-4EF3-B58F-CB63212F2118}" srcId="{0F214778-F7FA-4BA3-9CDC-F142677ED3F7}" destId="{2A5244B8-9E51-47A1-8819-C8E479F44BC0}" srcOrd="1" destOrd="0" parTransId="{C1587C79-977A-4A38-9EB2-3DE07BA7D589}" sibTransId="{E12F02B8-DEA6-4780-85F1-FAEFD894D4E0}"/>
    <dgm:cxn modelId="{267EE0A6-5D3E-45CB-BFCB-FC1651F8EC6F}" type="presOf" srcId="{6CD21468-F4AE-405A-8F53-6D65E084973E}" destId="{E20A7056-9756-4520-A8C7-E02CE2687BE3}" srcOrd="0" destOrd="0" presId="urn:microsoft.com/office/officeart/2005/8/layout/vProcess5"/>
    <dgm:cxn modelId="{2F15246F-4222-49CB-BD49-9917BA8D5242}" type="presOf" srcId="{E318B8E0-184A-4BC6-A39A-4BE2DA3644FA}" destId="{65ACA7A8-F558-481B-85AD-52EB68160E2B}" srcOrd="0" destOrd="0" presId="urn:microsoft.com/office/officeart/2005/8/layout/vProcess5"/>
    <dgm:cxn modelId="{DD153B2E-A874-499C-B7F4-2E071DE4EE25}" srcId="{0F214778-F7FA-4BA3-9CDC-F142677ED3F7}" destId="{611E5381-A0B0-4F0E-9DD8-E7DECE9F19DD}" srcOrd="0" destOrd="0" parTransId="{93C067B2-DA85-4612-888B-0CA412F063CC}" sibTransId="{6CD21468-F4AE-405A-8F53-6D65E084973E}"/>
    <dgm:cxn modelId="{D6967848-24F8-455A-B7C6-55577FF2FFE0}" type="presOf" srcId="{E318B8E0-184A-4BC6-A39A-4BE2DA3644FA}" destId="{D42F8A3A-1E3C-45A5-A046-76704C3A8A87}" srcOrd="1" destOrd="0" presId="urn:microsoft.com/office/officeart/2005/8/layout/vProcess5"/>
    <dgm:cxn modelId="{3318A80F-16CA-451D-B9C4-F8E4EFD26B8A}" type="presOf" srcId="{00241D46-1D17-4311-8516-8E620B99935A}" destId="{A51765AC-ADCA-4C9A-B4D2-79CD57E0C2A6}" srcOrd="0" destOrd="0" presId="urn:microsoft.com/office/officeart/2005/8/layout/vProcess5"/>
    <dgm:cxn modelId="{832C04A2-CA61-4BFF-84BF-11D29EEB72C8}" type="presOf" srcId="{94D20E33-72F2-4DF2-887B-96DBAF5CA1AB}" destId="{3B560AFC-49C1-4D65-A2A6-70E13C039486}" srcOrd="0" destOrd="0" presId="urn:microsoft.com/office/officeart/2005/8/layout/vProcess5"/>
    <dgm:cxn modelId="{B5CEA3E9-5446-4A80-863D-7BBED065A3A5}" type="presOf" srcId="{94D20E33-72F2-4DF2-887B-96DBAF5CA1AB}" destId="{62C717D2-480B-442C-A3EB-1DE339C46577}" srcOrd="1" destOrd="0" presId="urn:microsoft.com/office/officeart/2005/8/layout/vProcess5"/>
    <dgm:cxn modelId="{46F6D693-9CA1-45E0-BE76-A7F5FE4089F4}" srcId="{0F214778-F7FA-4BA3-9CDC-F142677ED3F7}" destId="{E318B8E0-184A-4BC6-A39A-4BE2DA3644FA}" srcOrd="4" destOrd="0" parTransId="{CFB9A4DE-8BEC-49E2-B90C-9560B0B3038D}" sibTransId="{743F6275-C951-4493-9BA3-E5826D8FD4CF}"/>
    <dgm:cxn modelId="{A48A8F21-E289-493F-B3F3-F7ED773F0E39}" type="presOf" srcId="{6620D040-70CC-40D9-A884-6DD1F3923F05}" destId="{F5EC3F37-1D54-4C6F-9D13-666200EE8AC8}" srcOrd="0" destOrd="0" presId="urn:microsoft.com/office/officeart/2005/8/layout/vProcess5"/>
    <dgm:cxn modelId="{F0FD62B1-24A1-46E6-B221-8F3750A00D07}" type="presOf" srcId="{E12F02B8-DEA6-4780-85F1-FAEFD894D4E0}" destId="{DEE8E421-BD91-4B5B-B85B-A1DCC8B93611}" srcOrd="0" destOrd="0" presId="urn:microsoft.com/office/officeart/2005/8/layout/vProcess5"/>
    <dgm:cxn modelId="{F5E636B5-02FE-474C-9384-10AA4D5000A8}" type="presOf" srcId="{611E5381-A0B0-4F0E-9DD8-E7DECE9F19DD}" destId="{D8146F9E-FAA5-4594-BBB9-1FDBC8AC364B}" srcOrd="1" destOrd="0" presId="urn:microsoft.com/office/officeart/2005/8/layout/vProcess5"/>
    <dgm:cxn modelId="{A7EEB9AE-E515-4415-8208-D2204D4E123A}" type="presOf" srcId="{2A5244B8-9E51-47A1-8819-C8E479F44BC0}" destId="{0F7A1C02-665B-4702-9291-F19404197DF8}" srcOrd="0" destOrd="0" presId="urn:microsoft.com/office/officeart/2005/8/layout/vProcess5"/>
    <dgm:cxn modelId="{F78B989D-73EB-4BDE-95A3-C3FE64A4CA91}" type="presOf" srcId="{6620D040-70CC-40D9-A884-6DD1F3923F05}" destId="{426B1C16-F448-4389-BE28-92E7A71BBA2D}" srcOrd="1" destOrd="0" presId="urn:microsoft.com/office/officeart/2005/8/layout/vProcess5"/>
    <dgm:cxn modelId="{69915F5A-E114-4F4F-8F81-758688092DD2}" srcId="{0F214778-F7FA-4BA3-9CDC-F142677ED3F7}" destId="{94D20E33-72F2-4DF2-887B-96DBAF5CA1AB}" srcOrd="3" destOrd="0" parTransId="{C97CC39F-A94A-4B9F-A247-0292A95420BE}" sibTransId="{1ACF639E-EE44-4EFD-8C80-CAD2784AC8FF}"/>
    <dgm:cxn modelId="{17647F47-F24F-4C3C-B30B-81E0CC57A4D9}" type="presOf" srcId="{2A5244B8-9E51-47A1-8819-C8E479F44BC0}" destId="{CB0F74F7-1159-4860-A23E-4FC527F5D694}" srcOrd="1" destOrd="0" presId="urn:microsoft.com/office/officeart/2005/8/layout/vProcess5"/>
    <dgm:cxn modelId="{4354A3DA-DB06-4951-9458-FCCE0BAB67EC}" type="presOf" srcId="{1ACF639E-EE44-4EFD-8C80-CAD2784AC8FF}" destId="{7CB9E944-F710-46BB-A910-3E250E01C161}" srcOrd="0" destOrd="0" presId="urn:microsoft.com/office/officeart/2005/8/layout/vProcess5"/>
    <dgm:cxn modelId="{5FB6EA18-9FFA-4603-88A7-08E0A280ED01}" srcId="{0F214778-F7FA-4BA3-9CDC-F142677ED3F7}" destId="{6620D040-70CC-40D9-A884-6DD1F3923F05}" srcOrd="2" destOrd="0" parTransId="{5F2CD10F-A437-4A4D-BEFD-FC83BF952BEF}" sibTransId="{00241D46-1D17-4311-8516-8E620B99935A}"/>
    <dgm:cxn modelId="{5686A5BD-37F5-45CF-AF0B-BC726025B46C}" type="presParOf" srcId="{F928DD05-A2F1-4F4F-8FC5-BDCBF2A1A917}" destId="{F5BF9025-286A-4AB6-B589-3562895BD581}" srcOrd="0" destOrd="0" presId="urn:microsoft.com/office/officeart/2005/8/layout/vProcess5"/>
    <dgm:cxn modelId="{E519D6C1-1223-4F7B-8011-B22DFA2E0D7E}" type="presParOf" srcId="{F928DD05-A2F1-4F4F-8FC5-BDCBF2A1A917}" destId="{7F0EA4F0-F8F5-4AC4-B6BE-666BA4529973}" srcOrd="1" destOrd="0" presId="urn:microsoft.com/office/officeart/2005/8/layout/vProcess5"/>
    <dgm:cxn modelId="{E6216D15-B898-4C1D-8FFE-EB3964569614}" type="presParOf" srcId="{F928DD05-A2F1-4F4F-8FC5-BDCBF2A1A917}" destId="{0F7A1C02-665B-4702-9291-F19404197DF8}" srcOrd="2" destOrd="0" presId="urn:microsoft.com/office/officeart/2005/8/layout/vProcess5"/>
    <dgm:cxn modelId="{312C3BC5-10B3-46D7-9FC5-780F8DBAA33E}" type="presParOf" srcId="{F928DD05-A2F1-4F4F-8FC5-BDCBF2A1A917}" destId="{F5EC3F37-1D54-4C6F-9D13-666200EE8AC8}" srcOrd="3" destOrd="0" presId="urn:microsoft.com/office/officeart/2005/8/layout/vProcess5"/>
    <dgm:cxn modelId="{424B9246-58B2-4658-B397-0CD54EBC2EAB}" type="presParOf" srcId="{F928DD05-A2F1-4F4F-8FC5-BDCBF2A1A917}" destId="{3B560AFC-49C1-4D65-A2A6-70E13C039486}" srcOrd="4" destOrd="0" presId="urn:microsoft.com/office/officeart/2005/8/layout/vProcess5"/>
    <dgm:cxn modelId="{6B0CEF3E-4816-46E8-AA3C-1F3744588FF5}" type="presParOf" srcId="{F928DD05-A2F1-4F4F-8FC5-BDCBF2A1A917}" destId="{65ACA7A8-F558-481B-85AD-52EB68160E2B}" srcOrd="5" destOrd="0" presId="urn:microsoft.com/office/officeart/2005/8/layout/vProcess5"/>
    <dgm:cxn modelId="{1286886D-9536-4893-A46D-4F034E246AA4}" type="presParOf" srcId="{F928DD05-A2F1-4F4F-8FC5-BDCBF2A1A917}" destId="{E20A7056-9756-4520-A8C7-E02CE2687BE3}" srcOrd="6" destOrd="0" presId="urn:microsoft.com/office/officeart/2005/8/layout/vProcess5"/>
    <dgm:cxn modelId="{11D52590-C695-481A-9F8D-CB98B65C6AD3}" type="presParOf" srcId="{F928DD05-A2F1-4F4F-8FC5-BDCBF2A1A917}" destId="{DEE8E421-BD91-4B5B-B85B-A1DCC8B93611}" srcOrd="7" destOrd="0" presId="urn:microsoft.com/office/officeart/2005/8/layout/vProcess5"/>
    <dgm:cxn modelId="{7D7905B4-1CAE-42A5-9A03-2836536B7E19}" type="presParOf" srcId="{F928DD05-A2F1-4F4F-8FC5-BDCBF2A1A917}" destId="{A51765AC-ADCA-4C9A-B4D2-79CD57E0C2A6}" srcOrd="8" destOrd="0" presId="urn:microsoft.com/office/officeart/2005/8/layout/vProcess5"/>
    <dgm:cxn modelId="{77552663-A7F9-4B16-930F-B72263953ADE}" type="presParOf" srcId="{F928DD05-A2F1-4F4F-8FC5-BDCBF2A1A917}" destId="{7CB9E944-F710-46BB-A910-3E250E01C161}" srcOrd="9" destOrd="0" presId="urn:microsoft.com/office/officeart/2005/8/layout/vProcess5"/>
    <dgm:cxn modelId="{BD2D0F8F-3E7F-425B-9E57-CA02F4E4883D}" type="presParOf" srcId="{F928DD05-A2F1-4F4F-8FC5-BDCBF2A1A917}" destId="{D8146F9E-FAA5-4594-BBB9-1FDBC8AC364B}" srcOrd="10" destOrd="0" presId="urn:microsoft.com/office/officeart/2005/8/layout/vProcess5"/>
    <dgm:cxn modelId="{91DEEDF8-742A-4AD1-8188-F8C2465CD6DA}" type="presParOf" srcId="{F928DD05-A2F1-4F4F-8FC5-BDCBF2A1A917}" destId="{CB0F74F7-1159-4860-A23E-4FC527F5D694}" srcOrd="11" destOrd="0" presId="urn:microsoft.com/office/officeart/2005/8/layout/vProcess5"/>
    <dgm:cxn modelId="{993E0FD1-2610-4CB9-9B56-6AEDB447657B}" type="presParOf" srcId="{F928DD05-A2F1-4F4F-8FC5-BDCBF2A1A917}" destId="{426B1C16-F448-4389-BE28-92E7A71BBA2D}" srcOrd="12" destOrd="0" presId="urn:microsoft.com/office/officeart/2005/8/layout/vProcess5"/>
    <dgm:cxn modelId="{225D8E3B-D2E5-4824-B40E-9A55584A09A9}" type="presParOf" srcId="{F928DD05-A2F1-4F4F-8FC5-BDCBF2A1A917}" destId="{62C717D2-480B-442C-A3EB-1DE339C46577}" srcOrd="13" destOrd="0" presId="urn:microsoft.com/office/officeart/2005/8/layout/vProcess5"/>
    <dgm:cxn modelId="{9E3B0273-07D8-448A-BA47-9F1F7C2E48A7}" type="presParOf" srcId="{F928DD05-A2F1-4F4F-8FC5-BDCBF2A1A917}" destId="{D42F8A3A-1E3C-45A5-A046-76704C3A8A87}"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F214778-F7FA-4BA3-9CDC-F142677ED3F7}"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US"/>
        </a:p>
      </dgm:t>
    </dgm:pt>
    <dgm:pt modelId="{611E5381-A0B0-4F0E-9DD8-E7DECE9F19DD}">
      <dgm:prSet phldrT="[Text]" custT="1"/>
      <dgm:spPr/>
      <dgm:t>
        <a:bodyPr/>
        <a:lstStyle/>
        <a:p>
          <a:r>
            <a:rPr lang="en-US" sz="2400" dirty="0" smtClean="0">
              <a:latin typeface="Gill Sans MT" panose="020B0502020104020203" pitchFamily="34" charset="0"/>
            </a:rPr>
            <a:t>Risk-sharing arrangements</a:t>
          </a:r>
          <a:endParaRPr lang="en-US" sz="2400" dirty="0"/>
        </a:p>
      </dgm:t>
    </dgm:pt>
    <dgm:pt modelId="{93C067B2-DA85-4612-888B-0CA412F063CC}" type="parTrans" cxnId="{DD153B2E-A874-499C-B7F4-2E071DE4EE25}">
      <dgm:prSet/>
      <dgm:spPr/>
      <dgm:t>
        <a:bodyPr/>
        <a:lstStyle/>
        <a:p>
          <a:endParaRPr lang="en-US"/>
        </a:p>
      </dgm:t>
    </dgm:pt>
    <dgm:pt modelId="{6CD21468-F4AE-405A-8F53-6D65E084973E}" type="sibTrans" cxnId="{DD153B2E-A874-499C-B7F4-2E071DE4EE25}">
      <dgm:prSet/>
      <dgm:spPr/>
      <dgm:t>
        <a:bodyPr/>
        <a:lstStyle/>
        <a:p>
          <a:endParaRPr lang="en-US" dirty="0"/>
        </a:p>
      </dgm:t>
    </dgm:pt>
    <dgm:pt modelId="{2A5244B8-9E51-47A1-8819-C8E479F44BC0}">
      <dgm:prSet custT="1"/>
      <dgm:spPr/>
      <dgm:t>
        <a:bodyPr/>
        <a:lstStyle/>
        <a:p>
          <a:r>
            <a:rPr lang="en-US" sz="2400" dirty="0" smtClean="0">
              <a:latin typeface="Gill Sans MT" panose="020B0502020104020203" pitchFamily="34" charset="0"/>
            </a:rPr>
            <a:t>Benchmarking methodology</a:t>
          </a:r>
          <a:endParaRPr lang="en-US" sz="2400" dirty="0">
            <a:latin typeface="Gill Sans MT" panose="020B0502020104020203" pitchFamily="34" charset="0"/>
          </a:endParaRPr>
        </a:p>
      </dgm:t>
    </dgm:pt>
    <dgm:pt modelId="{C1587C79-977A-4A38-9EB2-3DE07BA7D589}" type="parTrans" cxnId="{94B5B6B7-BB10-4EF3-B58F-CB63212F2118}">
      <dgm:prSet/>
      <dgm:spPr/>
      <dgm:t>
        <a:bodyPr/>
        <a:lstStyle/>
        <a:p>
          <a:endParaRPr lang="en-US"/>
        </a:p>
      </dgm:t>
    </dgm:pt>
    <dgm:pt modelId="{E12F02B8-DEA6-4780-85F1-FAEFD894D4E0}" type="sibTrans" cxnId="{94B5B6B7-BB10-4EF3-B58F-CB63212F2118}">
      <dgm:prSet/>
      <dgm:spPr/>
      <dgm:t>
        <a:bodyPr/>
        <a:lstStyle/>
        <a:p>
          <a:endParaRPr lang="en-US" dirty="0"/>
        </a:p>
      </dgm:t>
    </dgm:pt>
    <dgm:pt modelId="{6620D040-70CC-40D9-A884-6DD1F3923F05}">
      <dgm:prSet custT="1"/>
      <dgm:spPr/>
      <dgm:t>
        <a:bodyPr/>
        <a:lstStyle/>
        <a:p>
          <a:r>
            <a:rPr lang="en-US" sz="2400" dirty="0" smtClean="0">
              <a:latin typeface="Gill Sans MT" panose="020B0502020104020203" pitchFamily="34" charset="0"/>
            </a:rPr>
            <a:t>Payment options</a:t>
          </a:r>
          <a:endParaRPr lang="en-US" sz="2400" dirty="0">
            <a:latin typeface="Gill Sans MT" panose="020B0502020104020203" pitchFamily="34" charset="0"/>
          </a:endParaRPr>
        </a:p>
      </dgm:t>
    </dgm:pt>
    <dgm:pt modelId="{5F2CD10F-A437-4A4D-BEFD-FC83BF952BEF}" type="parTrans" cxnId="{5FB6EA18-9FFA-4603-88A7-08E0A280ED01}">
      <dgm:prSet/>
      <dgm:spPr/>
      <dgm:t>
        <a:bodyPr/>
        <a:lstStyle/>
        <a:p>
          <a:endParaRPr lang="en-US"/>
        </a:p>
      </dgm:t>
    </dgm:pt>
    <dgm:pt modelId="{00241D46-1D17-4311-8516-8E620B99935A}" type="sibTrans" cxnId="{5FB6EA18-9FFA-4603-88A7-08E0A280ED01}">
      <dgm:prSet/>
      <dgm:spPr/>
      <dgm:t>
        <a:bodyPr/>
        <a:lstStyle/>
        <a:p>
          <a:endParaRPr lang="en-US" dirty="0"/>
        </a:p>
      </dgm:t>
    </dgm:pt>
    <dgm:pt modelId="{94D20E33-72F2-4DF2-887B-96DBAF5CA1AB}">
      <dgm:prSe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2400" dirty="0" smtClean="0">
              <a:solidFill>
                <a:schemeClr val="bg1"/>
              </a:solidFill>
              <a:latin typeface="Gill Sans MT" panose="020B0502020104020203" pitchFamily="34" charset="0"/>
            </a:rPr>
            <a:t>Risk Mitigation Mechanisms</a:t>
          </a:r>
          <a:endParaRPr lang="en-US" sz="2400" dirty="0">
            <a:solidFill>
              <a:schemeClr val="bg1"/>
            </a:solidFill>
            <a:latin typeface="Gill Sans MT" panose="020B0502020104020203" pitchFamily="34" charset="0"/>
          </a:endParaRPr>
        </a:p>
      </dgm:t>
    </dgm:pt>
    <dgm:pt modelId="{C97CC39F-A94A-4B9F-A247-0292A95420BE}" type="parTrans" cxnId="{69915F5A-E114-4F4F-8F81-758688092DD2}">
      <dgm:prSet/>
      <dgm:spPr/>
      <dgm:t>
        <a:bodyPr/>
        <a:lstStyle/>
        <a:p>
          <a:endParaRPr lang="en-US"/>
        </a:p>
      </dgm:t>
    </dgm:pt>
    <dgm:pt modelId="{1ACF639E-EE44-4EFD-8C80-CAD2784AC8FF}" type="sibTrans" cxnId="{69915F5A-E114-4F4F-8F81-758688092DD2}">
      <dgm:prSet/>
      <dgm:spPr/>
      <dgm:t>
        <a:bodyPr/>
        <a:lstStyle/>
        <a:p>
          <a:endParaRPr lang="en-US" dirty="0"/>
        </a:p>
      </dgm:t>
    </dgm:pt>
    <dgm:pt modelId="{E318B8E0-184A-4BC6-A39A-4BE2DA3644FA}">
      <dgm:prSet custT="1"/>
      <dgm:spPr/>
      <dgm:t>
        <a:bodyPr/>
        <a:lstStyle/>
        <a:p>
          <a:r>
            <a:rPr lang="en-US" sz="2400" dirty="0" smtClean="0">
              <a:latin typeface="Gill Sans MT" panose="020B0502020104020203" pitchFamily="34" charset="0"/>
            </a:rPr>
            <a:t>Reconciliation</a:t>
          </a:r>
          <a:endParaRPr lang="en-US" sz="2400" dirty="0">
            <a:latin typeface="Gill Sans MT" panose="020B0502020104020203" pitchFamily="34" charset="0"/>
          </a:endParaRPr>
        </a:p>
      </dgm:t>
    </dgm:pt>
    <dgm:pt modelId="{CFB9A4DE-8BEC-49E2-B90C-9560B0B3038D}" type="parTrans" cxnId="{46F6D693-9CA1-45E0-BE76-A7F5FE4089F4}">
      <dgm:prSet/>
      <dgm:spPr/>
      <dgm:t>
        <a:bodyPr/>
        <a:lstStyle/>
        <a:p>
          <a:endParaRPr lang="en-US"/>
        </a:p>
      </dgm:t>
    </dgm:pt>
    <dgm:pt modelId="{743F6275-C951-4493-9BA3-E5826D8FD4CF}" type="sibTrans" cxnId="{46F6D693-9CA1-45E0-BE76-A7F5FE4089F4}">
      <dgm:prSet/>
      <dgm:spPr/>
      <dgm:t>
        <a:bodyPr/>
        <a:lstStyle/>
        <a:p>
          <a:endParaRPr lang="en-US"/>
        </a:p>
      </dgm:t>
    </dgm:pt>
    <dgm:pt modelId="{F928DD05-A2F1-4F4F-8FC5-BDCBF2A1A917}" type="pres">
      <dgm:prSet presAssocID="{0F214778-F7FA-4BA3-9CDC-F142677ED3F7}" presName="outerComposite" presStyleCnt="0">
        <dgm:presLayoutVars>
          <dgm:chMax val="5"/>
          <dgm:dir/>
          <dgm:resizeHandles val="exact"/>
        </dgm:presLayoutVars>
      </dgm:prSet>
      <dgm:spPr/>
      <dgm:t>
        <a:bodyPr/>
        <a:lstStyle/>
        <a:p>
          <a:endParaRPr lang="en-US"/>
        </a:p>
      </dgm:t>
    </dgm:pt>
    <dgm:pt modelId="{F5BF9025-286A-4AB6-B589-3562895BD581}" type="pres">
      <dgm:prSet presAssocID="{0F214778-F7FA-4BA3-9CDC-F142677ED3F7}" presName="dummyMaxCanvas" presStyleCnt="0">
        <dgm:presLayoutVars/>
      </dgm:prSet>
      <dgm:spPr/>
      <dgm:t>
        <a:bodyPr/>
        <a:lstStyle/>
        <a:p>
          <a:endParaRPr lang="en-US"/>
        </a:p>
      </dgm:t>
    </dgm:pt>
    <dgm:pt modelId="{7F0EA4F0-F8F5-4AC4-B6BE-666BA4529973}" type="pres">
      <dgm:prSet presAssocID="{0F214778-F7FA-4BA3-9CDC-F142677ED3F7}" presName="FiveNodes_1" presStyleLbl="node1" presStyleIdx="0" presStyleCnt="5">
        <dgm:presLayoutVars>
          <dgm:bulletEnabled val="1"/>
        </dgm:presLayoutVars>
      </dgm:prSet>
      <dgm:spPr/>
      <dgm:t>
        <a:bodyPr/>
        <a:lstStyle/>
        <a:p>
          <a:endParaRPr lang="en-US"/>
        </a:p>
      </dgm:t>
    </dgm:pt>
    <dgm:pt modelId="{0F7A1C02-665B-4702-9291-F19404197DF8}" type="pres">
      <dgm:prSet presAssocID="{0F214778-F7FA-4BA3-9CDC-F142677ED3F7}" presName="FiveNodes_2" presStyleLbl="node1" presStyleIdx="1" presStyleCnt="5">
        <dgm:presLayoutVars>
          <dgm:bulletEnabled val="1"/>
        </dgm:presLayoutVars>
      </dgm:prSet>
      <dgm:spPr/>
      <dgm:t>
        <a:bodyPr/>
        <a:lstStyle/>
        <a:p>
          <a:endParaRPr lang="en-US"/>
        </a:p>
      </dgm:t>
    </dgm:pt>
    <dgm:pt modelId="{F5EC3F37-1D54-4C6F-9D13-666200EE8AC8}" type="pres">
      <dgm:prSet presAssocID="{0F214778-F7FA-4BA3-9CDC-F142677ED3F7}" presName="FiveNodes_3" presStyleLbl="node1" presStyleIdx="2" presStyleCnt="5">
        <dgm:presLayoutVars>
          <dgm:bulletEnabled val="1"/>
        </dgm:presLayoutVars>
      </dgm:prSet>
      <dgm:spPr/>
      <dgm:t>
        <a:bodyPr/>
        <a:lstStyle/>
        <a:p>
          <a:endParaRPr lang="en-US"/>
        </a:p>
      </dgm:t>
    </dgm:pt>
    <dgm:pt modelId="{3B560AFC-49C1-4D65-A2A6-70E13C039486}" type="pres">
      <dgm:prSet presAssocID="{0F214778-F7FA-4BA3-9CDC-F142677ED3F7}" presName="FiveNodes_4" presStyleLbl="node1" presStyleIdx="3" presStyleCnt="5">
        <dgm:presLayoutVars>
          <dgm:bulletEnabled val="1"/>
        </dgm:presLayoutVars>
      </dgm:prSet>
      <dgm:spPr/>
      <dgm:t>
        <a:bodyPr/>
        <a:lstStyle/>
        <a:p>
          <a:endParaRPr lang="en-US"/>
        </a:p>
      </dgm:t>
    </dgm:pt>
    <dgm:pt modelId="{65ACA7A8-F558-481B-85AD-52EB68160E2B}" type="pres">
      <dgm:prSet presAssocID="{0F214778-F7FA-4BA3-9CDC-F142677ED3F7}" presName="FiveNodes_5" presStyleLbl="node1" presStyleIdx="4" presStyleCnt="5">
        <dgm:presLayoutVars>
          <dgm:bulletEnabled val="1"/>
        </dgm:presLayoutVars>
      </dgm:prSet>
      <dgm:spPr/>
      <dgm:t>
        <a:bodyPr/>
        <a:lstStyle/>
        <a:p>
          <a:endParaRPr lang="en-US"/>
        </a:p>
      </dgm:t>
    </dgm:pt>
    <dgm:pt modelId="{E20A7056-9756-4520-A8C7-E02CE2687BE3}" type="pres">
      <dgm:prSet presAssocID="{0F214778-F7FA-4BA3-9CDC-F142677ED3F7}" presName="FiveConn_1-2" presStyleLbl="fgAccFollowNode1" presStyleIdx="0" presStyleCnt="4">
        <dgm:presLayoutVars>
          <dgm:bulletEnabled val="1"/>
        </dgm:presLayoutVars>
      </dgm:prSet>
      <dgm:spPr/>
      <dgm:t>
        <a:bodyPr/>
        <a:lstStyle/>
        <a:p>
          <a:endParaRPr lang="en-US"/>
        </a:p>
      </dgm:t>
    </dgm:pt>
    <dgm:pt modelId="{DEE8E421-BD91-4B5B-B85B-A1DCC8B93611}" type="pres">
      <dgm:prSet presAssocID="{0F214778-F7FA-4BA3-9CDC-F142677ED3F7}" presName="FiveConn_2-3" presStyleLbl="fgAccFollowNode1" presStyleIdx="1" presStyleCnt="4">
        <dgm:presLayoutVars>
          <dgm:bulletEnabled val="1"/>
        </dgm:presLayoutVars>
      </dgm:prSet>
      <dgm:spPr/>
      <dgm:t>
        <a:bodyPr/>
        <a:lstStyle/>
        <a:p>
          <a:endParaRPr lang="en-US"/>
        </a:p>
      </dgm:t>
    </dgm:pt>
    <dgm:pt modelId="{A51765AC-ADCA-4C9A-B4D2-79CD57E0C2A6}" type="pres">
      <dgm:prSet presAssocID="{0F214778-F7FA-4BA3-9CDC-F142677ED3F7}" presName="FiveConn_3-4" presStyleLbl="fgAccFollowNode1" presStyleIdx="2" presStyleCnt="4">
        <dgm:presLayoutVars>
          <dgm:bulletEnabled val="1"/>
        </dgm:presLayoutVars>
      </dgm:prSet>
      <dgm:spPr/>
      <dgm:t>
        <a:bodyPr/>
        <a:lstStyle/>
        <a:p>
          <a:endParaRPr lang="en-US"/>
        </a:p>
      </dgm:t>
    </dgm:pt>
    <dgm:pt modelId="{7CB9E944-F710-46BB-A910-3E250E01C161}" type="pres">
      <dgm:prSet presAssocID="{0F214778-F7FA-4BA3-9CDC-F142677ED3F7}" presName="FiveConn_4-5" presStyleLbl="fgAccFollowNode1" presStyleIdx="3" presStyleCnt="4">
        <dgm:presLayoutVars>
          <dgm:bulletEnabled val="1"/>
        </dgm:presLayoutVars>
      </dgm:prSet>
      <dgm:spPr/>
      <dgm:t>
        <a:bodyPr/>
        <a:lstStyle/>
        <a:p>
          <a:endParaRPr lang="en-US"/>
        </a:p>
      </dgm:t>
    </dgm:pt>
    <dgm:pt modelId="{D8146F9E-FAA5-4594-BBB9-1FDBC8AC364B}" type="pres">
      <dgm:prSet presAssocID="{0F214778-F7FA-4BA3-9CDC-F142677ED3F7}" presName="FiveNodes_1_text" presStyleLbl="node1" presStyleIdx="4" presStyleCnt="5">
        <dgm:presLayoutVars>
          <dgm:bulletEnabled val="1"/>
        </dgm:presLayoutVars>
      </dgm:prSet>
      <dgm:spPr/>
      <dgm:t>
        <a:bodyPr/>
        <a:lstStyle/>
        <a:p>
          <a:endParaRPr lang="en-US"/>
        </a:p>
      </dgm:t>
    </dgm:pt>
    <dgm:pt modelId="{CB0F74F7-1159-4860-A23E-4FC527F5D694}" type="pres">
      <dgm:prSet presAssocID="{0F214778-F7FA-4BA3-9CDC-F142677ED3F7}" presName="FiveNodes_2_text" presStyleLbl="node1" presStyleIdx="4" presStyleCnt="5">
        <dgm:presLayoutVars>
          <dgm:bulletEnabled val="1"/>
        </dgm:presLayoutVars>
      </dgm:prSet>
      <dgm:spPr/>
      <dgm:t>
        <a:bodyPr/>
        <a:lstStyle/>
        <a:p>
          <a:endParaRPr lang="en-US"/>
        </a:p>
      </dgm:t>
    </dgm:pt>
    <dgm:pt modelId="{426B1C16-F448-4389-BE28-92E7A71BBA2D}" type="pres">
      <dgm:prSet presAssocID="{0F214778-F7FA-4BA3-9CDC-F142677ED3F7}" presName="FiveNodes_3_text" presStyleLbl="node1" presStyleIdx="4" presStyleCnt="5">
        <dgm:presLayoutVars>
          <dgm:bulletEnabled val="1"/>
        </dgm:presLayoutVars>
      </dgm:prSet>
      <dgm:spPr/>
      <dgm:t>
        <a:bodyPr/>
        <a:lstStyle/>
        <a:p>
          <a:endParaRPr lang="en-US"/>
        </a:p>
      </dgm:t>
    </dgm:pt>
    <dgm:pt modelId="{62C717D2-480B-442C-A3EB-1DE339C46577}" type="pres">
      <dgm:prSet presAssocID="{0F214778-F7FA-4BA3-9CDC-F142677ED3F7}" presName="FiveNodes_4_text" presStyleLbl="node1" presStyleIdx="4" presStyleCnt="5">
        <dgm:presLayoutVars>
          <dgm:bulletEnabled val="1"/>
        </dgm:presLayoutVars>
      </dgm:prSet>
      <dgm:spPr/>
      <dgm:t>
        <a:bodyPr/>
        <a:lstStyle/>
        <a:p>
          <a:endParaRPr lang="en-US"/>
        </a:p>
      </dgm:t>
    </dgm:pt>
    <dgm:pt modelId="{D42F8A3A-1E3C-45A5-A046-76704C3A8A87}" type="pres">
      <dgm:prSet presAssocID="{0F214778-F7FA-4BA3-9CDC-F142677ED3F7}" presName="FiveNodes_5_text" presStyleLbl="node1" presStyleIdx="4" presStyleCnt="5">
        <dgm:presLayoutVars>
          <dgm:bulletEnabled val="1"/>
        </dgm:presLayoutVars>
      </dgm:prSet>
      <dgm:spPr/>
      <dgm:t>
        <a:bodyPr/>
        <a:lstStyle/>
        <a:p>
          <a:endParaRPr lang="en-US"/>
        </a:p>
      </dgm:t>
    </dgm:pt>
  </dgm:ptLst>
  <dgm:cxnLst>
    <dgm:cxn modelId="{FB5B1159-D8D1-4DC2-82A6-A26CA27141CF}" type="presOf" srcId="{6620D040-70CC-40D9-A884-6DD1F3923F05}" destId="{F5EC3F37-1D54-4C6F-9D13-666200EE8AC8}" srcOrd="0" destOrd="0" presId="urn:microsoft.com/office/officeart/2005/8/layout/vProcess5"/>
    <dgm:cxn modelId="{94B5B6B7-BB10-4EF3-B58F-CB63212F2118}" srcId="{0F214778-F7FA-4BA3-9CDC-F142677ED3F7}" destId="{2A5244B8-9E51-47A1-8819-C8E479F44BC0}" srcOrd="1" destOrd="0" parTransId="{C1587C79-977A-4A38-9EB2-3DE07BA7D589}" sibTransId="{E12F02B8-DEA6-4780-85F1-FAEFD894D4E0}"/>
    <dgm:cxn modelId="{9833857B-EA68-4991-A168-D8C56E9701A7}" type="presOf" srcId="{E12F02B8-DEA6-4780-85F1-FAEFD894D4E0}" destId="{DEE8E421-BD91-4B5B-B85B-A1DCC8B93611}" srcOrd="0" destOrd="0" presId="urn:microsoft.com/office/officeart/2005/8/layout/vProcess5"/>
    <dgm:cxn modelId="{D62F375C-1213-442C-9D30-78E2C6B33CBB}" type="presOf" srcId="{6CD21468-F4AE-405A-8F53-6D65E084973E}" destId="{E20A7056-9756-4520-A8C7-E02CE2687BE3}" srcOrd="0" destOrd="0" presId="urn:microsoft.com/office/officeart/2005/8/layout/vProcess5"/>
    <dgm:cxn modelId="{DD153B2E-A874-499C-B7F4-2E071DE4EE25}" srcId="{0F214778-F7FA-4BA3-9CDC-F142677ED3F7}" destId="{611E5381-A0B0-4F0E-9DD8-E7DECE9F19DD}" srcOrd="0" destOrd="0" parTransId="{93C067B2-DA85-4612-888B-0CA412F063CC}" sibTransId="{6CD21468-F4AE-405A-8F53-6D65E084973E}"/>
    <dgm:cxn modelId="{A8609263-28C0-4BF9-A907-91B757B7E8FC}" type="presOf" srcId="{2A5244B8-9E51-47A1-8819-C8E479F44BC0}" destId="{0F7A1C02-665B-4702-9291-F19404197DF8}" srcOrd="0" destOrd="0" presId="urn:microsoft.com/office/officeart/2005/8/layout/vProcess5"/>
    <dgm:cxn modelId="{39F66E83-7CB5-46D8-BFBD-AE5C7FF28EDE}" type="presOf" srcId="{611E5381-A0B0-4F0E-9DD8-E7DECE9F19DD}" destId="{D8146F9E-FAA5-4594-BBB9-1FDBC8AC364B}" srcOrd="1" destOrd="0" presId="urn:microsoft.com/office/officeart/2005/8/layout/vProcess5"/>
    <dgm:cxn modelId="{328C8D02-5EA1-479D-976D-EDFED0A33C23}" type="presOf" srcId="{0F214778-F7FA-4BA3-9CDC-F142677ED3F7}" destId="{F928DD05-A2F1-4F4F-8FC5-BDCBF2A1A917}" srcOrd="0" destOrd="0" presId="urn:microsoft.com/office/officeart/2005/8/layout/vProcess5"/>
    <dgm:cxn modelId="{F5269E1D-AFFA-4739-9876-9BDA11C47259}" type="presOf" srcId="{2A5244B8-9E51-47A1-8819-C8E479F44BC0}" destId="{CB0F74F7-1159-4860-A23E-4FC527F5D694}" srcOrd="1" destOrd="0" presId="urn:microsoft.com/office/officeart/2005/8/layout/vProcess5"/>
    <dgm:cxn modelId="{46F6D693-9CA1-45E0-BE76-A7F5FE4089F4}" srcId="{0F214778-F7FA-4BA3-9CDC-F142677ED3F7}" destId="{E318B8E0-184A-4BC6-A39A-4BE2DA3644FA}" srcOrd="4" destOrd="0" parTransId="{CFB9A4DE-8BEC-49E2-B90C-9560B0B3038D}" sibTransId="{743F6275-C951-4493-9BA3-E5826D8FD4CF}"/>
    <dgm:cxn modelId="{A396D4C6-3EBF-4741-9D15-5C10B0762E71}" type="presOf" srcId="{6620D040-70CC-40D9-A884-6DD1F3923F05}" destId="{426B1C16-F448-4389-BE28-92E7A71BBA2D}" srcOrd="1" destOrd="0" presId="urn:microsoft.com/office/officeart/2005/8/layout/vProcess5"/>
    <dgm:cxn modelId="{09B397C3-DE65-437C-A334-C20A7A8BB381}" type="presOf" srcId="{E318B8E0-184A-4BC6-A39A-4BE2DA3644FA}" destId="{D42F8A3A-1E3C-45A5-A046-76704C3A8A87}" srcOrd="1" destOrd="0" presId="urn:microsoft.com/office/officeart/2005/8/layout/vProcess5"/>
    <dgm:cxn modelId="{44602B37-4AC7-4E6C-864A-FE052FC2300C}" type="presOf" srcId="{E318B8E0-184A-4BC6-A39A-4BE2DA3644FA}" destId="{65ACA7A8-F558-481B-85AD-52EB68160E2B}" srcOrd="0" destOrd="0" presId="urn:microsoft.com/office/officeart/2005/8/layout/vProcess5"/>
    <dgm:cxn modelId="{71E68464-E955-451E-A359-8969ED6E98E5}" type="presOf" srcId="{611E5381-A0B0-4F0E-9DD8-E7DECE9F19DD}" destId="{7F0EA4F0-F8F5-4AC4-B6BE-666BA4529973}" srcOrd="0" destOrd="0" presId="urn:microsoft.com/office/officeart/2005/8/layout/vProcess5"/>
    <dgm:cxn modelId="{69915F5A-E114-4F4F-8F81-758688092DD2}" srcId="{0F214778-F7FA-4BA3-9CDC-F142677ED3F7}" destId="{94D20E33-72F2-4DF2-887B-96DBAF5CA1AB}" srcOrd="3" destOrd="0" parTransId="{C97CC39F-A94A-4B9F-A247-0292A95420BE}" sibTransId="{1ACF639E-EE44-4EFD-8C80-CAD2784AC8FF}"/>
    <dgm:cxn modelId="{FCBCBEA6-0E13-42BE-B0A1-3A14CE7035A6}" type="presOf" srcId="{00241D46-1D17-4311-8516-8E620B99935A}" destId="{A51765AC-ADCA-4C9A-B4D2-79CD57E0C2A6}" srcOrd="0" destOrd="0" presId="urn:microsoft.com/office/officeart/2005/8/layout/vProcess5"/>
    <dgm:cxn modelId="{535BC6A5-DDB1-4946-B9D9-D9026922D3FD}" type="presOf" srcId="{94D20E33-72F2-4DF2-887B-96DBAF5CA1AB}" destId="{62C717D2-480B-442C-A3EB-1DE339C46577}" srcOrd="1" destOrd="0" presId="urn:microsoft.com/office/officeart/2005/8/layout/vProcess5"/>
    <dgm:cxn modelId="{DC2BF301-2096-471A-A7C4-9665432A807D}" type="presOf" srcId="{1ACF639E-EE44-4EFD-8C80-CAD2784AC8FF}" destId="{7CB9E944-F710-46BB-A910-3E250E01C161}" srcOrd="0" destOrd="0" presId="urn:microsoft.com/office/officeart/2005/8/layout/vProcess5"/>
    <dgm:cxn modelId="{51FE60A4-0D2D-44E0-B604-A0515DAE0575}" type="presOf" srcId="{94D20E33-72F2-4DF2-887B-96DBAF5CA1AB}" destId="{3B560AFC-49C1-4D65-A2A6-70E13C039486}" srcOrd="0" destOrd="0" presId="urn:microsoft.com/office/officeart/2005/8/layout/vProcess5"/>
    <dgm:cxn modelId="{5FB6EA18-9FFA-4603-88A7-08E0A280ED01}" srcId="{0F214778-F7FA-4BA3-9CDC-F142677ED3F7}" destId="{6620D040-70CC-40D9-A884-6DD1F3923F05}" srcOrd="2" destOrd="0" parTransId="{5F2CD10F-A437-4A4D-BEFD-FC83BF952BEF}" sibTransId="{00241D46-1D17-4311-8516-8E620B99935A}"/>
    <dgm:cxn modelId="{13B66EC8-D4EA-43ED-A0DB-D40C7F69ECF0}" type="presParOf" srcId="{F928DD05-A2F1-4F4F-8FC5-BDCBF2A1A917}" destId="{F5BF9025-286A-4AB6-B589-3562895BD581}" srcOrd="0" destOrd="0" presId="urn:microsoft.com/office/officeart/2005/8/layout/vProcess5"/>
    <dgm:cxn modelId="{8B8CC21C-ABEB-4F4E-B4C7-91C6CB57B780}" type="presParOf" srcId="{F928DD05-A2F1-4F4F-8FC5-BDCBF2A1A917}" destId="{7F0EA4F0-F8F5-4AC4-B6BE-666BA4529973}" srcOrd="1" destOrd="0" presId="urn:microsoft.com/office/officeart/2005/8/layout/vProcess5"/>
    <dgm:cxn modelId="{906D05B1-B630-44C8-AD49-F8CA06866DDB}" type="presParOf" srcId="{F928DD05-A2F1-4F4F-8FC5-BDCBF2A1A917}" destId="{0F7A1C02-665B-4702-9291-F19404197DF8}" srcOrd="2" destOrd="0" presId="urn:microsoft.com/office/officeart/2005/8/layout/vProcess5"/>
    <dgm:cxn modelId="{EBD2A2A0-CE36-40DC-A85B-47B0AF0214E1}" type="presParOf" srcId="{F928DD05-A2F1-4F4F-8FC5-BDCBF2A1A917}" destId="{F5EC3F37-1D54-4C6F-9D13-666200EE8AC8}" srcOrd="3" destOrd="0" presId="urn:microsoft.com/office/officeart/2005/8/layout/vProcess5"/>
    <dgm:cxn modelId="{35197FCC-D954-4D5B-A009-D19FB72CCBC5}" type="presParOf" srcId="{F928DD05-A2F1-4F4F-8FC5-BDCBF2A1A917}" destId="{3B560AFC-49C1-4D65-A2A6-70E13C039486}" srcOrd="4" destOrd="0" presId="urn:microsoft.com/office/officeart/2005/8/layout/vProcess5"/>
    <dgm:cxn modelId="{A95112B8-FD3C-4586-AD17-FF5D525D47CA}" type="presParOf" srcId="{F928DD05-A2F1-4F4F-8FC5-BDCBF2A1A917}" destId="{65ACA7A8-F558-481B-85AD-52EB68160E2B}" srcOrd="5" destOrd="0" presId="urn:microsoft.com/office/officeart/2005/8/layout/vProcess5"/>
    <dgm:cxn modelId="{DBA2B598-E274-43D2-A3EC-EB8F739438CC}" type="presParOf" srcId="{F928DD05-A2F1-4F4F-8FC5-BDCBF2A1A917}" destId="{E20A7056-9756-4520-A8C7-E02CE2687BE3}" srcOrd="6" destOrd="0" presId="urn:microsoft.com/office/officeart/2005/8/layout/vProcess5"/>
    <dgm:cxn modelId="{D76C5B43-EA82-4318-84BF-839173388C89}" type="presParOf" srcId="{F928DD05-A2F1-4F4F-8FC5-BDCBF2A1A917}" destId="{DEE8E421-BD91-4B5B-B85B-A1DCC8B93611}" srcOrd="7" destOrd="0" presId="urn:microsoft.com/office/officeart/2005/8/layout/vProcess5"/>
    <dgm:cxn modelId="{8A61E1D9-B168-4E8E-89CF-3F7BC1DC500D}" type="presParOf" srcId="{F928DD05-A2F1-4F4F-8FC5-BDCBF2A1A917}" destId="{A51765AC-ADCA-4C9A-B4D2-79CD57E0C2A6}" srcOrd="8" destOrd="0" presId="urn:microsoft.com/office/officeart/2005/8/layout/vProcess5"/>
    <dgm:cxn modelId="{1993FBC3-9A18-427B-A909-E779E160A9E4}" type="presParOf" srcId="{F928DD05-A2F1-4F4F-8FC5-BDCBF2A1A917}" destId="{7CB9E944-F710-46BB-A910-3E250E01C161}" srcOrd="9" destOrd="0" presId="urn:microsoft.com/office/officeart/2005/8/layout/vProcess5"/>
    <dgm:cxn modelId="{97EF3D70-1D1A-4C3C-AD39-222DFE239738}" type="presParOf" srcId="{F928DD05-A2F1-4F4F-8FC5-BDCBF2A1A917}" destId="{D8146F9E-FAA5-4594-BBB9-1FDBC8AC364B}" srcOrd="10" destOrd="0" presId="urn:microsoft.com/office/officeart/2005/8/layout/vProcess5"/>
    <dgm:cxn modelId="{4AB9A87E-E2B2-4A6B-9CBC-B307E29C506A}" type="presParOf" srcId="{F928DD05-A2F1-4F4F-8FC5-BDCBF2A1A917}" destId="{CB0F74F7-1159-4860-A23E-4FC527F5D694}" srcOrd="11" destOrd="0" presId="urn:microsoft.com/office/officeart/2005/8/layout/vProcess5"/>
    <dgm:cxn modelId="{13C4DCCA-CB2E-4D6C-A1A0-D9305C1B722C}" type="presParOf" srcId="{F928DD05-A2F1-4F4F-8FC5-BDCBF2A1A917}" destId="{426B1C16-F448-4389-BE28-92E7A71BBA2D}" srcOrd="12" destOrd="0" presId="urn:microsoft.com/office/officeart/2005/8/layout/vProcess5"/>
    <dgm:cxn modelId="{8511E3E6-4255-4B22-B3DA-E318EF6740D5}" type="presParOf" srcId="{F928DD05-A2F1-4F4F-8FC5-BDCBF2A1A917}" destId="{62C717D2-480B-442C-A3EB-1DE339C46577}" srcOrd="13" destOrd="0" presId="urn:microsoft.com/office/officeart/2005/8/layout/vProcess5"/>
    <dgm:cxn modelId="{3C62EED7-F3D1-49B9-99CA-97844A82F59C}" type="presParOf" srcId="{F928DD05-A2F1-4F4F-8FC5-BDCBF2A1A917}" destId="{D42F8A3A-1E3C-45A5-A046-76704C3A8A87}"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7A4449-7397-484D-872D-019DBCFD359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78B2B3C-4D4C-4A44-BA5F-3BD01680F938}">
      <dgm:prSet phldrT="[Text]" custT="1"/>
      <dgm:spPr>
        <a:solidFill>
          <a:srgbClr val="004986"/>
        </a:solidFill>
      </dgm:spPr>
      <dgm:t>
        <a:bodyPr/>
        <a:lstStyle/>
        <a:p>
          <a:r>
            <a:rPr lang="en-US" sz="1800" dirty="0" smtClean="0">
              <a:latin typeface="Gill Sans MT" panose="020B0502020104020203" pitchFamily="34" charset="0"/>
            </a:rPr>
            <a:t>Risk corridors </a:t>
          </a:r>
          <a:endParaRPr lang="en-US" sz="1800" dirty="0"/>
        </a:p>
      </dgm:t>
    </dgm:pt>
    <dgm:pt modelId="{2FAF31E2-4D2F-488F-8C76-8399A8500700}" type="parTrans" cxnId="{82DF3BDC-20C4-4E81-8C5D-9B19D8996291}">
      <dgm:prSet/>
      <dgm:spPr/>
      <dgm:t>
        <a:bodyPr/>
        <a:lstStyle/>
        <a:p>
          <a:endParaRPr lang="en-US"/>
        </a:p>
      </dgm:t>
    </dgm:pt>
    <dgm:pt modelId="{C276C771-19AE-4EF5-B7C0-8B11D5A058AE}" type="sibTrans" cxnId="{82DF3BDC-20C4-4E81-8C5D-9B19D8996291}">
      <dgm:prSet/>
      <dgm:spPr/>
      <dgm:t>
        <a:bodyPr/>
        <a:lstStyle/>
        <a:p>
          <a:endParaRPr lang="en-US"/>
        </a:p>
      </dgm:t>
    </dgm:pt>
    <dgm:pt modelId="{109496FE-CD52-40AF-9F60-5193DCE67DB6}">
      <dgm:prSet custT="1"/>
      <dgm:spPr>
        <a:solidFill>
          <a:srgbClr val="004986"/>
        </a:solidFill>
      </dgm:spPr>
      <dgm:t>
        <a:bodyPr/>
        <a:lstStyle/>
        <a:p>
          <a:r>
            <a:rPr lang="en-US" sz="1800" dirty="0" smtClean="0">
              <a:latin typeface="Gill Sans MT" panose="020B0502020104020203" pitchFamily="34" charset="0"/>
            </a:rPr>
            <a:t>Stop loss</a:t>
          </a:r>
          <a:endParaRPr lang="en-US" sz="1800" dirty="0">
            <a:latin typeface="Gill Sans MT" panose="020B0502020104020203" pitchFamily="34" charset="0"/>
          </a:endParaRPr>
        </a:p>
      </dgm:t>
    </dgm:pt>
    <dgm:pt modelId="{2ED8BF7A-5A73-43F9-B676-1F2214C3B3B7}" type="parTrans" cxnId="{405F75E8-36D2-4DFA-A127-7299BEAFA1D8}">
      <dgm:prSet/>
      <dgm:spPr/>
      <dgm:t>
        <a:bodyPr/>
        <a:lstStyle/>
        <a:p>
          <a:endParaRPr lang="en-US"/>
        </a:p>
      </dgm:t>
    </dgm:pt>
    <dgm:pt modelId="{E8C1DB6D-AB5E-4B9E-89D3-C3D7BF21B6DA}" type="sibTrans" cxnId="{405F75E8-36D2-4DFA-A127-7299BEAFA1D8}">
      <dgm:prSet/>
      <dgm:spPr/>
      <dgm:t>
        <a:bodyPr/>
        <a:lstStyle/>
        <a:p>
          <a:endParaRPr lang="en-US"/>
        </a:p>
      </dgm:t>
    </dgm:pt>
    <dgm:pt modelId="{0FC45C23-593B-4A05-8676-1FA26876E8B8}">
      <dgm:prSet phldrT="[Text]" custT="1"/>
      <dgm:spPr/>
      <dgm:t>
        <a:bodyPr/>
        <a:lstStyle/>
        <a:p>
          <a:r>
            <a:rPr lang="en-US" sz="1800" dirty="0" smtClean="0">
              <a:latin typeface="Gill Sans MT" panose="020B0502020104020203" pitchFamily="34" charset="0"/>
            </a:rPr>
            <a:t> Aggregate amount of shared savings or losses that DCEs will be eligible to receive, if their actual performance year expenditures are lower or higher than the benchmark, </a:t>
          </a:r>
          <a:endParaRPr lang="en-US" sz="1800" dirty="0"/>
        </a:p>
      </dgm:t>
    </dgm:pt>
    <dgm:pt modelId="{0ABB52AE-257E-41F4-8187-B59A3EE5F6DE}" type="parTrans" cxnId="{940E3301-68B7-49D4-942A-BDC8B3B21E9B}">
      <dgm:prSet/>
      <dgm:spPr/>
      <dgm:t>
        <a:bodyPr/>
        <a:lstStyle/>
        <a:p>
          <a:endParaRPr lang="en-US"/>
        </a:p>
      </dgm:t>
    </dgm:pt>
    <dgm:pt modelId="{24A117C4-774B-459D-B0FD-E59C4D475B09}" type="sibTrans" cxnId="{940E3301-68B7-49D4-942A-BDC8B3B21E9B}">
      <dgm:prSet/>
      <dgm:spPr/>
      <dgm:t>
        <a:bodyPr/>
        <a:lstStyle/>
        <a:p>
          <a:endParaRPr lang="en-US"/>
        </a:p>
      </dgm:t>
    </dgm:pt>
    <dgm:pt modelId="{50217330-366C-4DEC-A8B5-9175FCFC3DE9}">
      <dgm:prSet custT="1"/>
      <dgm:spPr/>
      <dgm:t>
        <a:bodyPr/>
        <a:lstStyle/>
        <a:p>
          <a:r>
            <a:rPr lang="en-US" sz="1800" dirty="0" smtClean="0">
              <a:latin typeface="Gill Sans MT" panose="020B0502020104020203" pitchFamily="34" charset="0"/>
            </a:rPr>
            <a:t>Intended to reduce financial uncertainty associated with infrequent, but high-cost, expenditures for aligned DCE beneficiaries.</a:t>
          </a:r>
          <a:endParaRPr lang="en-US" sz="1800" dirty="0">
            <a:latin typeface="Gill Sans MT" panose="020B0502020104020203" pitchFamily="34" charset="0"/>
          </a:endParaRPr>
        </a:p>
      </dgm:t>
    </dgm:pt>
    <dgm:pt modelId="{7BC799FB-94A0-46F0-A91C-1D7B835489EE}" type="parTrans" cxnId="{8BBCFEAA-F6DD-4B0A-8D9E-30A1721B6FAC}">
      <dgm:prSet/>
      <dgm:spPr/>
      <dgm:t>
        <a:bodyPr/>
        <a:lstStyle/>
        <a:p>
          <a:endParaRPr lang="en-US"/>
        </a:p>
      </dgm:t>
    </dgm:pt>
    <dgm:pt modelId="{64AABACC-AD7F-42E7-A5C5-17CD9D2C9129}" type="sibTrans" cxnId="{8BBCFEAA-F6DD-4B0A-8D9E-30A1721B6FAC}">
      <dgm:prSet/>
      <dgm:spPr/>
      <dgm:t>
        <a:bodyPr/>
        <a:lstStyle/>
        <a:p>
          <a:endParaRPr lang="en-US"/>
        </a:p>
      </dgm:t>
    </dgm:pt>
    <dgm:pt modelId="{7B93116F-5E4F-4AAF-9CA4-1ED51034CCC1}">
      <dgm:prSet phldrT="[Text]" custT="1"/>
      <dgm:spPr/>
      <dgm:t>
        <a:bodyPr/>
        <a:lstStyle/>
        <a:p>
          <a:r>
            <a:rPr lang="en-US" sz="1800" dirty="0" smtClean="0">
              <a:latin typeface="Gill Sans MT" panose="020B0502020104020203" pitchFamily="34" charset="0"/>
            </a:rPr>
            <a:t>Calculated as an aggregate expenditure amount, relative to the total cost of care benchmark.</a:t>
          </a:r>
          <a:endParaRPr lang="en-US" sz="1800" dirty="0"/>
        </a:p>
      </dgm:t>
    </dgm:pt>
    <dgm:pt modelId="{D7CB2E36-8922-46AD-ADC8-7577A522A814}" type="parTrans" cxnId="{74D0F76C-8414-4BBB-8CBE-4CE66DBB3CBD}">
      <dgm:prSet/>
      <dgm:spPr/>
      <dgm:t>
        <a:bodyPr/>
        <a:lstStyle/>
        <a:p>
          <a:endParaRPr lang="en-US"/>
        </a:p>
      </dgm:t>
    </dgm:pt>
    <dgm:pt modelId="{96B31E2D-A19E-4BF2-94CA-DF6F025D3B30}" type="sibTrans" cxnId="{74D0F76C-8414-4BBB-8CBE-4CE66DBB3CBD}">
      <dgm:prSet/>
      <dgm:spPr/>
      <dgm:t>
        <a:bodyPr/>
        <a:lstStyle/>
        <a:p>
          <a:endParaRPr lang="en-US"/>
        </a:p>
      </dgm:t>
    </dgm:pt>
    <dgm:pt modelId="{29267EB8-DD22-4AEB-AC81-C375FB23AC09}">
      <dgm:prSet custT="1"/>
      <dgm:spPr/>
      <dgm:t>
        <a:bodyPr/>
        <a:lstStyle/>
        <a:p>
          <a:r>
            <a:rPr lang="en-US" sz="1800" dirty="0" smtClean="0">
              <a:latin typeface="Gill Sans MT" panose="020B0502020104020203" pitchFamily="34" charset="0"/>
            </a:rPr>
            <a:t>Calculated at the level of the individual beneficiary. </a:t>
          </a:r>
          <a:endParaRPr lang="en-US" sz="1800" dirty="0">
            <a:latin typeface="Gill Sans MT" panose="020B0502020104020203" pitchFamily="34" charset="0"/>
          </a:endParaRPr>
        </a:p>
      </dgm:t>
    </dgm:pt>
    <dgm:pt modelId="{11A99D95-09BC-4EE4-A5E7-3DEDD5AEE649}" type="parTrans" cxnId="{EF0E5718-A524-400B-925F-5D2478662FF3}">
      <dgm:prSet/>
      <dgm:spPr/>
      <dgm:t>
        <a:bodyPr/>
        <a:lstStyle/>
        <a:p>
          <a:endParaRPr lang="en-US"/>
        </a:p>
      </dgm:t>
    </dgm:pt>
    <dgm:pt modelId="{D83816E7-FE83-4D39-8B06-1DC28097886A}" type="sibTrans" cxnId="{EF0E5718-A524-400B-925F-5D2478662FF3}">
      <dgm:prSet/>
      <dgm:spPr/>
      <dgm:t>
        <a:bodyPr/>
        <a:lstStyle/>
        <a:p>
          <a:endParaRPr lang="en-US"/>
        </a:p>
      </dgm:t>
    </dgm:pt>
    <dgm:pt modelId="{C7686598-0D3A-449A-8A1E-50E2F610F2F3}" type="pres">
      <dgm:prSet presAssocID="{117A4449-7397-484D-872D-019DBCFD359E}" presName="linearFlow" presStyleCnt="0">
        <dgm:presLayoutVars>
          <dgm:dir/>
          <dgm:animLvl val="lvl"/>
          <dgm:resizeHandles val="exact"/>
        </dgm:presLayoutVars>
      </dgm:prSet>
      <dgm:spPr/>
      <dgm:t>
        <a:bodyPr/>
        <a:lstStyle/>
        <a:p>
          <a:endParaRPr lang="en-US"/>
        </a:p>
      </dgm:t>
    </dgm:pt>
    <dgm:pt modelId="{D5B4A1B4-4A5C-445D-8F4C-854B53532DDA}" type="pres">
      <dgm:prSet presAssocID="{D78B2B3C-4D4C-4A44-BA5F-3BD01680F938}" presName="composite" presStyleCnt="0"/>
      <dgm:spPr/>
    </dgm:pt>
    <dgm:pt modelId="{F7828294-EF72-4E2F-8B88-8433C3DC01A5}" type="pres">
      <dgm:prSet presAssocID="{D78B2B3C-4D4C-4A44-BA5F-3BD01680F938}" presName="parentText" presStyleLbl="alignNode1" presStyleIdx="0" presStyleCnt="2">
        <dgm:presLayoutVars>
          <dgm:chMax val="1"/>
          <dgm:bulletEnabled val="1"/>
        </dgm:presLayoutVars>
      </dgm:prSet>
      <dgm:spPr/>
      <dgm:t>
        <a:bodyPr/>
        <a:lstStyle/>
        <a:p>
          <a:endParaRPr lang="en-US"/>
        </a:p>
      </dgm:t>
    </dgm:pt>
    <dgm:pt modelId="{149B04AA-9C60-4EBA-93F0-BB4EC222968E}" type="pres">
      <dgm:prSet presAssocID="{D78B2B3C-4D4C-4A44-BA5F-3BD01680F938}" presName="descendantText" presStyleLbl="alignAcc1" presStyleIdx="0" presStyleCnt="2">
        <dgm:presLayoutVars>
          <dgm:bulletEnabled val="1"/>
        </dgm:presLayoutVars>
      </dgm:prSet>
      <dgm:spPr/>
      <dgm:t>
        <a:bodyPr/>
        <a:lstStyle/>
        <a:p>
          <a:endParaRPr lang="en-US"/>
        </a:p>
      </dgm:t>
    </dgm:pt>
    <dgm:pt modelId="{8E98085A-50B2-4020-9832-40689B01E099}" type="pres">
      <dgm:prSet presAssocID="{C276C771-19AE-4EF5-B7C0-8B11D5A058AE}" presName="sp" presStyleCnt="0"/>
      <dgm:spPr/>
    </dgm:pt>
    <dgm:pt modelId="{85C5BE82-3FCD-40E4-BDBD-13369100A72B}" type="pres">
      <dgm:prSet presAssocID="{109496FE-CD52-40AF-9F60-5193DCE67DB6}" presName="composite" presStyleCnt="0"/>
      <dgm:spPr/>
    </dgm:pt>
    <dgm:pt modelId="{0F7A4A14-92F0-499C-BBBE-27C17F4F1F21}" type="pres">
      <dgm:prSet presAssocID="{109496FE-CD52-40AF-9F60-5193DCE67DB6}" presName="parentText" presStyleLbl="alignNode1" presStyleIdx="1" presStyleCnt="2">
        <dgm:presLayoutVars>
          <dgm:chMax val="1"/>
          <dgm:bulletEnabled val="1"/>
        </dgm:presLayoutVars>
      </dgm:prSet>
      <dgm:spPr/>
      <dgm:t>
        <a:bodyPr/>
        <a:lstStyle/>
        <a:p>
          <a:endParaRPr lang="en-US"/>
        </a:p>
      </dgm:t>
    </dgm:pt>
    <dgm:pt modelId="{C53CF71D-0815-40AD-98C4-BC5537C60F47}" type="pres">
      <dgm:prSet presAssocID="{109496FE-CD52-40AF-9F60-5193DCE67DB6}" presName="descendantText" presStyleLbl="alignAcc1" presStyleIdx="1" presStyleCnt="2">
        <dgm:presLayoutVars>
          <dgm:bulletEnabled val="1"/>
        </dgm:presLayoutVars>
      </dgm:prSet>
      <dgm:spPr/>
      <dgm:t>
        <a:bodyPr/>
        <a:lstStyle/>
        <a:p>
          <a:endParaRPr lang="en-US"/>
        </a:p>
      </dgm:t>
    </dgm:pt>
  </dgm:ptLst>
  <dgm:cxnLst>
    <dgm:cxn modelId="{92DC6D4C-F33E-4F03-B045-E7B6539E9668}" type="presOf" srcId="{50217330-366C-4DEC-A8B5-9175FCFC3DE9}" destId="{C53CF71D-0815-40AD-98C4-BC5537C60F47}" srcOrd="0" destOrd="0" presId="urn:microsoft.com/office/officeart/2005/8/layout/chevron2"/>
    <dgm:cxn modelId="{A2E00B5C-21BF-4481-A94E-3846BE56441D}" type="presOf" srcId="{0FC45C23-593B-4A05-8676-1FA26876E8B8}" destId="{149B04AA-9C60-4EBA-93F0-BB4EC222968E}" srcOrd="0" destOrd="0" presId="urn:microsoft.com/office/officeart/2005/8/layout/chevron2"/>
    <dgm:cxn modelId="{EF0E5718-A524-400B-925F-5D2478662FF3}" srcId="{109496FE-CD52-40AF-9F60-5193DCE67DB6}" destId="{29267EB8-DD22-4AEB-AC81-C375FB23AC09}" srcOrd="1" destOrd="0" parTransId="{11A99D95-09BC-4EE4-A5E7-3DEDD5AEE649}" sibTransId="{D83816E7-FE83-4D39-8B06-1DC28097886A}"/>
    <dgm:cxn modelId="{E3A308FA-1D85-47C5-B193-3D798411CD17}" type="presOf" srcId="{117A4449-7397-484D-872D-019DBCFD359E}" destId="{C7686598-0D3A-449A-8A1E-50E2F610F2F3}" srcOrd="0" destOrd="0" presId="urn:microsoft.com/office/officeart/2005/8/layout/chevron2"/>
    <dgm:cxn modelId="{940E3301-68B7-49D4-942A-BDC8B3B21E9B}" srcId="{D78B2B3C-4D4C-4A44-BA5F-3BD01680F938}" destId="{0FC45C23-593B-4A05-8676-1FA26876E8B8}" srcOrd="0" destOrd="0" parTransId="{0ABB52AE-257E-41F4-8187-B59A3EE5F6DE}" sibTransId="{24A117C4-774B-459D-B0FD-E59C4D475B09}"/>
    <dgm:cxn modelId="{CC698906-1989-450A-8366-9C2163A7772B}" type="presOf" srcId="{7B93116F-5E4F-4AAF-9CA4-1ED51034CCC1}" destId="{149B04AA-9C60-4EBA-93F0-BB4EC222968E}" srcOrd="0" destOrd="1" presId="urn:microsoft.com/office/officeart/2005/8/layout/chevron2"/>
    <dgm:cxn modelId="{DF7E0DD8-C9A9-498B-9584-06243736E832}" type="presOf" srcId="{29267EB8-DD22-4AEB-AC81-C375FB23AC09}" destId="{C53CF71D-0815-40AD-98C4-BC5537C60F47}" srcOrd="0" destOrd="1" presId="urn:microsoft.com/office/officeart/2005/8/layout/chevron2"/>
    <dgm:cxn modelId="{43E88EE1-B0A5-4D90-A0B4-4356CC94D75C}" type="presOf" srcId="{D78B2B3C-4D4C-4A44-BA5F-3BD01680F938}" destId="{F7828294-EF72-4E2F-8B88-8433C3DC01A5}" srcOrd="0" destOrd="0" presId="urn:microsoft.com/office/officeart/2005/8/layout/chevron2"/>
    <dgm:cxn modelId="{8BBCFEAA-F6DD-4B0A-8D9E-30A1721B6FAC}" srcId="{109496FE-CD52-40AF-9F60-5193DCE67DB6}" destId="{50217330-366C-4DEC-A8B5-9175FCFC3DE9}" srcOrd="0" destOrd="0" parTransId="{7BC799FB-94A0-46F0-A91C-1D7B835489EE}" sibTransId="{64AABACC-AD7F-42E7-A5C5-17CD9D2C9129}"/>
    <dgm:cxn modelId="{74D0F76C-8414-4BBB-8CBE-4CE66DBB3CBD}" srcId="{D78B2B3C-4D4C-4A44-BA5F-3BD01680F938}" destId="{7B93116F-5E4F-4AAF-9CA4-1ED51034CCC1}" srcOrd="1" destOrd="0" parTransId="{D7CB2E36-8922-46AD-ADC8-7577A522A814}" sibTransId="{96B31E2D-A19E-4BF2-94CA-DF6F025D3B30}"/>
    <dgm:cxn modelId="{9CAEB504-E731-4200-9001-011367D493B2}" type="presOf" srcId="{109496FE-CD52-40AF-9F60-5193DCE67DB6}" destId="{0F7A4A14-92F0-499C-BBBE-27C17F4F1F21}" srcOrd="0" destOrd="0" presId="urn:microsoft.com/office/officeart/2005/8/layout/chevron2"/>
    <dgm:cxn modelId="{405F75E8-36D2-4DFA-A127-7299BEAFA1D8}" srcId="{117A4449-7397-484D-872D-019DBCFD359E}" destId="{109496FE-CD52-40AF-9F60-5193DCE67DB6}" srcOrd="1" destOrd="0" parTransId="{2ED8BF7A-5A73-43F9-B676-1F2214C3B3B7}" sibTransId="{E8C1DB6D-AB5E-4B9E-89D3-C3D7BF21B6DA}"/>
    <dgm:cxn modelId="{82DF3BDC-20C4-4E81-8C5D-9B19D8996291}" srcId="{117A4449-7397-484D-872D-019DBCFD359E}" destId="{D78B2B3C-4D4C-4A44-BA5F-3BD01680F938}" srcOrd="0" destOrd="0" parTransId="{2FAF31E2-4D2F-488F-8C76-8399A8500700}" sibTransId="{C276C771-19AE-4EF5-B7C0-8B11D5A058AE}"/>
    <dgm:cxn modelId="{FA3F142C-77ED-4C57-97EC-69DDCC255F74}" type="presParOf" srcId="{C7686598-0D3A-449A-8A1E-50E2F610F2F3}" destId="{D5B4A1B4-4A5C-445D-8F4C-854B53532DDA}" srcOrd="0" destOrd="0" presId="urn:microsoft.com/office/officeart/2005/8/layout/chevron2"/>
    <dgm:cxn modelId="{F54C07E1-64B7-46FF-B3AD-234ACAA8BBFF}" type="presParOf" srcId="{D5B4A1B4-4A5C-445D-8F4C-854B53532DDA}" destId="{F7828294-EF72-4E2F-8B88-8433C3DC01A5}" srcOrd="0" destOrd="0" presId="urn:microsoft.com/office/officeart/2005/8/layout/chevron2"/>
    <dgm:cxn modelId="{924A90B4-D317-414D-9B51-02DAC0CE8E2B}" type="presParOf" srcId="{D5B4A1B4-4A5C-445D-8F4C-854B53532DDA}" destId="{149B04AA-9C60-4EBA-93F0-BB4EC222968E}" srcOrd="1" destOrd="0" presId="urn:microsoft.com/office/officeart/2005/8/layout/chevron2"/>
    <dgm:cxn modelId="{BF9C1F12-FC96-4F55-A2D9-7ECDC04C3145}" type="presParOf" srcId="{C7686598-0D3A-449A-8A1E-50E2F610F2F3}" destId="{8E98085A-50B2-4020-9832-40689B01E099}" srcOrd="1" destOrd="0" presId="urn:microsoft.com/office/officeart/2005/8/layout/chevron2"/>
    <dgm:cxn modelId="{CCE52E5A-D971-477A-954C-824B3395D847}" type="presParOf" srcId="{C7686598-0D3A-449A-8A1E-50E2F610F2F3}" destId="{85C5BE82-3FCD-40E4-BDBD-13369100A72B}" srcOrd="2" destOrd="0" presId="urn:microsoft.com/office/officeart/2005/8/layout/chevron2"/>
    <dgm:cxn modelId="{F411B022-8532-4FCC-AECB-C6C87B0711D8}" type="presParOf" srcId="{85C5BE82-3FCD-40E4-BDBD-13369100A72B}" destId="{0F7A4A14-92F0-499C-BBBE-27C17F4F1F21}" srcOrd="0" destOrd="0" presId="urn:microsoft.com/office/officeart/2005/8/layout/chevron2"/>
    <dgm:cxn modelId="{B6DA513F-AFFF-489A-88FE-79E68C8A31B5}" type="presParOf" srcId="{85C5BE82-3FCD-40E4-BDBD-13369100A72B}" destId="{C53CF71D-0815-40AD-98C4-BC5537C60F4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F214778-F7FA-4BA3-9CDC-F142677ED3F7}"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US"/>
        </a:p>
      </dgm:t>
    </dgm:pt>
    <dgm:pt modelId="{611E5381-A0B0-4F0E-9DD8-E7DECE9F19DD}">
      <dgm:prSet phldrT="[Text]" custT="1"/>
      <dgm:spPr/>
      <dgm:t>
        <a:bodyPr/>
        <a:lstStyle/>
        <a:p>
          <a:r>
            <a:rPr lang="en-US" sz="2400" dirty="0" smtClean="0">
              <a:latin typeface="Gill Sans MT" panose="020B0502020104020203" pitchFamily="34" charset="0"/>
            </a:rPr>
            <a:t>Risk-sharing arrangements</a:t>
          </a:r>
          <a:endParaRPr lang="en-US" sz="2400" dirty="0"/>
        </a:p>
      </dgm:t>
    </dgm:pt>
    <dgm:pt modelId="{93C067B2-DA85-4612-888B-0CA412F063CC}" type="parTrans" cxnId="{DD153B2E-A874-499C-B7F4-2E071DE4EE25}">
      <dgm:prSet/>
      <dgm:spPr/>
      <dgm:t>
        <a:bodyPr/>
        <a:lstStyle/>
        <a:p>
          <a:endParaRPr lang="en-US"/>
        </a:p>
      </dgm:t>
    </dgm:pt>
    <dgm:pt modelId="{6CD21468-F4AE-405A-8F53-6D65E084973E}" type="sibTrans" cxnId="{DD153B2E-A874-499C-B7F4-2E071DE4EE25}">
      <dgm:prSet/>
      <dgm:spPr/>
      <dgm:t>
        <a:bodyPr/>
        <a:lstStyle/>
        <a:p>
          <a:endParaRPr lang="en-US" dirty="0"/>
        </a:p>
      </dgm:t>
    </dgm:pt>
    <dgm:pt modelId="{2A5244B8-9E51-47A1-8819-C8E479F44BC0}">
      <dgm:prSet custT="1"/>
      <dgm:spPr/>
      <dgm:t>
        <a:bodyPr/>
        <a:lstStyle/>
        <a:p>
          <a:r>
            <a:rPr lang="en-US" sz="2400" dirty="0" smtClean="0">
              <a:latin typeface="Gill Sans MT" panose="020B0502020104020203" pitchFamily="34" charset="0"/>
            </a:rPr>
            <a:t>Benchmarking methodology</a:t>
          </a:r>
          <a:endParaRPr lang="en-US" sz="2400" dirty="0">
            <a:latin typeface="Gill Sans MT" panose="020B0502020104020203" pitchFamily="34" charset="0"/>
          </a:endParaRPr>
        </a:p>
      </dgm:t>
    </dgm:pt>
    <dgm:pt modelId="{C1587C79-977A-4A38-9EB2-3DE07BA7D589}" type="parTrans" cxnId="{94B5B6B7-BB10-4EF3-B58F-CB63212F2118}">
      <dgm:prSet/>
      <dgm:spPr/>
      <dgm:t>
        <a:bodyPr/>
        <a:lstStyle/>
        <a:p>
          <a:endParaRPr lang="en-US"/>
        </a:p>
      </dgm:t>
    </dgm:pt>
    <dgm:pt modelId="{E12F02B8-DEA6-4780-85F1-FAEFD894D4E0}" type="sibTrans" cxnId="{94B5B6B7-BB10-4EF3-B58F-CB63212F2118}">
      <dgm:prSet/>
      <dgm:spPr/>
      <dgm:t>
        <a:bodyPr/>
        <a:lstStyle/>
        <a:p>
          <a:endParaRPr lang="en-US" dirty="0"/>
        </a:p>
      </dgm:t>
    </dgm:pt>
    <dgm:pt modelId="{6620D040-70CC-40D9-A884-6DD1F3923F05}">
      <dgm:prSet custT="1"/>
      <dgm:spPr/>
      <dgm:t>
        <a:bodyPr/>
        <a:lstStyle/>
        <a:p>
          <a:r>
            <a:rPr lang="en-US" sz="2400" dirty="0" smtClean="0">
              <a:latin typeface="Gill Sans MT" panose="020B0502020104020203" pitchFamily="34" charset="0"/>
            </a:rPr>
            <a:t>Payment options</a:t>
          </a:r>
          <a:endParaRPr lang="en-US" sz="2400" dirty="0">
            <a:latin typeface="Gill Sans MT" panose="020B0502020104020203" pitchFamily="34" charset="0"/>
          </a:endParaRPr>
        </a:p>
      </dgm:t>
    </dgm:pt>
    <dgm:pt modelId="{5F2CD10F-A437-4A4D-BEFD-FC83BF952BEF}" type="parTrans" cxnId="{5FB6EA18-9FFA-4603-88A7-08E0A280ED01}">
      <dgm:prSet/>
      <dgm:spPr/>
      <dgm:t>
        <a:bodyPr/>
        <a:lstStyle/>
        <a:p>
          <a:endParaRPr lang="en-US"/>
        </a:p>
      </dgm:t>
    </dgm:pt>
    <dgm:pt modelId="{00241D46-1D17-4311-8516-8E620B99935A}" type="sibTrans" cxnId="{5FB6EA18-9FFA-4603-88A7-08E0A280ED01}">
      <dgm:prSet/>
      <dgm:spPr/>
      <dgm:t>
        <a:bodyPr/>
        <a:lstStyle/>
        <a:p>
          <a:endParaRPr lang="en-US" dirty="0"/>
        </a:p>
      </dgm:t>
    </dgm:pt>
    <dgm:pt modelId="{94D20E33-72F2-4DF2-887B-96DBAF5CA1AB}">
      <dgm:prSet custT="1"/>
      <dgm:spPr/>
      <dgm:t>
        <a:bodyPr/>
        <a:lstStyle/>
        <a:p>
          <a:r>
            <a:rPr lang="en-US" sz="2400" dirty="0" smtClean="0">
              <a:latin typeface="Gill Sans MT" panose="020B0502020104020203" pitchFamily="34" charset="0"/>
            </a:rPr>
            <a:t>Risk Mitigation Mechanisms </a:t>
          </a:r>
          <a:endParaRPr lang="en-US" sz="2400" dirty="0">
            <a:latin typeface="Gill Sans MT" panose="020B0502020104020203" pitchFamily="34" charset="0"/>
          </a:endParaRPr>
        </a:p>
      </dgm:t>
    </dgm:pt>
    <dgm:pt modelId="{C97CC39F-A94A-4B9F-A247-0292A95420BE}" type="parTrans" cxnId="{69915F5A-E114-4F4F-8F81-758688092DD2}">
      <dgm:prSet/>
      <dgm:spPr/>
      <dgm:t>
        <a:bodyPr/>
        <a:lstStyle/>
        <a:p>
          <a:endParaRPr lang="en-US"/>
        </a:p>
      </dgm:t>
    </dgm:pt>
    <dgm:pt modelId="{1ACF639E-EE44-4EFD-8C80-CAD2784AC8FF}" type="sibTrans" cxnId="{69915F5A-E114-4F4F-8F81-758688092DD2}">
      <dgm:prSet/>
      <dgm:spPr/>
      <dgm:t>
        <a:bodyPr/>
        <a:lstStyle/>
        <a:p>
          <a:endParaRPr lang="en-US" dirty="0"/>
        </a:p>
      </dgm:t>
    </dgm:pt>
    <dgm:pt modelId="{E318B8E0-184A-4BC6-A39A-4BE2DA3644FA}">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2400" dirty="0" smtClean="0">
              <a:solidFill>
                <a:schemeClr val="bg1"/>
              </a:solidFill>
              <a:latin typeface="Gill Sans MT" panose="020B0502020104020203" pitchFamily="34" charset="0"/>
            </a:rPr>
            <a:t>Reconciliation</a:t>
          </a:r>
          <a:endParaRPr lang="en-US" sz="2400" dirty="0">
            <a:solidFill>
              <a:schemeClr val="bg1"/>
            </a:solidFill>
            <a:latin typeface="Gill Sans MT" panose="020B0502020104020203" pitchFamily="34" charset="0"/>
          </a:endParaRPr>
        </a:p>
      </dgm:t>
    </dgm:pt>
    <dgm:pt modelId="{CFB9A4DE-8BEC-49E2-B90C-9560B0B3038D}" type="parTrans" cxnId="{46F6D693-9CA1-45E0-BE76-A7F5FE4089F4}">
      <dgm:prSet/>
      <dgm:spPr/>
      <dgm:t>
        <a:bodyPr/>
        <a:lstStyle/>
        <a:p>
          <a:endParaRPr lang="en-US"/>
        </a:p>
      </dgm:t>
    </dgm:pt>
    <dgm:pt modelId="{743F6275-C951-4493-9BA3-E5826D8FD4CF}" type="sibTrans" cxnId="{46F6D693-9CA1-45E0-BE76-A7F5FE4089F4}">
      <dgm:prSet/>
      <dgm:spPr/>
      <dgm:t>
        <a:bodyPr/>
        <a:lstStyle/>
        <a:p>
          <a:endParaRPr lang="en-US"/>
        </a:p>
      </dgm:t>
    </dgm:pt>
    <dgm:pt modelId="{F928DD05-A2F1-4F4F-8FC5-BDCBF2A1A917}" type="pres">
      <dgm:prSet presAssocID="{0F214778-F7FA-4BA3-9CDC-F142677ED3F7}" presName="outerComposite" presStyleCnt="0">
        <dgm:presLayoutVars>
          <dgm:chMax val="5"/>
          <dgm:dir/>
          <dgm:resizeHandles val="exact"/>
        </dgm:presLayoutVars>
      </dgm:prSet>
      <dgm:spPr/>
      <dgm:t>
        <a:bodyPr/>
        <a:lstStyle/>
        <a:p>
          <a:endParaRPr lang="en-US"/>
        </a:p>
      </dgm:t>
    </dgm:pt>
    <dgm:pt modelId="{F5BF9025-286A-4AB6-B589-3562895BD581}" type="pres">
      <dgm:prSet presAssocID="{0F214778-F7FA-4BA3-9CDC-F142677ED3F7}" presName="dummyMaxCanvas" presStyleCnt="0">
        <dgm:presLayoutVars/>
      </dgm:prSet>
      <dgm:spPr/>
      <dgm:t>
        <a:bodyPr/>
        <a:lstStyle/>
        <a:p>
          <a:endParaRPr lang="en-US"/>
        </a:p>
      </dgm:t>
    </dgm:pt>
    <dgm:pt modelId="{7F0EA4F0-F8F5-4AC4-B6BE-666BA4529973}" type="pres">
      <dgm:prSet presAssocID="{0F214778-F7FA-4BA3-9CDC-F142677ED3F7}" presName="FiveNodes_1" presStyleLbl="node1" presStyleIdx="0" presStyleCnt="5">
        <dgm:presLayoutVars>
          <dgm:bulletEnabled val="1"/>
        </dgm:presLayoutVars>
      </dgm:prSet>
      <dgm:spPr/>
      <dgm:t>
        <a:bodyPr/>
        <a:lstStyle/>
        <a:p>
          <a:endParaRPr lang="en-US"/>
        </a:p>
      </dgm:t>
    </dgm:pt>
    <dgm:pt modelId="{0F7A1C02-665B-4702-9291-F19404197DF8}" type="pres">
      <dgm:prSet presAssocID="{0F214778-F7FA-4BA3-9CDC-F142677ED3F7}" presName="FiveNodes_2" presStyleLbl="node1" presStyleIdx="1" presStyleCnt="5">
        <dgm:presLayoutVars>
          <dgm:bulletEnabled val="1"/>
        </dgm:presLayoutVars>
      </dgm:prSet>
      <dgm:spPr/>
      <dgm:t>
        <a:bodyPr/>
        <a:lstStyle/>
        <a:p>
          <a:endParaRPr lang="en-US"/>
        </a:p>
      </dgm:t>
    </dgm:pt>
    <dgm:pt modelId="{F5EC3F37-1D54-4C6F-9D13-666200EE8AC8}" type="pres">
      <dgm:prSet presAssocID="{0F214778-F7FA-4BA3-9CDC-F142677ED3F7}" presName="FiveNodes_3" presStyleLbl="node1" presStyleIdx="2" presStyleCnt="5">
        <dgm:presLayoutVars>
          <dgm:bulletEnabled val="1"/>
        </dgm:presLayoutVars>
      </dgm:prSet>
      <dgm:spPr/>
      <dgm:t>
        <a:bodyPr/>
        <a:lstStyle/>
        <a:p>
          <a:endParaRPr lang="en-US"/>
        </a:p>
      </dgm:t>
    </dgm:pt>
    <dgm:pt modelId="{3B560AFC-49C1-4D65-A2A6-70E13C039486}" type="pres">
      <dgm:prSet presAssocID="{0F214778-F7FA-4BA3-9CDC-F142677ED3F7}" presName="FiveNodes_4" presStyleLbl="node1" presStyleIdx="3" presStyleCnt="5">
        <dgm:presLayoutVars>
          <dgm:bulletEnabled val="1"/>
        </dgm:presLayoutVars>
      </dgm:prSet>
      <dgm:spPr/>
      <dgm:t>
        <a:bodyPr/>
        <a:lstStyle/>
        <a:p>
          <a:endParaRPr lang="en-US"/>
        </a:p>
      </dgm:t>
    </dgm:pt>
    <dgm:pt modelId="{65ACA7A8-F558-481B-85AD-52EB68160E2B}" type="pres">
      <dgm:prSet presAssocID="{0F214778-F7FA-4BA3-9CDC-F142677ED3F7}" presName="FiveNodes_5" presStyleLbl="node1" presStyleIdx="4" presStyleCnt="5">
        <dgm:presLayoutVars>
          <dgm:bulletEnabled val="1"/>
        </dgm:presLayoutVars>
      </dgm:prSet>
      <dgm:spPr/>
      <dgm:t>
        <a:bodyPr/>
        <a:lstStyle/>
        <a:p>
          <a:endParaRPr lang="en-US"/>
        </a:p>
      </dgm:t>
    </dgm:pt>
    <dgm:pt modelId="{E20A7056-9756-4520-A8C7-E02CE2687BE3}" type="pres">
      <dgm:prSet presAssocID="{0F214778-F7FA-4BA3-9CDC-F142677ED3F7}" presName="FiveConn_1-2" presStyleLbl="fgAccFollowNode1" presStyleIdx="0" presStyleCnt="4">
        <dgm:presLayoutVars>
          <dgm:bulletEnabled val="1"/>
        </dgm:presLayoutVars>
      </dgm:prSet>
      <dgm:spPr/>
      <dgm:t>
        <a:bodyPr/>
        <a:lstStyle/>
        <a:p>
          <a:endParaRPr lang="en-US"/>
        </a:p>
      </dgm:t>
    </dgm:pt>
    <dgm:pt modelId="{DEE8E421-BD91-4B5B-B85B-A1DCC8B93611}" type="pres">
      <dgm:prSet presAssocID="{0F214778-F7FA-4BA3-9CDC-F142677ED3F7}" presName="FiveConn_2-3" presStyleLbl="fgAccFollowNode1" presStyleIdx="1" presStyleCnt="4">
        <dgm:presLayoutVars>
          <dgm:bulletEnabled val="1"/>
        </dgm:presLayoutVars>
      </dgm:prSet>
      <dgm:spPr/>
      <dgm:t>
        <a:bodyPr/>
        <a:lstStyle/>
        <a:p>
          <a:endParaRPr lang="en-US"/>
        </a:p>
      </dgm:t>
    </dgm:pt>
    <dgm:pt modelId="{A51765AC-ADCA-4C9A-B4D2-79CD57E0C2A6}" type="pres">
      <dgm:prSet presAssocID="{0F214778-F7FA-4BA3-9CDC-F142677ED3F7}" presName="FiveConn_3-4" presStyleLbl="fgAccFollowNode1" presStyleIdx="2" presStyleCnt="4">
        <dgm:presLayoutVars>
          <dgm:bulletEnabled val="1"/>
        </dgm:presLayoutVars>
      </dgm:prSet>
      <dgm:spPr/>
      <dgm:t>
        <a:bodyPr/>
        <a:lstStyle/>
        <a:p>
          <a:endParaRPr lang="en-US"/>
        </a:p>
      </dgm:t>
    </dgm:pt>
    <dgm:pt modelId="{7CB9E944-F710-46BB-A910-3E250E01C161}" type="pres">
      <dgm:prSet presAssocID="{0F214778-F7FA-4BA3-9CDC-F142677ED3F7}" presName="FiveConn_4-5" presStyleLbl="fgAccFollowNode1" presStyleIdx="3" presStyleCnt="4">
        <dgm:presLayoutVars>
          <dgm:bulletEnabled val="1"/>
        </dgm:presLayoutVars>
      </dgm:prSet>
      <dgm:spPr/>
      <dgm:t>
        <a:bodyPr/>
        <a:lstStyle/>
        <a:p>
          <a:endParaRPr lang="en-US"/>
        </a:p>
      </dgm:t>
    </dgm:pt>
    <dgm:pt modelId="{D8146F9E-FAA5-4594-BBB9-1FDBC8AC364B}" type="pres">
      <dgm:prSet presAssocID="{0F214778-F7FA-4BA3-9CDC-F142677ED3F7}" presName="FiveNodes_1_text" presStyleLbl="node1" presStyleIdx="4" presStyleCnt="5">
        <dgm:presLayoutVars>
          <dgm:bulletEnabled val="1"/>
        </dgm:presLayoutVars>
      </dgm:prSet>
      <dgm:spPr/>
      <dgm:t>
        <a:bodyPr/>
        <a:lstStyle/>
        <a:p>
          <a:endParaRPr lang="en-US"/>
        </a:p>
      </dgm:t>
    </dgm:pt>
    <dgm:pt modelId="{CB0F74F7-1159-4860-A23E-4FC527F5D694}" type="pres">
      <dgm:prSet presAssocID="{0F214778-F7FA-4BA3-9CDC-F142677ED3F7}" presName="FiveNodes_2_text" presStyleLbl="node1" presStyleIdx="4" presStyleCnt="5">
        <dgm:presLayoutVars>
          <dgm:bulletEnabled val="1"/>
        </dgm:presLayoutVars>
      </dgm:prSet>
      <dgm:spPr/>
      <dgm:t>
        <a:bodyPr/>
        <a:lstStyle/>
        <a:p>
          <a:endParaRPr lang="en-US"/>
        </a:p>
      </dgm:t>
    </dgm:pt>
    <dgm:pt modelId="{426B1C16-F448-4389-BE28-92E7A71BBA2D}" type="pres">
      <dgm:prSet presAssocID="{0F214778-F7FA-4BA3-9CDC-F142677ED3F7}" presName="FiveNodes_3_text" presStyleLbl="node1" presStyleIdx="4" presStyleCnt="5">
        <dgm:presLayoutVars>
          <dgm:bulletEnabled val="1"/>
        </dgm:presLayoutVars>
      </dgm:prSet>
      <dgm:spPr/>
      <dgm:t>
        <a:bodyPr/>
        <a:lstStyle/>
        <a:p>
          <a:endParaRPr lang="en-US"/>
        </a:p>
      </dgm:t>
    </dgm:pt>
    <dgm:pt modelId="{62C717D2-480B-442C-A3EB-1DE339C46577}" type="pres">
      <dgm:prSet presAssocID="{0F214778-F7FA-4BA3-9CDC-F142677ED3F7}" presName="FiveNodes_4_text" presStyleLbl="node1" presStyleIdx="4" presStyleCnt="5">
        <dgm:presLayoutVars>
          <dgm:bulletEnabled val="1"/>
        </dgm:presLayoutVars>
      </dgm:prSet>
      <dgm:spPr/>
      <dgm:t>
        <a:bodyPr/>
        <a:lstStyle/>
        <a:p>
          <a:endParaRPr lang="en-US"/>
        </a:p>
      </dgm:t>
    </dgm:pt>
    <dgm:pt modelId="{D42F8A3A-1E3C-45A5-A046-76704C3A8A87}" type="pres">
      <dgm:prSet presAssocID="{0F214778-F7FA-4BA3-9CDC-F142677ED3F7}" presName="FiveNodes_5_text" presStyleLbl="node1" presStyleIdx="4" presStyleCnt="5">
        <dgm:presLayoutVars>
          <dgm:bulletEnabled val="1"/>
        </dgm:presLayoutVars>
      </dgm:prSet>
      <dgm:spPr/>
      <dgm:t>
        <a:bodyPr/>
        <a:lstStyle/>
        <a:p>
          <a:endParaRPr lang="en-US"/>
        </a:p>
      </dgm:t>
    </dgm:pt>
  </dgm:ptLst>
  <dgm:cxnLst>
    <dgm:cxn modelId="{73131D80-2B09-44B5-9F74-4FF3968EECD4}" type="presOf" srcId="{6620D040-70CC-40D9-A884-6DD1F3923F05}" destId="{426B1C16-F448-4389-BE28-92E7A71BBA2D}" srcOrd="1" destOrd="0" presId="urn:microsoft.com/office/officeart/2005/8/layout/vProcess5"/>
    <dgm:cxn modelId="{94B5B6B7-BB10-4EF3-B58F-CB63212F2118}" srcId="{0F214778-F7FA-4BA3-9CDC-F142677ED3F7}" destId="{2A5244B8-9E51-47A1-8819-C8E479F44BC0}" srcOrd="1" destOrd="0" parTransId="{C1587C79-977A-4A38-9EB2-3DE07BA7D589}" sibTransId="{E12F02B8-DEA6-4780-85F1-FAEFD894D4E0}"/>
    <dgm:cxn modelId="{DD153B2E-A874-499C-B7F4-2E071DE4EE25}" srcId="{0F214778-F7FA-4BA3-9CDC-F142677ED3F7}" destId="{611E5381-A0B0-4F0E-9DD8-E7DECE9F19DD}" srcOrd="0" destOrd="0" parTransId="{93C067B2-DA85-4612-888B-0CA412F063CC}" sibTransId="{6CD21468-F4AE-405A-8F53-6D65E084973E}"/>
    <dgm:cxn modelId="{F2565C44-0399-4BCB-B29E-709EDD2B45EF}" type="presOf" srcId="{2A5244B8-9E51-47A1-8819-C8E479F44BC0}" destId="{CB0F74F7-1159-4860-A23E-4FC527F5D694}" srcOrd="1" destOrd="0" presId="urn:microsoft.com/office/officeart/2005/8/layout/vProcess5"/>
    <dgm:cxn modelId="{46F6D693-9CA1-45E0-BE76-A7F5FE4089F4}" srcId="{0F214778-F7FA-4BA3-9CDC-F142677ED3F7}" destId="{E318B8E0-184A-4BC6-A39A-4BE2DA3644FA}" srcOrd="4" destOrd="0" parTransId="{CFB9A4DE-8BEC-49E2-B90C-9560B0B3038D}" sibTransId="{743F6275-C951-4493-9BA3-E5826D8FD4CF}"/>
    <dgm:cxn modelId="{BD1AC58B-6D18-44A9-98FD-A97B8AA0176D}" type="presOf" srcId="{00241D46-1D17-4311-8516-8E620B99935A}" destId="{A51765AC-ADCA-4C9A-B4D2-79CD57E0C2A6}" srcOrd="0" destOrd="0" presId="urn:microsoft.com/office/officeart/2005/8/layout/vProcess5"/>
    <dgm:cxn modelId="{334BAB4F-3325-4C1C-8336-0BCA2F599361}" type="presOf" srcId="{E318B8E0-184A-4BC6-A39A-4BE2DA3644FA}" destId="{65ACA7A8-F558-481B-85AD-52EB68160E2B}" srcOrd="0" destOrd="0" presId="urn:microsoft.com/office/officeart/2005/8/layout/vProcess5"/>
    <dgm:cxn modelId="{3D548128-0C43-4A5A-A3F0-5AB96CD91073}" type="presOf" srcId="{6CD21468-F4AE-405A-8F53-6D65E084973E}" destId="{E20A7056-9756-4520-A8C7-E02CE2687BE3}" srcOrd="0" destOrd="0" presId="urn:microsoft.com/office/officeart/2005/8/layout/vProcess5"/>
    <dgm:cxn modelId="{3E2719EF-531A-4734-A510-14DBD07BE3E5}" type="presOf" srcId="{E318B8E0-184A-4BC6-A39A-4BE2DA3644FA}" destId="{D42F8A3A-1E3C-45A5-A046-76704C3A8A87}" srcOrd="1" destOrd="0" presId="urn:microsoft.com/office/officeart/2005/8/layout/vProcess5"/>
    <dgm:cxn modelId="{F0E77C3F-407D-4FFC-B907-4DF2620CB7A5}" type="presOf" srcId="{611E5381-A0B0-4F0E-9DD8-E7DECE9F19DD}" destId="{D8146F9E-FAA5-4594-BBB9-1FDBC8AC364B}" srcOrd="1" destOrd="0" presId="urn:microsoft.com/office/officeart/2005/8/layout/vProcess5"/>
    <dgm:cxn modelId="{6D17276B-A139-4E2D-9F79-2126D25EB17C}" type="presOf" srcId="{6620D040-70CC-40D9-A884-6DD1F3923F05}" destId="{F5EC3F37-1D54-4C6F-9D13-666200EE8AC8}" srcOrd="0" destOrd="0" presId="urn:microsoft.com/office/officeart/2005/8/layout/vProcess5"/>
    <dgm:cxn modelId="{9510E512-DCB5-4DFF-A6DB-8D2540CB62B1}" type="presOf" srcId="{94D20E33-72F2-4DF2-887B-96DBAF5CA1AB}" destId="{62C717D2-480B-442C-A3EB-1DE339C46577}" srcOrd="1" destOrd="0" presId="urn:microsoft.com/office/officeart/2005/8/layout/vProcess5"/>
    <dgm:cxn modelId="{69915F5A-E114-4F4F-8F81-758688092DD2}" srcId="{0F214778-F7FA-4BA3-9CDC-F142677ED3F7}" destId="{94D20E33-72F2-4DF2-887B-96DBAF5CA1AB}" srcOrd="3" destOrd="0" parTransId="{C97CC39F-A94A-4B9F-A247-0292A95420BE}" sibTransId="{1ACF639E-EE44-4EFD-8C80-CAD2784AC8FF}"/>
    <dgm:cxn modelId="{51452156-BFAF-4CE9-A1F0-02E338E0017A}" type="presOf" srcId="{94D20E33-72F2-4DF2-887B-96DBAF5CA1AB}" destId="{3B560AFC-49C1-4D65-A2A6-70E13C039486}" srcOrd="0" destOrd="0" presId="urn:microsoft.com/office/officeart/2005/8/layout/vProcess5"/>
    <dgm:cxn modelId="{C878592E-B774-4C98-9A9F-9B95DFBE6A1A}" type="presOf" srcId="{611E5381-A0B0-4F0E-9DD8-E7DECE9F19DD}" destId="{7F0EA4F0-F8F5-4AC4-B6BE-666BA4529973}" srcOrd="0" destOrd="0" presId="urn:microsoft.com/office/officeart/2005/8/layout/vProcess5"/>
    <dgm:cxn modelId="{0731E185-E47C-400D-88CF-101B5DF0CE2C}" type="presOf" srcId="{2A5244B8-9E51-47A1-8819-C8E479F44BC0}" destId="{0F7A1C02-665B-4702-9291-F19404197DF8}" srcOrd="0" destOrd="0" presId="urn:microsoft.com/office/officeart/2005/8/layout/vProcess5"/>
    <dgm:cxn modelId="{D0216D9C-2800-490A-8DAB-6A2B28B19179}" type="presOf" srcId="{1ACF639E-EE44-4EFD-8C80-CAD2784AC8FF}" destId="{7CB9E944-F710-46BB-A910-3E250E01C161}" srcOrd="0" destOrd="0" presId="urn:microsoft.com/office/officeart/2005/8/layout/vProcess5"/>
    <dgm:cxn modelId="{5FB6EA18-9FFA-4603-88A7-08E0A280ED01}" srcId="{0F214778-F7FA-4BA3-9CDC-F142677ED3F7}" destId="{6620D040-70CC-40D9-A884-6DD1F3923F05}" srcOrd="2" destOrd="0" parTransId="{5F2CD10F-A437-4A4D-BEFD-FC83BF952BEF}" sibTransId="{00241D46-1D17-4311-8516-8E620B99935A}"/>
    <dgm:cxn modelId="{6698AA9F-BE7B-49E5-ADD4-D9B943504826}" type="presOf" srcId="{0F214778-F7FA-4BA3-9CDC-F142677ED3F7}" destId="{F928DD05-A2F1-4F4F-8FC5-BDCBF2A1A917}" srcOrd="0" destOrd="0" presId="urn:microsoft.com/office/officeart/2005/8/layout/vProcess5"/>
    <dgm:cxn modelId="{791EC11D-701E-4801-AB7A-20AA92DCDA06}" type="presOf" srcId="{E12F02B8-DEA6-4780-85F1-FAEFD894D4E0}" destId="{DEE8E421-BD91-4B5B-B85B-A1DCC8B93611}" srcOrd="0" destOrd="0" presId="urn:microsoft.com/office/officeart/2005/8/layout/vProcess5"/>
    <dgm:cxn modelId="{6CAC5D7A-6D37-48CB-980A-288271F4B725}" type="presParOf" srcId="{F928DD05-A2F1-4F4F-8FC5-BDCBF2A1A917}" destId="{F5BF9025-286A-4AB6-B589-3562895BD581}" srcOrd="0" destOrd="0" presId="urn:microsoft.com/office/officeart/2005/8/layout/vProcess5"/>
    <dgm:cxn modelId="{F2B2188B-AFA6-4F7F-B1E5-7A35B7F9AD95}" type="presParOf" srcId="{F928DD05-A2F1-4F4F-8FC5-BDCBF2A1A917}" destId="{7F0EA4F0-F8F5-4AC4-B6BE-666BA4529973}" srcOrd="1" destOrd="0" presId="urn:microsoft.com/office/officeart/2005/8/layout/vProcess5"/>
    <dgm:cxn modelId="{0E49A6EE-E00B-4005-A774-562C0DFAF211}" type="presParOf" srcId="{F928DD05-A2F1-4F4F-8FC5-BDCBF2A1A917}" destId="{0F7A1C02-665B-4702-9291-F19404197DF8}" srcOrd="2" destOrd="0" presId="urn:microsoft.com/office/officeart/2005/8/layout/vProcess5"/>
    <dgm:cxn modelId="{FFA89841-B576-4BEB-9C65-5511A0CBB4F9}" type="presParOf" srcId="{F928DD05-A2F1-4F4F-8FC5-BDCBF2A1A917}" destId="{F5EC3F37-1D54-4C6F-9D13-666200EE8AC8}" srcOrd="3" destOrd="0" presId="urn:microsoft.com/office/officeart/2005/8/layout/vProcess5"/>
    <dgm:cxn modelId="{52883BCE-923D-4D33-B62A-4146AFBDF311}" type="presParOf" srcId="{F928DD05-A2F1-4F4F-8FC5-BDCBF2A1A917}" destId="{3B560AFC-49C1-4D65-A2A6-70E13C039486}" srcOrd="4" destOrd="0" presId="urn:microsoft.com/office/officeart/2005/8/layout/vProcess5"/>
    <dgm:cxn modelId="{9CFE4B8B-D1A8-4E99-A406-B273455CA346}" type="presParOf" srcId="{F928DD05-A2F1-4F4F-8FC5-BDCBF2A1A917}" destId="{65ACA7A8-F558-481B-85AD-52EB68160E2B}" srcOrd="5" destOrd="0" presId="urn:microsoft.com/office/officeart/2005/8/layout/vProcess5"/>
    <dgm:cxn modelId="{C583A3F5-E4FA-415D-A219-A8C0AE5260E1}" type="presParOf" srcId="{F928DD05-A2F1-4F4F-8FC5-BDCBF2A1A917}" destId="{E20A7056-9756-4520-A8C7-E02CE2687BE3}" srcOrd="6" destOrd="0" presId="urn:microsoft.com/office/officeart/2005/8/layout/vProcess5"/>
    <dgm:cxn modelId="{C910A688-1C46-42AF-B8B2-66EA4C64C1E3}" type="presParOf" srcId="{F928DD05-A2F1-4F4F-8FC5-BDCBF2A1A917}" destId="{DEE8E421-BD91-4B5B-B85B-A1DCC8B93611}" srcOrd="7" destOrd="0" presId="urn:microsoft.com/office/officeart/2005/8/layout/vProcess5"/>
    <dgm:cxn modelId="{D82E94EA-CD72-4E03-95B4-2520D32F0FEC}" type="presParOf" srcId="{F928DD05-A2F1-4F4F-8FC5-BDCBF2A1A917}" destId="{A51765AC-ADCA-4C9A-B4D2-79CD57E0C2A6}" srcOrd="8" destOrd="0" presId="urn:microsoft.com/office/officeart/2005/8/layout/vProcess5"/>
    <dgm:cxn modelId="{67388CAE-9FA0-4955-B0C6-ABBA53D36FB6}" type="presParOf" srcId="{F928DD05-A2F1-4F4F-8FC5-BDCBF2A1A917}" destId="{7CB9E944-F710-46BB-A910-3E250E01C161}" srcOrd="9" destOrd="0" presId="urn:microsoft.com/office/officeart/2005/8/layout/vProcess5"/>
    <dgm:cxn modelId="{366EA917-4655-4F3C-AABD-AD4672A1149F}" type="presParOf" srcId="{F928DD05-A2F1-4F4F-8FC5-BDCBF2A1A917}" destId="{D8146F9E-FAA5-4594-BBB9-1FDBC8AC364B}" srcOrd="10" destOrd="0" presId="urn:microsoft.com/office/officeart/2005/8/layout/vProcess5"/>
    <dgm:cxn modelId="{834CE35B-A738-44B0-A3E7-888ACF26815A}" type="presParOf" srcId="{F928DD05-A2F1-4F4F-8FC5-BDCBF2A1A917}" destId="{CB0F74F7-1159-4860-A23E-4FC527F5D694}" srcOrd="11" destOrd="0" presId="urn:microsoft.com/office/officeart/2005/8/layout/vProcess5"/>
    <dgm:cxn modelId="{FF2DDEC0-D0A9-47D1-A2FA-9624A74B71DE}" type="presParOf" srcId="{F928DD05-A2F1-4F4F-8FC5-BDCBF2A1A917}" destId="{426B1C16-F448-4389-BE28-92E7A71BBA2D}" srcOrd="12" destOrd="0" presId="urn:microsoft.com/office/officeart/2005/8/layout/vProcess5"/>
    <dgm:cxn modelId="{9BACCB42-0798-4837-833C-21C6BD0A55F9}" type="presParOf" srcId="{F928DD05-A2F1-4F4F-8FC5-BDCBF2A1A917}" destId="{62C717D2-480B-442C-A3EB-1DE339C46577}" srcOrd="13" destOrd="0" presId="urn:microsoft.com/office/officeart/2005/8/layout/vProcess5"/>
    <dgm:cxn modelId="{186355F8-BF29-439A-BB09-41E4A7706B6B}" type="presParOf" srcId="{F928DD05-A2F1-4F4F-8FC5-BDCBF2A1A917}" destId="{D42F8A3A-1E3C-45A5-A046-76704C3A8A87}"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85591-D67A-4816-95B1-26F84C781852}">
      <dsp:nvSpPr>
        <dsp:cNvPr id="0" name=""/>
        <dsp:cNvSpPr/>
      </dsp:nvSpPr>
      <dsp:spPr>
        <a:xfrm>
          <a:off x="3250" y="32532"/>
          <a:ext cx="3169699" cy="547200"/>
        </a:xfrm>
        <a:prstGeom prst="rect">
          <a:avLst/>
        </a:prstGeom>
        <a:solidFill>
          <a:srgbClr val="6692B6"/>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a:latin typeface="Gill Sans MT" panose="020B0502020104020203" pitchFamily="34" charset="0"/>
            </a:rPr>
            <a:t>Professional PBP</a:t>
          </a:r>
        </a:p>
      </dsp:txBody>
      <dsp:txXfrm>
        <a:off x="3250" y="32532"/>
        <a:ext cx="3169699" cy="547200"/>
      </dsp:txXfrm>
    </dsp:sp>
    <dsp:sp modelId="{D27646CA-CD1A-4CD4-8DB4-8AC1B61B3022}">
      <dsp:nvSpPr>
        <dsp:cNvPr id="0" name=""/>
        <dsp:cNvSpPr/>
      </dsp:nvSpPr>
      <dsp:spPr>
        <a:xfrm>
          <a:off x="3250" y="579732"/>
          <a:ext cx="3169699" cy="31374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latin typeface="Gill Sans MT" panose="020B0502020104020203" pitchFamily="34" charset="0"/>
            </a:rPr>
            <a:t>ACO structure with Participants and Preferred Providers defined at the TIN/NPI level</a:t>
          </a:r>
          <a:endParaRPr lang="en-US" sz="1900" kern="1200" dirty="0">
            <a:latin typeface="Gill Sans MT" panose="020B0502020104020203" pitchFamily="34" charset="0"/>
          </a:endParaRPr>
        </a:p>
        <a:p>
          <a:pPr marL="171450" lvl="1" indent="-171450" algn="l" defTabSz="844550">
            <a:lnSpc>
              <a:spcPct val="90000"/>
            </a:lnSpc>
            <a:spcBef>
              <a:spcPct val="0"/>
            </a:spcBef>
            <a:spcAft>
              <a:spcPct val="15000"/>
            </a:spcAft>
            <a:buChar char="••"/>
          </a:pPr>
          <a:r>
            <a:rPr lang="en-US" sz="1900" kern="1200" dirty="0">
              <a:latin typeface="Gill Sans MT" panose="020B0502020104020203" pitchFamily="34" charset="0"/>
            </a:rPr>
            <a:t>50% shared savings/shared losses with </a:t>
          </a:r>
          <a:r>
            <a:rPr lang="en-US" sz="1900" kern="1200" dirty="0" smtClean="0">
              <a:latin typeface="Gill Sans MT" panose="020B0502020104020203" pitchFamily="34" charset="0"/>
            </a:rPr>
            <a:t>CMS</a:t>
          </a:r>
          <a:endParaRPr lang="en-US" sz="1900" kern="1200" dirty="0">
            <a:latin typeface="Gill Sans MT" panose="020B0502020104020203" pitchFamily="34" charset="0"/>
          </a:endParaRPr>
        </a:p>
        <a:p>
          <a:pPr marL="171450" lvl="1" indent="-171450" algn="l" defTabSz="844550">
            <a:lnSpc>
              <a:spcPct val="90000"/>
            </a:lnSpc>
            <a:spcBef>
              <a:spcPct val="0"/>
            </a:spcBef>
            <a:spcAft>
              <a:spcPct val="15000"/>
            </a:spcAft>
            <a:buChar char="••"/>
          </a:pPr>
          <a:r>
            <a:rPr lang="en-US" sz="1900" kern="1200" dirty="0">
              <a:latin typeface="Gill Sans MT" panose="020B0502020104020203" pitchFamily="34" charset="0"/>
            </a:rPr>
            <a:t>Primary Care Capitation equal to 7% of total cost of care for enhanced primary care </a:t>
          </a:r>
          <a:r>
            <a:rPr lang="en-US" sz="1900" kern="1200" dirty="0" smtClean="0">
              <a:latin typeface="Gill Sans MT" panose="020B0502020104020203" pitchFamily="34" charset="0"/>
            </a:rPr>
            <a:t>services</a:t>
          </a:r>
          <a:endParaRPr lang="en-US" sz="1900" kern="1200" dirty="0">
            <a:latin typeface="Gill Sans MT" panose="020B0502020104020203" pitchFamily="34" charset="0"/>
          </a:endParaRPr>
        </a:p>
      </dsp:txBody>
      <dsp:txXfrm>
        <a:off x="3250" y="579732"/>
        <a:ext cx="3169699" cy="3137449"/>
      </dsp:txXfrm>
    </dsp:sp>
    <dsp:sp modelId="{BE90F84D-9085-4161-9C1D-C669F849A7D0}">
      <dsp:nvSpPr>
        <dsp:cNvPr id="0" name=""/>
        <dsp:cNvSpPr/>
      </dsp:nvSpPr>
      <dsp:spPr>
        <a:xfrm>
          <a:off x="3616708" y="32532"/>
          <a:ext cx="3169699" cy="547200"/>
        </a:xfrm>
        <a:prstGeom prst="rect">
          <a:avLst/>
        </a:prstGeom>
        <a:solidFill>
          <a:srgbClr val="004986"/>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a:latin typeface="Gill Sans MT" panose="020B0502020104020203" pitchFamily="34" charset="0"/>
            </a:rPr>
            <a:t>Global PBP</a:t>
          </a:r>
        </a:p>
      </dsp:txBody>
      <dsp:txXfrm>
        <a:off x="3616708" y="32532"/>
        <a:ext cx="3169699" cy="547200"/>
      </dsp:txXfrm>
    </dsp:sp>
    <dsp:sp modelId="{AF4F0EC6-1898-400D-8651-CBB1268B6B94}">
      <dsp:nvSpPr>
        <dsp:cNvPr id="0" name=""/>
        <dsp:cNvSpPr/>
      </dsp:nvSpPr>
      <dsp:spPr>
        <a:xfrm>
          <a:off x="3616708" y="579732"/>
          <a:ext cx="3169699" cy="31374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latin typeface="Gill Sans MT" panose="020B0502020104020203" pitchFamily="34" charset="0"/>
            </a:rPr>
            <a:t>ACO structure with Participants and Preferred Providers defined at the TIN/NPI level</a:t>
          </a:r>
          <a:endParaRPr lang="en-US" sz="1900" kern="1200" dirty="0">
            <a:latin typeface="Gill Sans MT" panose="020B0502020104020203" pitchFamily="34" charset="0"/>
          </a:endParaRPr>
        </a:p>
        <a:p>
          <a:pPr marL="171450" lvl="1" indent="-171450" algn="l" defTabSz="844550">
            <a:lnSpc>
              <a:spcPct val="90000"/>
            </a:lnSpc>
            <a:spcBef>
              <a:spcPct val="0"/>
            </a:spcBef>
            <a:spcAft>
              <a:spcPct val="15000"/>
            </a:spcAft>
            <a:buChar char="••"/>
          </a:pPr>
          <a:r>
            <a:rPr lang="en-US" sz="1900" kern="1200" dirty="0">
              <a:latin typeface="Gill Sans MT" panose="020B0502020104020203" pitchFamily="34" charset="0"/>
            </a:rPr>
            <a:t>100% </a:t>
          </a:r>
          <a:r>
            <a:rPr lang="en-US" sz="1900" kern="1200" dirty="0" smtClean="0">
              <a:latin typeface="Gill Sans MT" panose="020B0502020104020203" pitchFamily="34" charset="0"/>
            </a:rPr>
            <a:t>risk</a:t>
          </a:r>
          <a:endParaRPr lang="en-US" sz="1900" kern="1200" dirty="0">
            <a:latin typeface="Gill Sans MT" panose="020B0502020104020203" pitchFamily="34" charset="0"/>
          </a:endParaRPr>
        </a:p>
        <a:p>
          <a:pPr marL="171450" lvl="1" indent="-171450" algn="l" defTabSz="844550">
            <a:lnSpc>
              <a:spcPct val="90000"/>
            </a:lnSpc>
            <a:spcBef>
              <a:spcPct val="0"/>
            </a:spcBef>
            <a:spcAft>
              <a:spcPct val="15000"/>
            </a:spcAft>
            <a:buChar char="••"/>
          </a:pPr>
          <a:r>
            <a:rPr lang="en-US" sz="1900" kern="1200" dirty="0">
              <a:latin typeface="Gill Sans MT" panose="020B0502020104020203" pitchFamily="34" charset="0"/>
            </a:rPr>
            <a:t>Choice between Total Care Capitation </a:t>
          </a:r>
          <a:r>
            <a:rPr lang="en-US" sz="1900" kern="1200" dirty="0" smtClean="0">
              <a:latin typeface="Gill Sans MT" panose="020B0502020104020203" pitchFamily="34" charset="0"/>
            </a:rPr>
            <a:t>or Primary </a:t>
          </a:r>
          <a:r>
            <a:rPr lang="en-US" sz="1900" kern="1200" dirty="0">
              <a:latin typeface="Gill Sans MT" panose="020B0502020104020203" pitchFamily="34" charset="0"/>
            </a:rPr>
            <a:t>Care </a:t>
          </a:r>
          <a:r>
            <a:rPr lang="en-US" sz="1900" kern="1200" dirty="0" smtClean="0">
              <a:latin typeface="Gill Sans MT" panose="020B0502020104020203" pitchFamily="34" charset="0"/>
            </a:rPr>
            <a:t>Capitation</a:t>
          </a:r>
          <a:endParaRPr lang="en-US" sz="1900" kern="1200" dirty="0">
            <a:latin typeface="Gill Sans MT" panose="020B0502020104020203" pitchFamily="34" charset="0"/>
          </a:endParaRPr>
        </a:p>
      </dsp:txBody>
      <dsp:txXfrm>
        <a:off x="3616708" y="579732"/>
        <a:ext cx="3169699" cy="3137449"/>
      </dsp:txXfrm>
    </dsp:sp>
    <dsp:sp modelId="{A258C825-FE12-4A21-99E0-733EE2FEDE64}">
      <dsp:nvSpPr>
        <dsp:cNvPr id="0" name=""/>
        <dsp:cNvSpPr/>
      </dsp:nvSpPr>
      <dsp:spPr>
        <a:xfrm>
          <a:off x="7230166" y="32532"/>
          <a:ext cx="3169699" cy="547200"/>
        </a:xfrm>
        <a:prstGeom prst="rect">
          <a:avLst/>
        </a:prstGeom>
        <a:solidFill>
          <a:srgbClr val="002060"/>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a:latin typeface="Gill Sans MT" panose="020B0502020104020203" pitchFamily="34" charset="0"/>
            </a:rPr>
            <a:t>Geographic PBP (proposed)</a:t>
          </a:r>
        </a:p>
      </dsp:txBody>
      <dsp:txXfrm>
        <a:off x="7230166" y="32532"/>
        <a:ext cx="3169699" cy="547200"/>
      </dsp:txXfrm>
    </dsp:sp>
    <dsp:sp modelId="{0ACD4319-1199-4B53-BFB5-12E2FFB42C0D}">
      <dsp:nvSpPr>
        <dsp:cNvPr id="0" name=""/>
        <dsp:cNvSpPr/>
      </dsp:nvSpPr>
      <dsp:spPr>
        <a:xfrm>
          <a:off x="7230166" y="579732"/>
          <a:ext cx="3169699" cy="31374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Gill Sans MT" panose="020B0502020104020203" pitchFamily="34" charset="0"/>
            </a:rPr>
            <a:t>Would be open to entities interested in taking on regional risk and entering into arrangements with </a:t>
          </a:r>
          <a:r>
            <a:rPr lang="en-US" sz="1900" kern="1200" dirty="0" smtClean="0">
              <a:latin typeface="Gill Sans MT" panose="020B0502020104020203" pitchFamily="34" charset="0"/>
            </a:rPr>
            <a:t>clinicians in </a:t>
          </a:r>
          <a:r>
            <a:rPr lang="en-US" sz="1900" kern="1200" dirty="0">
              <a:latin typeface="Gill Sans MT" panose="020B0502020104020203" pitchFamily="34" charset="0"/>
            </a:rPr>
            <a:t>the </a:t>
          </a:r>
          <a:r>
            <a:rPr lang="en-US" sz="1900" kern="1200" dirty="0" smtClean="0">
              <a:latin typeface="Gill Sans MT" panose="020B0502020104020203" pitchFamily="34" charset="0"/>
            </a:rPr>
            <a:t>region</a:t>
          </a:r>
          <a:endParaRPr lang="en-US" sz="1900" kern="1200" dirty="0">
            <a:latin typeface="Gill Sans MT" panose="020B0502020104020203" pitchFamily="34" charset="0"/>
          </a:endParaRPr>
        </a:p>
        <a:p>
          <a:pPr marL="171450" lvl="1" indent="-171450" algn="l" defTabSz="844550">
            <a:lnSpc>
              <a:spcPct val="90000"/>
            </a:lnSpc>
            <a:spcBef>
              <a:spcPct val="0"/>
            </a:spcBef>
            <a:spcAft>
              <a:spcPct val="15000"/>
            </a:spcAft>
            <a:buChar char="••"/>
          </a:pPr>
          <a:r>
            <a:rPr lang="en-US" sz="1900" kern="1200" dirty="0">
              <a:latin typeface="Gill Sans MT" panose="020B0502020104020203" pitchFamily="34" charset="0"/>
            </a:rPr>
            <a:t>100% </a:t>
          </a:r>
          <a:r>
            <a:rPr lang="en-US" sz="1900" kern="1200" dirty="0" smtClean="0">
              <a:latin typeface="Gill Sans MT" panose="020B0502020104020203" pitchFamily="34" charset="0"/>
            </a:rPr>
            <a:t>risk</a:t>
          </a:r>
          <a:endParaRPr lang="en-US" sz="1900" kern="1200" dirty="0">
            <a:latin typeface="Gill Sans MT" panose="020B0502020104020203" pitchFamily="34" charset="0"/>
          </a:endParaRPr>
        </a:p>
        <a:p>
          <a:pPr marL="171450" lvl="1" indent="-171450" algn="l" defTabSz="844550">
            <a:lnSpc>
              <a:spcPct val="90000"/>
            </a:lnSpc>
            <a:spcBef>
              <a:spcPct val="0"/>
            </a:spcBef>
            <a:spcAft>
              <a:spcPct val="15000"/>
            </a:spcAft>
            <a:buChar char="••"/>
          </a:pPr>
          <a:r>
            <a:rPr lang="en-US" sz="1900" kern="1200" dirty="0">
              <a:latin typeface="Gill Sans MT" panose="020B0502020104020203" pitchFamily="34" charset="0"/>
            </a:rPr>
            <a:t>Would offer a choice between Full Financial Risk with FFS claims reconciliation and Total Care </a:t>
          </a:r>
          <a:r>
            <a:rPr lang="en-US" sz="1900" kern="1200" dirty="0" smtClean="0">
              <a:latin typeface="Gill Sans MT" panose="020B0502020104020203" pitchFamily="34" charset="0"/>
            </a:rPr>
            <a:t>Capitation</a:t>
          </a:r>
          <a:endParaRPr lang="en-US" sz="1900" kern="1200" dirty="0">
            <a:latin typeface="Gill Sans MT" panose="020B0502020104020203" pitchFamily="34" charset="0"/>
          </a:endParaRPr>
        </a:p>
      </dsp:txBody>
      <dsp:txXfrm>
        <a:off x="7230166" y="579732"/>
        <a:ext cx="3169699" cy="313744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142273-0433-477C-BF7E-1E7DD7A04C12}">
      <dsp:nvSpPr>
        <dsp:cNvPr id="0" name=""/>
        <dsp:cNvSpPr/>
      </dsp:nvSpPr>
      <dsp:spPr>
        <a:xfrm>
          <a:off x="0" y="35314"/>
          <a:ext cx="10022351" cy="469957"/>
        </a:xfrm>
        <a:prstGeom prst="roundRect">
          <a:avLst/>
        </a:prstGeom>
        <a:solidFill>
          <a:srgbClr val="00498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smtClean="0">
              <a:latin typeface="Gill Sans MT" panose="020B0502020104020203" pitchFamily="34" charset="0"/>
            </a:rPr>
            <a:t>Prospective Alignment</a:t>
          </a:r>
          <a:endParaRPr lang="en-US" sz="1800" kern="1200" dirty="0">
            <a:latin typeface="Gill Sans MT" panose="020B0502020104020203" pitchFamily="34" charset="0"/>
          </a:endParaRPr>
        </a:p>
      </dsp:txBody>
      <dsp:txXfrm>
        <a:off x="22941" y="58255"/>
        <a:ext cx="9976469" cy="424075"/>
      </dsp:txXfrm>
    </dsp:sp>
    <dsp:sp modelId="{889B7DB0-85EC-4C4F-857C-59AA029B3D10}">
      <dsp:nvSpPr>
        <dsp:cNvPr id="0" name=""/>
        <dsp:cNvSpPr/>
      </dsp:nvSpPr>
      <dsp:spPr>
        <a:xfrm>
          <a:off x="0" y="720357"/>
          <a:ext cx="10022351" cy="18497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210" tIns="21590" rIns="120904" bIns="21590" numCol="1" spcCol="1270" anchor="t" anchorCtr="0">
          <a:noAutofit/>
        </a:bodyPr>
        <a:lstStyle/>
        <a:p>
          <a:pPr marL="171450" lvl="1" indent="-171450" algn="l" defTabSz="755650">
            <a:lnSpc>
              <a:spcPct val="90000"/>
            </a:lnSpc>
            <a:spcBef>
              <a:spcPct val="0"/>
            </a:spcBef>
            <a:spcAft>
              <a:spcPct val="20000"/>
            </a:spcAft>
            <a:buChar char="••"/>
          </a:pPr>
          <a:r>
            <a:rPr lang="en-US" sz="1700" kern="1200" dirty="0" smtClean="0">
              <a:latin typeface="Gill Sans MT" panose="020B0502020104020203" pitchFamily="34" charset="0"/>
            </a:rPr>
            <a:t>Alignment is established prior to the start of the Performance Year</a:t>
          </a:r>
          <a:endParaRPr lang="en-US" sz="1700" b="1" kern="1200" dirty="0">
            <a:latin typeface="Gill Sans MT" panose="020B0502020104020203" pitchFamily="34" charset="0"/>
          </a:endParaRPr>
        </a:p>
        <a:p>
          <a:pPr marL="171450" lvl="1" indent="-171450" algn="l" defTabSz="755650">
            <a:lnSpc>
              <a:spcPct val="90000"/>
            </a:lnSpc>
            <a:spcBef>
              <a:spcPct val="0"/>
            </a:spcBef>
            <a:spcAft>
              <a:spcPct val="20000"/>
            </a:spcAft>
            <a:buChar char="••"/>
          </a:pPr>
          <a:r>
            <a:rPr lang="en-US" sz="1700" kern="1200" dirty="0" smtClean="0">
              <a:latin typeface="Gill Sans MT" panose="020B0502020104020203" pitchFamily="34" charset="0"/>
            </a:rPr>
            <a:t>Beneficiaries are aligned to DC Participants through two alignment mechanisms:</a:t>
          </a:r>
          <a:endParaRPr lang="en-US" sz="1700" b="1" kern="1200" dirty="0">
            <a:latin typeface="Gill Sans MT" panose="020B0502020104020203" pitchFamily="34" charset="0"/>
          </a:endParaRPr>
        </a:p>
        <a:p>
          <a:pPr marL="342900" lvl="2" indent="-171450" algn="l" defTabSz="755650">
            <a:lnSpc>
              <a:spcPct val="90000"/>
            </a:lnSpc>
            <a:spcBef>
              <a:spcPct val="0"/>
            </a:spcBef>
            <a:spcAft>
              <a:spcPct val="20000"/>
            </a:spcAft>
            <a:buChar char="••"/>
          </a:pPr>
          <a:r>
            <a:rPr lang="en-US" sz="1700" kern="1200" dirty="0" smtClean="0">
              <a:latin typeface="Gill Sans MT" panose="020B0502020104020203" pitchFamily="34" charset="0"/>
            </a:rPr>
            <a:t>Claims-based alignment using qualifying Evaluation &amp; Management (E&amp;M) services</a:t>
          </a:r>
          <a:endParaRPr lang="en-US" sz="1700" b="1" kern="1200" dirty="0">
            <a:latin typeface="Gill Sans MT" panose="020B0502020104020203" pitchFamily="34" charset="0"/>
          </a:endParaRPr>
        </a:p>
        <a:p>
          <a:pPr marL="342900" lvl="2" indent="-171450" algn="l" defTabSz="755650">
            <a:lnSpc>
              <a:spcPct val="90000"/>
            </a:lnSpc>
            <a:spcBef>
              <a:spcPct val="0"/>
            </a:spcBef>
            <a:spcAft>
              <a:spcPct val="20000"/>
            </a:spcAft>
            <a:buChar char="••"/>
          </a:pPr>
          <a:r>
            <a:rPr lang="en-US" sz="1700" kern="1200" dirty="0" smtClean="0">
              <a:latin typeface="Gill Sans MT" panose="020B0502020104020203" pitchFamily="34" charset="0"/>
            </a:rPr>
            <a:t>Enhanced Voluntary Alignment</a:t>
          </a:r>
          <a:endParaRPr lang="en-US" sz="1700" b="1" kern="1200" dirty="0">
            <a:latin typeface="Gill Sans MT" panose="020B0502020104020203" pitchFamily="34" charset="0"/>
          </a:endParaRPr>
        </a:p>
        <a:p>
          <a:pPr marL="171450" lvl="1" indent="-171450" algn="l" defTabSz="755650">
            <a:lnSpc>
              <a:spcPct val="90000"/>
            </a:lnSpc>
            <a:spcBef>
              <a:spcPct val="0"/>
            </a:spcBef>
            <a:spcAft>
              <a:spcPct val="20000"/>
            </a:spcAft>
            <a:buChar char="••"/>
          </a:pPr>
          <a:r>
            <a:rPr lang="en-US" sz="1700" kern="1200" dirty="0" smtClean="0">
              <a:latin typeface="Gill Sans MT" panose="020B0502020104020203" pitchFamily="34" charset="0"/>
            </a:rPr>
            <a:t>Partial year beneficiary experience (a beneficiary that loses alignment eligibility during the Performance Year – e.g., by enrolling in MA – will contribute fewer than 12 months of experience and will not be retroactively excluded).</a:t>
          </a:r>
          <a:endParaRPr lang="en-US" sz="1700" b="1" kern="1200" dirty="0">
            <a:latin typeface="Gill Sans MT" panose="020B0502020104020203" pitchFamily="34" charset="0"/>
          </a:endParaRPr>
        </a:p>
      </dsp:txBody>
      <dsp:txXfrm>
        <a:off x="0" y="720357"/>
        <a:ext cx="10022351" cy="1849755"/>
      </dsp:txXfrm>
    </dsp:sp>
    <dsp:sp modelId="{95FB6BF1-BE19-4433-9AE4-7600BEA5C675}">
      <dsp:nvSpPr>
        <dsp:cNvPr id="0" name=""/>
        <dsp:cNvSpPr/>
      </dsp:nvSpPr>
      <dsp:spPr>
        <a:xfrm>
          <a:off x="0" y="2632512"/>
          <a:ext cx="10022351" cy="479914"/>
        </a:xfrm>
        <a:prstGeom prst="roundRect">
          <a:avLst/>
        </a:prstGeom>
        <a:solidFill>
          <a:srgbClr val="00498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smtClean="0">
              <a:latin typeface="Gill Sans MT" panose="020B0502020104020203" pitchFamily="34" charset="0"/>
            </a:rPr>
            <a:t>Prospective Alignment “Plus” </a:t>
          </a:r>
          <a:endParaRPr lang="en-US" sz="1800" b="1" kern="1200" dirty="0">
            <a:latin typeface="Gill Sans MT" panose="020B0502020104020203" pitchFamily="34" charset="0"/>
          </a:endParaRPr>
        </a:p>
      </dsp:txBody>
      <dsp:txXfrm>
        <a:off x="23427" y="2655939"/>
        <a:ext cx="9975497" cy="433060"/>
      </dsp:txXfrm>
    </dsp:sp>
    <dsp:sp modelId="{8E5847D0-D711-4C84-8CAA-66DEAF261169}">
      <dsp:nvSpPr>
        <dsp:cNvPr id="0" name=""/>
        <dsp:cNvSpPr/>
      </dsp:nvSpPr>
      <dsp:spPr>
        <a:xfrm>
          <a:off x="0" y="2779118"/>
          <a:ext cx="10022351" cy="1325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210" tIns="21590" rIns="120904" bIns="21590" numCol="1" spcCol="1270" anchor="t" anchorCtr="0">
          <a:noAutofit/>
        </a:bodyPr>
        <a:lstStyle/>
        <a:p>
          <a:pPr marL="171450" lvl="1" indent="-171450" algn="l" defTabSz="755650">
            <a:lnSpc>
              <a:spcPct val="90000"/>
            </a:lnSpc>
            <a:spcBef>
              <a:spcPct val="0"/>
            </a:spcBef>
            <a:spcAft>
              <a:spcPct val="20000"/>
            </a:spcAft>
            <a:buChar char="••"/>
          </a:pPr>
          <a:endParaRPr lang="en-US" sz="1700" kern="1200" dirty="0">
            <a:latin typeface="Gill Sans MT" panose="020B0502020104020203" pitchFamily="34" charset="0"/>
          </a:endParaRPr>
        </a:p>
        <a:p>
          <a:pPr marL="171450" lvl="1" indent="-171450" algn="l" defTabSz="755650">
            <a:lnSpc>
              <a:spcPct val="90000"/>
            </a:lnSpc>
            <a:spcBef>
              <a:spcPct val="0"/>
            </a:spcBef>
            <a:spcAft>
              <a:spcPct val="20000"/>
            </a:spcAft>
            <a:buChar char="••"/>
          </a:pPr>
          <a:endParaRPr lang="en-US" sz="1700" kern="1200" dirty="0">
            <a:latin typeface="Gill Sans MT" panose="020B0502020104020203" pitchFamily="34" charset="0"/>
          </a:endParaRPr>
        </a:p>
        <a:p>
          <a:pPr marL="171450" lvl="1" indent="-171450" algn="l" defTabSz="755650">
            <a:lnSpc>
              <a:spcPct val="90000"/>
            </a:lnSpc>
            <a:spcBef>
              <a:spcPct val="0"/>
            </a:spcBef>
            <a:spcAft>
              <a:spcPct val="20000"/>
            </a:spcAft>
            <a:buChar char="••"/>
          </a:pPr>
          <a:r>
            <a:rPr lang="en-US" sz="1700" kern="1200" dirty="0" smtClean="0">
              <a:latin typeface="Gill Sans MT" panose="020B0502020104020203" pitchFamily="34" charset="0"/>
            </a:rPr>
            <a:t>In addition to the features above, provides additional opportunities for enhanced voluntary alignment.</a:t>
          </a:r>
          <a:endParaRPr lang="en-US" sz="1700" kern="1200" dirty="0">
            <a:latin typeface="Gill Sans MT" panose="020B0502020104020203" pitchFamily="34" charset="0"/>
          </a:endParaRPr>
        </a:p>
        <a:p>
          <a:pPr marL="171450" lvl="1" indent="-171450" algn="l" defTabSz="755650">
            <a:lnSpc>
              <a:spcPct val="90000"/>
            </a:lnSpc>
            <a:spcBef>
              <a:spcPct val="0"/>
            </a:spcBef>
            <a:spcAft>
              <a:spcPct val="20000"/>
            </a:spcAft>
            <a:buChar char="••"/>
          </a:pPr>
          <a:r>
            <a:rPr lang="en-US" sz="1700" kern="1200" dirty="0" smtClean="0">
              <a:latin typeface="Gill Sans MT" panose="020B0502020104020203" pitchFamily="34" charset="0"/>
            </a:rPr>
            <a:t>Beneficiaries that align to a DCE through enhanced voluntary alignment will be added on a quarterly basis throughout the performance year.</a:t>
          </a:r>
          <a:endParaRPr lang="en-US" sz="1700" kern="1200" dirty="0">
            <a:latin typeface="Gill Sans MT" panose="020B0502020104020203" pitchFamily="34" charset="0"/>
          </a:endParaRPr>
        </a:p>
      </dsp:txBody>
      <dsp:txXfrm>
        <a:off x="0" y="2779118"/>
        <a:ext cx="10022351" cy="13258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E59CE-8151-5948-ACC6-FFE315EC403B}" type="datetimeFigureOut">
              <a:rPr lang="en-US" smtClean="0"/>
              <a:t>05/20/2019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F4037-46CC-6045-BE7A-CA09502B4830}" type="slidenum">
              <a:rPr lang="en-US" smtClean="0"/>
              <a:t>‹#›</a:t>
            </a:fld>
            <a:endParaRPr lang="en-US" dirty="0"/>
          </a:p>
        </p:txBody>
      </p:sp>
    </p:spTree>
    <p:extLst>
      <p:ext uri="{BB962C8B-B14F-4D97-AF65-F5344CB8AC3E}">
        <p14:creationId xmlns:p14="http://schemas.microsoft.com/office/powerpoint/2010/main" val="1038039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a:t>
            </a:fld>
            <a:endParaRPr lang="en-US" dirty="0"/>
          </a:p>
        </p:txBody>
      </p:sp>
    </p:spTree>
    <p:extLst>
      <p:ext uri="{BB962C8B-B14F-4D97-AF65-F5344CB8AC3E}">
        <p14:creationId xmlns:p14="http://schemas.microsoft.com/office/powerpoint/2010/main" val="640322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2F4037-46CC-6045-BE7A-CA09502B48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7503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15</a:t>
            </a:fld>
            <a:endParaRPr lang="en-US" dirty="0"/>
          </a:p>
        </p:txBody>
      </p:sp>
    </p:spTree>
    <p:extLst>
      <p:ext uri="{BB962C8B-B14F-4D97-AF65-F5344CB8AC3E}">
        <p14:creationId xmlns:p14="http://schemas.microsoft.com/office/powerpoint/2010/main" val="4054166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16</a:t>
            </a:fld>
            <a:endParaRPr lang="en-US" dirty="0"/>
          </a:p>
        </p:txBody>
      </p:sp>
    </p:spTree>
    <p:extLst>
      <p:ext uri="{BB962C8B-B14F-4D97-AF65-F5344CB8AC3E}">
        <p14:creationId xmlns:p14="http://schemas.microsoft.com/office/powerpoint/2010/main" val="2823132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17</a:t>
            </a:fld>
            <a:endParaRPr lang="en-US" dirty="0"/>
          </a:p>
        </p:txBody>
      </p:sp>
    </p:spTree>
    <p:extLst>
      <p:ext uri="{BB962C8B-B14F-4D97-AF65-F5344CB8AC3E}">
        <p14:creationId xmlns:p14="http://schemas.microsoft.com/office/powerpoint/2010/main" val="3333563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18</a:t>
            </a:fld>
            <a:endParaRPr lang="en-US" dirty="0"/>
          </a:p>
        </p:txBody>
      </p:sp>
    </p:spTree>
    <p:extLst>
      <p:ext uri="{BB962C8B-B14F-4D97-AF65-F5344CB8AC3E}">
        <p14:creationId xmlns:p14="http://schemas.microsoft.com/office/powerpoint/2010/main" val="3392962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Discounts</a:t>
            </a:r>
            <a:r>
              <a:rPr lang="en-US" baseline="0" dirty="0" smtClean="0"/>
              <a:t> – add more detail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2F4037-46CC-6045-BE7A-CA09502B48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9214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20</a:t>
            </a:fld>
            <a:endParaRPr lang="en-US" dirty="0"/>
          </a:p>
        </p:txBody>
      </p:sp>
    </p:spTree>
    <p:extLst>
      <p:ext uri="{BB962C8B-B14F-4D97-AF65-F5344CB8AC3E}">
        <p14:creationId xmlns:p14="http://schemas.microsoft.com/office/powerpoint/2010/main" val="193348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2F4037-46CC-6045-BE7A-CA09502B48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4979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22</a:t>
            </a:fld>
            <a:endParaRPr lang="en-US" dirty="0"/>
          </a:p>
        </p:txBody>
      </p:sp>
    </p:spTree>
    <p:extLst>
      <p:ext uri="{BB962C8B-B14F-4D97-AF65-F5344CB8AC3E}">
        <p14:creationId xmlns:p14="http://schemas.microsoft.com/office/powerpoint/2010/main" val="1236110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23</a:t>
            </a:fld>
            <a:endParaRPr lang="en-US" dirty="0"/>
          </a:p>
        </p:txBody>
      </p:sp>
    </p:spTree>
    <p:extLst>
      <p:ext uri="{BB962C8B-B14F-4D97-AF65-F5344CB8AC3E}">
        <p14:creationId xmlns:p14="http://schemas.microsoft.com/office/powerpoint/2010/main" val="308357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2</a:t>
            </a:fld>
            <a:endParaRPr lang="en-US" dirty="0"/>
          </a:p>
        </p:txBody>
      </p:sp>
    </p:spTree>
    <p:extLst>
      <p:ext uri="{BB962C8B-B14F-4D97-AF65-F5344CB8AC3E}">
        <p14:creationId xmlns:p14="http://schemas.microsoft.com/office/powerpoint/2010/main" val="30212436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24</a:t>
            </a:fld>
            <a:endParaRPr lang="en-US" dirty="0"/>
          </a:p>
        </p:txBody>
      </p:sp>
    </p:spTree>
    <p:extLst>
      <p:ext uri="{BB962C8B-B14F-4D97-AF65-F5344CB8AC3E}">
        <p14:creationId xmlns:p14="http://schemas.microsoft.com/office/powerpoint/2010/main" val="2793253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2F4037-46CC-6045-BE7A-CA09502B48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863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8</a:t>
            </a:fld>
            <a:endParaRPr lang="en-US" dirty="0"/>
          </a:p>
        </p:txBody>
      </p:sp>
    </p:spTree>
    <p:extLst>
      <p:ext uri="{BB962C8B-B14F-4D97-AF65-F5344CB8AC3E}">
        <p14:creationId xmlns:p14="http://schemas.microsoft.com/office/powerpoint/2010/main" val="3471155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9</a:t>
            </a:fld>
            <a:endParaRPr lang="en-US" dirty="0"/>
          </a:p>
        </p:txBody>
      </p:sp>
    </p:spTree>
    <p:extLst>
      <p:ext uri="{BB962C8B-B14F-4D97-AF65-F5344CB8AC3E}">
        <p14:creationId xmlns:p14="http://schemas.microsoft.com/office/powerpoint/2010/main" val="1456110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10</a:t>
            </a:fld>
            <a:endParaRPr lang="en-US" dirty="0"/>
          </a:p>
        </p:txBody>
      </p:sp>
    </p:spTree>
    <p:extLst>
      <p:ext uri="{BB962C8B-B14F-4D97-AF65-F5344CB8AC3E}">
        <p14:creationId xmlns:p14="http://schemas.microsoft.com/office/powerpoint/2010/main" val="572731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11</a:t>
            </a:fld>
            <a:endParaRPr lang="en-US" dirty="0"/>
          </a:p>
        </p:txBody>
      </p:sp>
    </p:spTree>
    <p:extLst>
      <p:ext uri="{BB962C8B-B14F-4D97-AF65-F5344CB8AC3E}">
        <p14:creationId xmlns:p14="http://schemas.microsoft.com/office/powerpoint/2010/main" val="799582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12</a:t>
            </a:fld>
            <a:endParaRPr lang="en-US" dirty="0"/>
          </a:p>
        </p:txBody>
      </p:sp>
    </p:spTree>
    <p:extLst>
      <p:ext uri="{BB962C8B-B14F-4D97-AF65-F5344CB8AC3E}">
        <p14:creationId xmlns:p14="http://schemas.microsoft.com/office/powerpoint/2010/main" val="1622576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Removed a bullet</a:t>
            </a:r>
            <a:r>
              <a:rPr lang="en-US" baseline="0" dirty="0" smtClean="0"/>
              <a:t> labeled “real capitation”</a:t>
            </a:r>
            <a:endParaRPr lang="en-US" dirty="0"/>
          </a:p>
        </p:txBody>
      </p:sp>
      <p:sp>
        <p:nvSpPr>
          <p:cNvPr id="4" name="Slide Number Placeholder 3"/>
          <p:cNvSpPr>
            <a:spLocks noGrp="1"/>
          </p:cNvSpPr>
          <p:nvPr>
            <p:ph type="sldNum" sz="quarter" idx="10"/>
          </p:nvPr>
        </p:nvSpPr>
        <p:spPr/>
        <p:txBody>
          <a:bodyPr/>
          <a:lstStyle/>
          <a:p>
            <a:fld id="{A32F4037-46CC-6045-BE7A-CA09502B4830}" type="slidenum">
              <a:rPr lang="en-US" smtClean="0"/>
              <a:t>13</a:t>
            </a:fld>
            <a:endParaRPr lang="en-US" dirty="0"/>
          </a:p>
        </p:txBody>
      </p:sp>
    </p:spTree>
    <p:extLst>
      <p:ext uri="{BB962C8B-B14F-4D97-AF65-F5344CB8AC3E}">
        <p14:creationId xmlns:p14="http://schemas.microsoft.com/office/powerpoint/2010/main" val="409238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2872" y="3033943"/>
            <a:ext cx="8979343" cy="2250988"/>
          </a:xfrm>
        </p:spPr>
        <p:txBody>
          <a:bodyPr/>
          <a:lstStyle/>
          <a:p>
            <a:r>
              <a:rPr lang="en-US"/>
              <a:t>Click to edit Master title style</a:t>
            </a:r>
          </a:p>
        </p:txBody>
      </p:sp>
    </p:spTree>
    <p:extLst>
      <p:ext uri="{BB962C8B-B14F-4D97-AF65-F5344CB8AC3E}">
        <p14:creationId xmlns:p14="http://schemas.microsoft.com/office/powerpoint/2010/main" val="1880364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3329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6407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8460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7979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1937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392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9" name="Rectangle 8"/>
          <p:cNvSpPr/>
          <p:nvPr userDrawn="1"/>
        </p:nvSpPr>
        <p:spPr>
          <a:xfrm>
            <a:off x="0" y="5507181"/>
            <a:ext cx="12192000" cy="1368425"/>
          </a:xfrm>
          <a:prstGeom prst="rect">
            <a:avLst/>
          </a:prstGeom>
          <a:solidFill>
            <a:srgbClr val="00498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928255" y="441382"/>
            <a:ext cx="9144000" cy="745048"/>
          </a:xfrm>
        </p:spPr>
        <p:txBody>
          <a:bodyPr anchor="b"/>
          <a:lstStyle>
            <a:lvl1pPr algn="l">
              <a:defRPr sz="5000">
                <a:solidFill>
                  <a:srgbClr val="004986"/>
                </a:solidFill>
              </a:defRPr>
            </a:lvl1pPr>
          </a:lstStyle>
          <a:p>
            <a:r>
              <a:rPr lang="en-US" dirty="0"/>
              <a:t>Click to edit master title style</a:t>
            </a:r>
          </a:p>
        </p:txBody>
      </p:sp>
      <p:sp>
        <p:nvSpPr>
          <p:cNvPr id="8" name="Text Placeholder 10"/>
          <p:cNvSpPr>
            <a:spLocks noGrp="1"/>
          </p:cNvSpPr>
          <p:nvPr>
            <p:ph type="body" sz="quarter" idx="10"/>
          </p:nvPr>
        </p:nvSpPr>
        <p:spPr>
          <a:xfrm>
            <a:off x="1524000" y="1750190"/>
            <a:ext cx="9144000" cy="3468321"/>
          </a:xfrm>
          <a:prstGeom prst="rect">
            <a:avLst/>
          </a:prstGeom>
        </p:spPr>
        <p:txBody>
          <a:bodyPr/>
          <a:lstStyle>
            <a:lvl1pPr>
              <a:defRPr b="0" i="0">
                <a:solidFill>
                  <a:schemeClr val="tx1"/>
                </a:solidFill>
                <a:latin typeface="Avenir Medium" charset="0"/>
                <a:ea typeface="Avenir Medium" charset="0"/>
                <a:cs typeface="Avenir Medium" charset="0"/>
              </a:defRPr>
            </a:lvl1pPr>
          </a:lstStyle>
          <a:p>
            <a:pPr lvl="0"/>
            <a:r>
              <a:rPr lang="en-US" dirty="0"/>
              <a:t>Click to edit Master text styles</a:t>
            </a:r>
          </a:p>
        </p:txBody>
      </p:sp>
      <p:pic>
        <p:nvPicPr>
          <p:cNvPr id="6" name="Picture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096500" y="5871337"/>
            <a:ext cx="1841500" cy="640842"/>
          </a:xfrm>
          <a:prstGeom prst="rect">
            <a:avLst/>
          </a:prstGeom>
        </p:spPr>
      </p:pic>
      <p:sp>
        <p:nvSpPr>
          <p:cNvPr id="7" name="Slide Number Placeholder 5">
            <a:extLst>
              <a:ext uri="{FF2B5EF4-FFF2-40B4-BE49-F238E27FC236}">
                <a16:creationId xmlns="" xmlns:a16="http://schemas.microsoft.com/office/drawing/2014/main" id="{98070D6B-7FAF-6941-A71A-D34B0778959E}"/>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pPr/>
              <a:t>‹#›</a:t>
            </a:fld>
            <a:endParaRPr lang="en-US" dirty="0"/>
          </a:p>
        </p:txBody>
      </p:sp>
    </p:spTree>
    <p:extLst>
      <p:ext uri="{BB962C8B-B14F-4D97-AF65-F5344CB8AC3E}">
        <p14:creationId xmlns:p14="http://schemas.microsoft.com/office/powerpoint/2010/main" val="4156872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9" name="Rectangle 8"/>
          <p:cNvSpPr/>
          <p:nvPr userDrawn="1"/>
        </p:nvSpPr>
        <p:spPr>
          <a:xfrm>
            <a:off x="0" y="5507181"/>
            <a:ext cx="12192000" cy="1368425"/>
          </a:xfrm>
          <a:prstGeom prst="rect">
            <a:avLst/>
          </a:prstGeom>
          <a:solidFill>
            <a:srgbClr val="00498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928255" y="441382"/>
            <a:ext cx="9144000" cy="745048"/>
          </a:xfrm>
        </p:spPr>
        <p:txBody>
          <a:bodyPr anchor="b"/>
          <a:lstStyle>
            <a:lvl1pPr algn="l">
              <a:defRPr sz="5000">
                <a:solidFill>
                  <a:srgbClr val="004986"/>
                </a:solidFill>
              </a:defRPr>
            </a:lvl1pPr>
          </a:lstStyle>
          <a:p>
            <a:r>
              <a:rPr lang="en-US" dirty="0"/>
              <a:t>Click to edit master title style</a:t>
            </a:r>
          </a:p>
        </p:txBody>
      </p:sp>
      <p:sp>
        <p:nvSpPr>
          <p:cNvPr id="8" name="Text Placeholder 10"/>
          <p:cNvSpPr>
            <a:spLocks noGrp="1"/>
          </p:cNvSpPr>
          <p:nvPr>
            <p:ph type="body" sz="quarter" idx="10"/>
          </p:nvPr>
        </p:nvSpPr>
        <p:spPr>
          <a:xfrm>
            <a:off x="1524000" y="1750190"/>
            <a:ext cx="9144000" cy="3468321"/>
          </a:xfrm>
          <a:prstGeom prst="rect">
            <a:avLst/>
          </a:prstGeom>
        </p:spPr>
        <p:txBody>
          <a:bodyPr/>
          <a:lstStyle>
            <a:lvl1pPr>
              <a:defRPr b="0" i="0">
                <a:solidFill>
                  <a:schemeClr val="tx1"/>
                </a:solidFill>
                <a:latin typeface="Avenir Medium" charset="0"/>
                <a:ea typeface="Avenir Medium" charset="0"/>
                <a:cs typeface="Avenir Medium" charset="0"/>
              </a:defRPr>
            </a:lvl1pPr>
          </a:lstStyle>
          <a:p>
            <a:pPr lvl="0"/>
            <a:r>
              <a:rPr lang="en-US" dirty="0"/>
              <a:t>Click to edit Master text styles</a:t>
            </a:r>
          </a:p>
        </p:txBody>
      </p:sp>
      <p:pic>
        <p:nvPicPr>
          <p:cNvPr id="6" name="Picture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096500" y="5871337"/>
            <a:ext cx="1841500" cy="640842"/>
          </a:xfrm>
          <a:prstGeom prst="rect">
            <a:avLst/>
          </a:prstGeom>
        </p:spPr>
      </p:pic>
      <p:sp>
        <p:nvSpPr>
          <p:cNvPr id="7" name="Slide Number Placeholder 5">
            <a:extLst>
              <a:ext uri="{FF2B5EF4-FFF2-40B4-BE49-F238E27FC236}">
                <a16:creationId xmlns="" xmlns:a16="http://schemas.microsoft.com/office/drawing/2014/main" id="{98070D6B-7FAF-6941-A71A-D34B0778959E}"/>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pPr/>
              <a:t>‹#›</a:t>
            </a:fld>
            <a:endParaRPr lang="en-US"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2872" y="3033943"/>
            <a:ext cx="8979343" cy="2250988"/>
          </a:xfrm>
        </p:spPr>
        <p:txBody>
          <a:bodyPr/>
          <a:lstStyle/>
          <a:p>
            <a:r>
              <a:rPr lang="en-US"/>
              <a:t>Click to edit Master title style</a:t>
            </a:r>
          </a:p>
        </p:txBody>
      </p:sp>
    </p:spTree>
    <p:extLst>
      <p:ext uri="{BB962C8B-B14F-4D97-AF65-F5344CB8AC3E}">
        <p14:creationId xmlns:p14="http://schemas.microsoft.com/office/powerpoint/2010/main" val="1231857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9" name="Rectangle 8"/>
          <p:cNvSpPr/>
          <p:nvPr userDrawn="1"/>
        </p:nvSpPr>
        <p:spPr>
          <a:xfrm>
            <a:off x="0" y="5782271"/>
            <a:ext cx="12192000" cy="1093335"/>
          </a:xfrm>
          <a:prstGeom prst="rect">
            <a:avLst/>
          </a:prstGeom>
          <a:solidFill>
            <a:srgbClr val="00498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928255" y="441382"/>
            <a:ext cx="9144000" cy="745048"/>
          </a:xfrm>
        </p:spPr>
        <p:txBody>
          <a:bodyPr anchor="b"/>
          <a:lstStyle>
            <a:lvl1pPr algn="l">
              <a:defRPr sz="5000">
                <a:solidFill>
                  <a:srgbClr val="004986"/>
                </a:solidFill>
              </a:defRPr>
            </a:lvl1pPr>
          </a:lstStyle>
          <a:p>
            <a:r>
              <a:rPr lang="en-US" dirty="0"/>
              <a:t>Click to edit master title style</a:t>
            </a:r>
          </a:p>
        </p:txBody>
      </p:sp>
      <p:sp>
        <p:nvSpPr>
          <p:cNvPr id="8" name="Text Placeholder 10"/>
          <p:cNvSpPr>
            <a:spLocks noGrp="1"/>
          </p:cNvSpPr>
          <p:nvPr>
            <p:ph type="body" sz="quarter" idx="10"/>
          </p:nvPr>
        </p:nvSpPr>
        <p:spPr>
          <a:xfrm>
            <a:off x="1524000" y="1750190"/>
            <a:ext cx="9144000" cy="3468321"/>
          </a:xfrm>
          <a:prstGeom prst="rect">
            <a:avLst/>
          </a:prstGeom>
        </p:spPr>
        <p:txBody>
          <a:bodyPr/>
          <a:lstStyle>
            <a:lvl1pPr>
              <a:defRPr b="0" i="0">
                <a:solidFill>
                  <a:schemeClr val="tx1"/>
                </a:solidFill>
                <a:latin typeface="Avenir Medium" charset="0"/>
                <a:ea typeface="Avenir Medium" charset="0"/>
                <a:cs typeface="Avenir Medium" charset="0"/>
              </a:defRPr>
            </a:lvl1pPr>
          </a:lstStyle>
          <a:p>
            <a:pPr lvl="0"/>
            <a:r>
              <a:rPr lang="en-US" dirty="0"/>
              <a:t>Click to edit Master text styles</a:t>
            </a:r>
          </a:p>
        </p:txBody>
      </p:sp>
      <p:pic>
        <p:nvPicPr>
          <p:cNvPr id="6" name="Picture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096500" y="6008517"/>
            <a:ext cx="1841500" cy="640842"/>
          </a:xfrm>
          <a:prstGeom prst="rect">
            <a:avLst/>
          </a:prstGeom>
        </p:spPr>
      </p:pic>
      <p:sp>
        <p:nvSpPr>
          <p:cNvPr id="7" name="Slide Number Placeholder 5">
            <a:extLst>
              <a:ext uri="{FF2B5EF4-FFF2-40B4-BE49-F238E27FC236}">
                <a16:creationId xmlns="" xmlns:a16="http://schemas.microsoft.com/office/drawing/2014/main" id="{98070D6B-7FAF-6941-A71A-D34B0778959E}"/>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pPr/>
              <a:t>‹#›</a:t>
            </a:fld>
            <a:endParaRPr lang="en-US" dirty="0"/>
          </a:p>
        </p:txBody>
      </p:sp>
    </p:spTree>
    <p:extLst>
      <p:ext uri="{BB962C8B-B14F-4D97-AF65-F5344CB8AC3E}">
        <p14:creationId xmlns:p14="http://schemas.microsoft.com/office/powerpoint/2010/main" val="419537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4387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420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443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2784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02BA86-9D46-4C71-BDC4-10B7A2D62B0B}" type="datetimeFigureOut">
              <a:rPr lang="en-US">
                <a:solidFill>
                  <a:prstClr val="black">
                    <a:tint val="75000"/>
                  </a:prstClr>
                </a:solidFill>
              </a:rPr>
              <a:pPr/>
              <a:t>05/20/2019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A9CE9A5-7EC8-43C1-B663-C77C691F1D9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9767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3.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07818" y="0"/>
            <a:ext cx="12399818" cy="6982691"/>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207818" y="5614266"/>
            <a:ext cx="12399818" cy="1368425"/>
          </a:xfrm>
          <a:prstGeom prst="rect">
            <a:avLst/>
          </a:prstGeom>
          <a:solidFill>
            <a:schemeClr val="accent1">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p:cNvSpPr>
            <a:spLocks noGrp="1"/>
          </p:cNvSpPr>
          <p:nvPr>
            <p:ph type="title"/>
          </p:nvPr>
        </p:nvSpPr>
        <p:spPr>
          <a:xfrm>
            <a:off x="757470" y="3033943"/>
            <a:ext cx="8979343" cy="2250988"/>
          </a:xfrm>
          <a:prstGeom prst="rect">
            <a:avLst/>
          </a:prstGeom>
          <a:noFill/>
          <a:effectLst>
            <a:outerShdw blurRad="596900" dist="241300" dir="4140000" sx="94000" sy="94000" algn="ctr" rotWithShape="0">
              <a:srgbClr val="000000">
                <a:alpha val="43137"/>
              </a:srgbClr>
            </a:outerShdw>
            <a:reflection stA="45000" endPos="0" dist="50800" dir="5400000" sy="-100000" algn="bl" rotWithShape="0"/>
          </a:effectLst>
        </p:spPr>
        <p:txBody>
          <a:bodyPr vert="horz" lIns="91440" tIns="45720" rIns="91440" bIns="45720" rtlCol="0" anchor="ctr">
            <a:noAutofit/>
          </a:bodyPr>
          <a:lstStyle/>
          <a:p>
            <a:r>
              <a:rPr lang="en-US" dirty="0"/>
              <a:t>Click to edit Master title style</a:t>
            </a:r>
          </a:p>
        </p:txBody>
      </p:sp>
      <p:pic>
        <p:nvPicPr>
          <p:cNvPr id="6" name="Picture 5"/>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096500" y="5962777"/>
            <a:ext cx="1841500" cy="640842"/>
          </a:xfrm>
          <a:prstGeom prst="rect">
            <a:avLst/>
          </a:prstGeom>
        </p:spPr>
      </p:pic>
    </p:spTree>
    <p:extLst>
      <p:ext uri="{BB962C8B-B14F-4D97-AF65-F5344CB8AC3E}">
        <p14:creationId xmlns:p14="http://schemas.microsoft.com/office/powerpoint/2010/main" val="547415083"/>
      </p:ext>
    </p:extLst>
  </p:cSld>
  <p:clrMap bg1="lt1" tx1="dk1" bg2="lt2" tx2="dk2" accent1="accent1" accent2="accent2" accent3="accent3" accent4="accent4" accent5="accent5" accent6="accent6" hlink="hlink" folHlink="folHlink"/>
  <p:sldLayoutIdLst>
    <p:sldLayoutId id="2147483676" r:id="rId1"/>
    <p:sldLayoutId id="2147483681" r:id="rId2"/>
  </p:sldLayoutIdLst>
  <p:hf hdr="0" dt="0"/>
  <p:txStyles>
    <p:titleStyle>
      <a:lvl1pPr algn="l" defTabSz="914400" rtl="0" eaLnBrk="1" latinLnBrk="0" hangingPunct="1">
        <a:lnSpc>
          <a:spcPct val="90000"/>
        </a:lnSpc>
        <a:spcBef>
          <a:spcPct val="0"/>
        </a:spcBef>
        <a:buNone/>
        <a:defRPr sz="8800" b="0" i="0" kern="1200">
          <a:solidFill>
            <a:schemeClr val="bg1"/>
          </a:solidFill>
          <a:latin typeface="Modern No. 20" charset="0"/>
          <a:ea typeface="Modern No. 20" charset="0"/>
          <a:cs typeface="Modern No. 20"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07818" y="0"/>
            <a:ext cx="12399818" cy="6982691"/>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207818" y="5962777"/>
            <a:ext cx="12399818" cy="1019914"/>
          </a:xfrm>
          <a:prstGeom prst="rect">
            <a:avLst/>
          </a:prstGeom>
          <a:solidFill>
            <a:schemeClr val="accent1">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Placeholder 1"/>
          <p:cNvSpPr>
            <a:spLocks noGrp="1"/>
          </p:cNvSpPr>
          <p:nvPr>
            <p:ph type="title"/>
          </p:nvPr>
        </p:nvSpPr>
        <p:spPr>
          <a:xfrm>
            <a:off x="757470" y="3033943"/>
            <a:ext cx="8979343" cy="2250988"/>
          </a:xfrm>
          <a:prstGeom prst="rect">
            <a:avLst/>
          </a:prstGeom>
          <a:noFill/>
          <a:effectLst>
            <a:outerShdw blurRad="596900" dist="241300" dir="4140000" sx="94000" sy="94000" algn="ctr" rotWithShape="0">
              <a:srgbClr val="000000">
                <a:alpha val="43137"/>
              </a:srgbClr>
            </a:outerShdw>
            <a:reflection stA="45000" endPos="0" dist="50800" dir="5400000" sy="-100000" algn="bl" rotWithShape="0"/>
          </a:effectLst>
        </p:spPr>
        <p:txBody>
          <a:bodyPr vert="horz" lIns="91440" tIns="45720" rIns="91440" bIns="45720" rtlCol="0" anchor="ctr">
            <a:noAutofit/>
          </a:bodyPr>
          <a:lstStyle/>
          <a:p>
            <a:r>
              <a:rPr lang="en-US" dirty="0"/>
              <a:t>Click to edit Master title style</a:t>
            </a:r>
          </a:p>
        </p:txBody>
      </p:sp>
      <p:pic>
        <p:nvPicPr>
          <p:cNvPr id="6" name="Picture 5"/>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096500" y="6152313"/>
            <a:ext cx="1841500" cy="640842"/>
          </a:xfrm>
          <a:prstGeom prst="rect">
            <a:avLst/>
          </a:prstGeom>
        </p:spPr>
      </p:pic>
    </p:spTree>
    <p:extLst>
      <p:ext uri="{BB962C8B-B14F-4D97-AF65-F5344CB8AC3E}">
        <p14:creationId xmlns:p14="http://schemas.microsoft.com/office/powerpoint/2010/main" val="3659883082"/>
      </p:ext>
    </p:extLst>
  </p:cSld>
  <p:clrMap bg1="lt1" tx1="dk1" bg2="lt2" tx2="dk2" accent1="accent1" accent2="accent2" accent3="accent3" accent4="accent4" accent5="accent5" accent6="accent6" hlink="hlink" folHlink="folHlink"/>
  <p:sldLayoutIdLst>
    <p:sldLayoutId id="2147483683" r:id="rId1"/>
    <p:sldLayoutId id="2147483684" r:id="rId2"/>
  </p:sldLayoutIdLst>
  <p:hf hdr="0" dt="0"/>
  <p:txStyles>
    <p:titleStyle>
      <a:lvl1pPr algn="l" defTabSz="914400" rtl="0" eaLnBrk="1" latinLnBrk="0" hangingPunct="1">
        <a:lnSpc>
          <a:spcPct val="90000"/>
        </a:lnSpc>
        <a:spcBef>
          <a:spcPct val="0"/>
        </a:spcBef>
        <a:buNone/>
        <a:defRPr sz="8800" b="0" i="0" kern="1200">
          <a:solidFill>
            <a:schemeClr val="bg1"/>
          </a:solidFill>
          <a:latin typeface="Modern No. 20" charset="0"/>
          <a:ea typeface="Modern No. 20" charset="0"/>
          <a:cs typeface="Modern No. 20"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2BA86-9D46-4C71-BDC4-10B7A2D62B0B}" type="datetimeFigureOut">
              <a:rPr lang="en-US" smtClean="0">
                <a:solidFill>
                  <a:prstClr val="black">
                    <a:tint val="75000"/>
                  </a:prstClr>
                </a:solidFill>
              </a:rPr>
              <a:pPr/>
              <a:t>05/20/2019</a:t>
            </a:fld>
            <a:endParaRPr lang="en-US" smtClean="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mtClean="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CE9A5-7EC8-43C1-B663-C77C691F1D9A}" type="slidenum">
              <a:rPr lang="en-US" smtClean="0">
                <a:solidFill>
                  <a:prstClr val="black">
                    <a:tint val="75000"/>
                  </a:prstClr>
                </a:solidFill>
              </a:rPr>
              <a:pPr/>
              <a:t>‹#›</a:t>
            </a:fld>
            <a:endParaRPr lang="en-US" smtClean="0">
              <a:solidFill>
                <a:prstClr val="black">
                  <a:tint val="75000"/>
                </a:prstClr>
              </a:solidFill>
            </a:endParaRPr>
          </a:p>
        </p:txBody>
      </p:sp>
    </p:spTree>
    <p:extLst>
      <p:ext uri="{BB962C8B-B14F-4D97-AF65-F5344CB8AC3E}">
        <p14:creationId xmlns:p14="http://schemas.microsoft.com/office/powerpoint/2010/main" val="271531285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1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DPC@cms.hhs.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pp1.innovation.cms.gov/d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public.govdelivery.com/accounts/USCMS/subscriber/new"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1908449"/>
            <a:ext cx="12395200" cy="2250988"/>
          </a:xfrm>
        </p:spPr>
        <p:txBody>
          <a:bodyPr/>
          <a:lstStyle/>
          <a:p>
            <a:pPr algn="ctr"/>
            <a:r>
              <a:rPr lang="en-US" sz="3200" b="1" dirty="0">
                <a:latin typeface="Gill Sans MT" panose="020B0502020104020203" pitchFamily="34" charset="0"/>
              </a:rPr>
              <a:t/>
            </a:r>
            <a:br>
              <a:rPr lang="en-US" sz="3200" b="1" dirty="0">
                <a:latin typeface="Gill Sans MT" panose="020B0502020104020203" pitchFamily="34" charset="0"/>
              </a:rPr>
            </a:br>
            <a:r>
              <a:rPr lang="en-US" sz="3200" b="1" dirty="0">
                <a:latin typeface="Gill Sans MT" panose="020B0502020104020203" pitchFamily="34" charset="0"/>
              </a:rPr>
              <a:t/>
            </a:r>
            <a:br>
              <a:rPr lang="en-US" sz="3200" b="1" dirty="0">
                <a:latin typeface="Gill Sans MT" panose="020B0502020104020203" pitchFamily="34" charset="0"/>
              </a:rPr>
            </a:br>
            <a:r>
              <a:rPr lang="en-US" sz="3600" b="1" dirty="0">
                <a:latin typeface="Gill Sans MT" panose="020B0502020104020203" pitchFamily="34" charset="0"/>
              </a:rPr>
              <a:t>Overview of </a:t>
            </a:r>
            <a:r>
              <a:rPr lang="en-US" sz="3600" b="1" dirty="0" smtClean="0">
                <a:latin typeface="Gill Sans MT" panose="020B0502020104020203" pitchFamily="34" charset="0"/>
              </a:rPr>
              <a:t>Direct Contracting </a:t>
            </a:r>
            <a:r>
              <a:rPr lang="en-US" sz="3200" b="1" dirty="0">
                <a:latin typeface="Gill Sans MT" panose="020B0502020104020203" pitchFamily="34" charset="0"/>
              </a:rPr>
              <a:t/>
            </a:r>
            <a:br>
              <a:rPr lang="en-US" sz="3200" b="1" dirty="0">
                <a:latin typeface="Gill Sans MT" panose="020B0502020104020203" pitchFamily="34" charset="0"/>
              </a:rPr>
            </a:br>
            <a:r>
              <a:rPr lang="en-US" sz="2400" dirty="0">
                <a:latin typeface="Gill Sans MT" panose="020B0502020104020203" pitchFamily="34" charset="0"/>
              </a:rPr>
              <a:t/>
            </a:r>
            <a:br>
              <a:rPr lang="en-US" sz="2400" dirty="0">
                <a:latin typeface="Gill Sans MT" panose="020B0502020104020203" pitchFamily="34" charset="0"/>
              </a:rPr>
            </a:br>
            <a:r>
              <a:rPr lang="en-US" sz="2400" dirty="0" smtClean="0">
                <a:latin typeface="Gill Sans MT" panose="020B0502020104020203" pitchFamily="34" charset="0"/>
              </a:rPr>
              <a:t>May </a:t>
            </a:r>
            <a:r>
              <a:rPr lang="en-US" sz="2400" dirty="0" smtClean="0">
                <a:latin typeface="Gill Sans MT" panose="020B0502020104020203" pitchFamily="34" charset="0"/>
              </a:rPr>
              <a:t>21, </a:t>
            </a:r>
            <a:r>
              <a:rPr lang="en-US" sz="2400" dirty="0" smtClean="0">
                <a:latin typeface="Gill Sans MT" panose="020B0502020104020203" pitchFamily="34" charset="0"/>
              </a:rPr>
              <a:t>2019</a:t>
            </a:r>
            <a:endParaRPr lang="en-US" sz="2400" dirty="0">
              <a:latin typeface="Gill Sans MT" panose="020B0502020104020203" pitchFamily="34" charset="0"/>
            </a:endParaRPr>
          </a:p>
        </p:txBody>
      </p:sp>
      <p:sp>
        <p:nvSpPr>
          <p:cNvPr id="3" name="TextBox 2"/>
          <p:cNvSpPr txBox="1"/>
          <p:nvPr/>
        </p:nvSpPr>
        <p:spPr>
          <a:xfrm>
            <a:off x="3075709" y="6054436"/>
            <a:ext cx="6511636" cy="369332"/>
          </a:xfrm>
          <a:prstGeom prst="rect">
            <a:avLst/>
          </a:prstGeom>
          <a:noFill/>
        </p:spPr>
        <p:txBody>
          <a:bodyPr wrap="square" rtlCol="0">
            <a:spAutoFit/>
          </a:bodyPr>
          <a:lstStyle/>
          <a:p>
            <a:pPr algn="ctr"/>
            <a:r>
              <a:rPr lang="en-US" b="1" dirty="0" smtClean="0">
                <a:solidFill>
                  <a:schemeClr val="bg1"/>
                </a:solidFill>
              </a:rPr>
              <a:t>PRELIMINARY – NOT FOR DISTRIBUTION</a:t>
            </a:r>
            <a:endParaRPr lang="en-US" b="1" dirty="0">
              <a:solidFill>
                <a:schemeClr val="bg1"/>
              </a:solidFill>
            </a:endParaRPr>
          </a:p>
        </p:txBody>
      </p:sp>
    </p:spTree>
    <p:extLst>
      <p:ext uri="{BB962C8B-B14F-4D97-AF65-F5344CB8AC3E}">
        <p14:creationId xmlns:p14="http://schemas.microsoft.com/office/powerpoint/2010/main" val="1029304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2"/>
          <p:cNvGraphicFramePr/>
          <p:nvPr>
            <p:extLst>
              <p:ext uri="{D42A27DB-BD31-4B8C-83A1-F6EECF244321}">
                <p14:modId xmlns:p14="http://schemas.microsoft.com/office/powerpoint/2010/main" val="1610161569"/>
              </p:ext>
            </p:extLst>
          </p:nvPr>
        </p:nvGraphicFramePr>
        <p:xfrm>
          <a:off x="1205345" y="1884217"/>
          <a:ext cx="9795163" cy="32004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ctrTitle"/>
          </p:nvPr>
        </p:nvSpPr>
        <p:spPr>
          <a:xfrm>
            <a:off x="928255" y="464170"/>
            <a:ext cx="9144000" cy="745048"/>
          </a:xfrm>
        </p:spPr>
        <p:txBody>
          <a:bodyPr>
            <a:normAutofit/>
          </a:bodyPr>
          <a:lstStyle/>
          <a:p>
            <a:r>
              <a:rPr lang="en-US" sz="4000" dirty="0">
                <a:latin typeface="Gill Sans MT" panose="020B0502020104020203" pitchFamily="34" charset="0"/>
              </a:rPr>
              <a:t>Payment Methodology Components</a:t>
            </a:r>
          </a:p>
        </p:txBody>
      </p:sp>
      <p:sp>
        <p:nvSpPr>
          <p:cNvPr id="4" name="Slide Number Placeholder 5">
            <a:extLst>
              <a:ext uri="{FF2B5EF4-FFF2-40B4-BE49-F238E27FC236}">
                <a16:creationId xmlns="" xmlns:a16="http://schemas.microsoft.com/office/drawing/2014/main" id="{C26A13D9-F93A-A546-80AA-DAA99FA0EA25}"/>
              </a:ext>
            </a:extLst>
          </p:cNvPr>
          <p:cNvSpPr>
            <a:spLocks noGrp="1"/>
          </p:cNvSpPr>
          <p:nvPr>
            <p:ph type="sldNum" sz="quarter" idx="4294967295"/>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10</a:t>
            </a:fld>
            <a:endParaRPr lang="en-US" dirty="0">
              <a:latin typeface="Gill Sans MT" panose="020B0502020104020203" pitchFamily="34" charset="0"/>
            </a:endParaRPr>
          </a:p>
        </p:txBody>
      </p:sp>
    </p:spTree>
    <p:extLst>
      <p:ext uri="{BB962C8B-B14F-4D97-AF65-F5344CB8AC3E}">
        <p14:creationId xmlns:p14="http://schemas.microsoft.com/office/powerpoint/2010/main" val="1747655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254" y="441382"/>
            <a:ext cx="10344149" cy="745048"/>
          </a:xfrm>
        </p:spPr>
        <p:txBody>
          <a:bodyPr/>
          <a:lstStyle/>
          <a:p>
            <a:r>
              <a:rPr lang="en-US" sz="4000" dirty="0">
                <a:latin typeface="Gill Sans MT" panose="020B0502020104020203" pitchFamily="34" charset="0"/>
              </a:rPr>
              <a:t>Benchmarking Methodology</a:t>
            </a:r>
          </a:p>
        </p:txBody>
      </p:sp>
      <p:graphicFrame>
        <p:nvGraphicFramePr>
          <p:cNvPr id="5" name="Diagram 7"/>
          <p:cNvGraphicFramePr/>
          <p:nvPr>
            <p:extLst/>
          </p:nvPr>
        </p:nvGraphicFramePr>
        <p:xfrm>
          <a:off x="1086928" y="1319134"/>
          <a:ext cx="10425518" cy="4122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xmlns="" id="{296E1A6C-FA4D-354C-B963-4A6D83835D30}"/>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11</a:t>
            </a:fld>
            <a:endParaRPr lang="en-US" dirty="0">
              <a:latin typeface="Gill Sans MT" panose="020B0502020104020203" pitchFamily="34" charset="0"/>
            </a:endParaRPr>
          </a:p>
        </p:txBody>
      </p:sp>
    </p:spTree>
    <p:extLst>
      <p:ext uri="{BB962C8B-B14F-4D97-AF65-F5344CB8AC3E}">
        <p14:creationId xmlns:p14="http://schemas.microsoft.com/office/powerpoint/2010/main" val="1047695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2"/>
          <p:cNvGraphicFramePr/>
          <p:nvPr>
            <p:extLst>
              <p:ext uri="{D42A27DB-BD31-4B8C-83A1-F6EECF244321}">
                <p14:modId xmlns:p14="http://schemas.microsoft.com/office/powerpoint/2010/main" val="2477560944"/>
              </p:ext>
            </p:extLst>
          </p:nvPr>
        </p:nvGraphicFramePr>
        <p:xfrm>
          <a:off x="1205345" y="1884217"/>
          <a:ext cx="9795163" cy="32004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ctrTitle"/>
          </p:nvPr>
        </p:nvSpPr>
        <p:spPr>
          <a:xfrm>
            <a:off x="928255" y="464170"/>
            <a:ext cx="9144000" cy="745048"/>
          </a:xfrm>
        </p:spPr>
        <p:txBody>
          <a:bodyPr>
            <a:normAutofit/>
          </a:bodyPr>
          <a:lstStyle/>
          <a:p>
            <a:r>
              <a:rPr lang="en-US" sz="4000" dirty="0">
                <a:latin typeface="Gill Sans MT" panose="020B0502020104020203" pitchFamily="34" charset="0"/>
              </a:rPr>
              <a:t>Payment Methodology Components</a:t>
            </a:r>
          </a:p>
        </p:txBody>
      </p:sp>
      <p:sp>
        <p:nvSpPr>
          <p:cNvPr id="4" name="Slide Number Placeholder 5">
            <a:extLst>
              <a:ext uri="{FF2B5EF4-FFF2-40B4-BE49-F238E27FC236}">
                <a16:creationId xmlns="" xmlns:a16="http://schemas.microsoft.com/office/drawing/2014/main" id="{C26A13D9-F93A-A546-80AA-DAA99FA0EA25}"/>
              </a:ext>
            </a:extLst>
          </p:cNvPr>
          <p:cNvSpPr>
            <a:spLocks noGrp="1"/>
          </p:cNvSpPr>
          <p:nvPr>
            <p:ph type="sldNum" sz="quarter" idx="4294967295"/>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12</a:t>
            </a:fld>
            <a:endParaRPr lang="en-US" dirty="0">
              <a:latin typeface="Gill Sans MT" panose="020B0502020104020203" pitchFamily="34" charset="0"/>
            </a:endParaRPr>
          </a:p>
        </p:txBody>
      </p:sp>
    </p:spTree>
    <p:extLst>
      <p:ext uri="{BB962C8B-B14F-4D97-AF65-F5344CB8AC3E}">
        <p14:creationId xmlns:p14="http://schemas.microsoft.com/office/powerpoint/2010/main" val="124442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latin typeface="Gill Sans MT" panose="020B0502020104020203" pitchFamily="34" charset="0"/>
              </a:rPr>
              <a:t>Payment </a:t>
            </a:r>
            <a:r>
              <a:rPr lang="en-US" sz="4000" dirty="0" smtClean="0">
                <a:latin typeface="Gill Sans MT" panose="020B0502020104020203" pitchFamily="34" charset="0"/>
              </a:rPr>
              <a:t>Model Options</a:t>
            </a:r>
            <a:endParaRPr lang="en-US" sz="4000" dirty="0"/>
          </a:p>
        </p:txBody>
      </p:sp>
      <p:sp>
        <p:nvSpPr>
          <p:cNvPr id="3" name="Text Placeholder 2"/>
          <p:cNvSpPr>
            <a:spLocks noGrp="1"/>
          </p:cNvSpPr>
          <p:nvPr>
            <p:ph type="body" sz="quarter" idx="10"/>
          </p:nvPr>
        </p:nvSpPr>
        <p:spPr>
          <a:xfrm>
            <a:off x="740227" y="1300247"/>
            <a:ext cx="10547365" cy="3468321"/>
          </a:xfrm>
        </p:spPr>
        <p:txBody>
          <a:bodyPr/>
          <a:lstStyle/>
          <a:p>
            <a:r>
              <a:rPr lang="en-US" sz="1800" dirty="0">
                <a:latin typeface="Gill Sans MT" panose="020B0502020104020203" pitchFamily="34" charset="0"/>
              </a:rPr>
              <a:t>DCEs in the Professional and Global options must participate in a capitation arrangement:</a:t>
            </a:r>
          </a:p>
          <a:p>
            <a:pPr lvl="1"/>
            <a:r>
              <a:rPr lang="en-US" sz="1800" u="sng" dirty="0">
                <a:latin typeface="Gill Sans MT" panose="020B0502020104020203" pitchFamily="34" charset="0"/>
              </a:rPr>
              <a:t>Total Care Capitation</a:t>
            </a:r>
            <a:r>
              <a:rPr lang="en-US" sz="1800" dirty="0">
                <a:latin typeface="Gill Sans MT" panose="020B0502020104020203" pitchFamily="34" charset="0"/>
              </a:rPr>
              <a:t>: Monthly capitation payments for all services furnished by Participants and optionally Preferred </a:t>
            </a:r>
            <a:r>
              <a:rPr lang="en-US" sz="1800" dirty="0" smtClean="0">
                <a:latin typeface="Gill Sans MT" panose="020B0502020104020203" pitchFamily="34" charset="0"/>
              </a:rPr>
              <a:t>Providers.</a:t>
            </a:r>
            <a:endParaRPr lang="en-US" sz="1800" dirty="0">
              <a:latin typeface="Gill Sans MT" panose="020B0502020104020203" pitchFamily="34" charset="0"/>
            </a:endParaRPr>
          </a:p>
          <a:p>
            <a:pPr lvl="1"/>
            <a:r>
              <a:rPr lang="en-US" sz="1800" u="sng" dirty="0">
                <a:latin typeface="Gill Sans MT" panose="020B0502020104020203" pitchFamily="34" charset="0"/>
              </a:rPr>
              <a:t>Primary Care Capitation</a:t>
            </a:r>
            <a:r>
              <a:rPr lang="en-US" sz="1800" dirty="0">
                <a:latin typeface="Gill Sans MT" panose="020B0502020104020203" pitchFamily="34" charset="0"/>
              </a:rPr>
              <a:t>: Monthly capitation payments for enhanced primary care services furnished by Participants and optionally Preferred </a:t>
            </a:r>
            <a:r>
              <a:rPr lang="en-US" sz="1800" dirty="0" smtClean="0">
                <a:latin typeface="Gill Sans MT" panose="020B0502020104020203" pitchFamily="34" charset="0"/>
              </a:rPr>
              <a:t>Providers.</a:t>
            </a:r>
            <a:endParaRPr lang="en-US" sz="1800" dirty="0">
              <a:latin typeface="Gill Sans MT" panose="020B0502020104020203" pitchFamily="34" charset="0"/>
            </a:endParaRPr>
          </a:p>
          <a:p>
            <a:r>
              <a:rPr lang="en-US" sz="1800" dirty="0">
                <a:latin typeface="Gill Sans MT" panose="020B0502020104020203" pitchFamily="34" charset="0"/>
              </a:rPr>
              <a:t>All Participants and Preferred Providers must continue to submit claims to CMS. </a:t>
            </a:r>
            <a:r>
              <a:rPr lang="en-US" sz="1800" dirty="0" smtClean="0">
                <a:latin typeface="Gill Sans MT" panose="020B0502020104020203" pitchFamily="34" charset="0"/>
              </a:rPr>
              <a:t> We </a:t>
            </a:r>
            <a:r>
              <a:rPr lang="en-US" sz="1800" dirty="0">
                <a:latin typeface="Gill Sans MT" panose="020B0502020104020203" pitchFamily="34" charset="0"/>
              </a:rPr>
              <a:t>are exploring ways to simplify administrative claims submission for primary care services included under a capitated arrangement.</a:t>
            </a:r>
          </a:p>
          <a:p>
            <a:r>
              <a:rPr lang="en-US" sz="1800" dirty="0" smtClean="0">
                <a:latin typeface="Gill Sans MT" panose="020B0502020104020203" pitchFamily="34" charset="0"/>
              </a:rPr>
              <a:t>CMS </a:t>
            </a:r>
            <a:r>
              <a:rPr lang="en-US" sz="1800" dirty="0">
                <a:latin typeface="Gill Sans MT" panose="020B0502020104020203" pitchFamily="34" charset="0"/>
              </a:rPr>
              <a:t>will continue to pay claims for services made outside of the DCE (non-associated providers).</a:t>
            </a:r>
          </a:p>
          <a:p>
            <a:r>
              <a:rPr lang="en-US" sz="1800" dirty="0">
                <a:latin typeface="Gill Sans MT" panose="020B0502020104020203" pitchFamily="34" charset="0"/>
              </a:rPr>
              <a:t>Organizations will have added flexibility to reduce fee-for-service payments not covered under the capitation arrangements. DCE and providers must agree in writing to the percentage reduction.</a:t>
            </a:r>
          </a:p>
          <a:p>
            <a:pPr marL="228600" lvl="1">
              <a:spcBef>
                <a:spcPts val="1000"/>
              </a:spcBef>
            </a:pPr>
            <a:r>
              <a:rPr lang="en-US" sz="1800" dirty="0">
                <a:latin typeface="Gill Sans MT" panose="020B0502020104020203" pitchFamily="34" charset="0"/>
                <a:ea typeface="Avenir Medium" charset="0"/>
                <a:cs typeface="Avenir Medium" charset="0"/>
              </a:rPr>
              <a:t>CMS will provide benchmark reports on a regular basis to enable DCEs to maintain a notional accounting system similar to private sector arrangements.</a:t>
            </a:r>
          </a:p>
          <a:p>
            <a:pPr lvl="1"/>
            <a:endParaRPr lang="en-US" sz="1600" dirty="0"/>
          </a:p>
        </p:txBody>
      </p:sp>
      <p:sp>
        <p:nvSpPr>
          <p:cNvPr id="4" name="Slide Number Placeholder 3"/>
          <p:cNvSpPr>
            <a:spLocks noGrp="1"/>
          </p:cNvSpPr>
          <p:nvPr>
            <p:ph type="sldNum" sz="quarter" idx="4"/>
          </p:nvPr>
        </p:nvSpPr>
        <p:spPr/>
        <p:txBody>
          <a:bodyPr/>
          <a:lstStyle/>
          <a:p>
            <a:fld id="{8F37D380-F8A9-6B41-AE8A-10194B97FE34}" type="slidenum">
              <a:rPr lang="en-US" smtClean="0"/>
              <a:pPr/>
              <a:t>13</a:t>
            </a:fld>
            <a:endParaRPr lang="en-US" dirty="0"/>
          </a:p>
        </p:txBody>
      </p:sp>
    </p:spTree>
    <p:extLst>
      <p:ext uri="{BB962C8B-B14F-4D97-AF65-F5344CB8AC3E}">
        <p14:creationId xmlns:p14="http://schemas.microsoft.com/office/powerpoint/2010/main" val="372015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2688" y="438912"/>
            <a:ext cx="8760319" cy="745048"/>
          </a:xfrm>
        </p:spPr>
        <p:txBody>
          <a:bodyPr>
            <a:normAutofit/>
          </a:bodyPr>
          <a:lstStyle/>
          <a:p>
            <a:r>
              <a:rPr lang="en-US" sz="4000" dirty="0" smtClean="0">
                <a:latin typeface="Gill Sans MT" panose="020B0502020104020203" pitchFamily="34" charset="0"/>
              </a:rPr>
              <a:t>Payment Model Options</a:t>
            </a:r>
            <a:endParaRPr lang="en-US" sz="4000" dirty="0">
              <a:latin typeface="Gill Sans MT" panose="020B0502020104020203" pitchFamily="34" charset="0"/>
            </a:endParaRPr>
          </a:p>
        </p:txBody>
      </p:sp>
      <p:graphicFrame>
        <p:nvGraphicFramePr>
          <p:cNvPr id="4" name="Table 9"/>
          <p:cNvGraphicFramePr>
            <a:graphicFrameLocks noGrp="1"/>
          </p:cNvGraphicFramePr>
          <p:nvPr>
            <p:extLst>
              <p:ext uri="{D42A27DB-BD31-4B8C-83A1-F6EECF244321}">
                <p14:modId xmlns:p14="http://schemas.microsoft.com/office/powerpoint/2010/main" val="1346731503"/>
              </p:ext>
            </p:extLst>
          </p:nvPr>
        </p:nvGraphicFramePr>
        <p:xfrm>
          <a:off x="932688" y="1263295"/>
          <a:ext cx="10400651" cy="3586709"/>
        </p:xfrm>
        <a:graphic>
          <a:graphicData uri="http://schemas.openxmlformats.org/drawingml/2006/table">
            <a:tbl>
              <a:tblPr firstRow="1" firstCol="1" bandRow="1">
                <a:tableStyleId>{5C22544A-7EE6-4342-B048-85BDC9FD1C3A}</a:tableStyleId>
              </a:tblPr>
              <a:tblGrid>
                <a:gridCol w="738959">
                  <a:extLst>
                    <a:ext uri="{9D8B030D-6E8A-4147-A177-3AD203B41FA5}">
                      <a16:colId xmlns:a16="http://schemas.microsoft.com/office/drawing/2014/main" xmlns="" val="2260590493"/>
                    </a:ext>
                  </a:extLst>
                </a:gridCol>
                <a:gridCol w="2415423">
                  <a:extLst>
                    <a:ext uri="{9D8B030D-6E8A-4147-A177-3AD203B41FA5}">
                      <a16:colId xmlns:a16="http://schemas.microsoft.com/office/drawing/2014/main" xmlns="" val="20000"/>
                    </a:ext>
                  </a:extLst>
                </a:gridCol>
                <a:gridCol w="2415423">
                  <a:extLst>
                    <a:ext uri="{9D8B030D-6E8A-4147-A177-3AD203B41FA5}">
                      <a16:colId xmlns:a16="http://schemas.microsoft.com/office/drawing/2014/main" xmlns="" val="20001"/>
                    </a:ext>
                  </a:extLst>
                </a:gridCol>
                <a:gridCol w="2415423">
                  <a:extLst>
                    <a:ext uri="{9D8B030D-6E8A-4147-A177-3AD203B41FA5}">
                      <a16:colId xmlns:a16="http://schemas.microsoft.com/office/drawing/2014/main" xmlns="" val="20003"/>
                    </a:ext>
                  </a:extLst>
                </a:gridCol>
                <a:gridCol w="2415423">
                  <a:extLst>
                    <a:ext uri="{9D8B030D-6E8A-4147-A177-3AD203B41FA5}">
                      <a16:colId xmlns:a16="http://schemas.microsoft.com/office/drawing/2014/main" xmlns="" val="20004"/>
                    </a:ext>
                  </a:extLst>
                </a:gridCol>
              </a:tblGrid>
              <a:tr h="414355">
                <a:tc>
                  <a:txBody>
                    <a:bodyPr/>
                    <a:lstStyle/>
                    <a:p>
                      <a:pPr marL="0" marR="0" algn="ctr">
                        <a:spcBef>
                          <a:spcPts val="0"/>
                        </a:spcBef>
                        <a:spcAft>
                          <a:spcPts val="0"/>
                        </a:spcAft>
                      </a:pPr>
                      <a:endParaRPr lang="en-US" sz="20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spcBef>
                          <a:spcPts val="0"/>
                        </a:spcBef>
                        <a:spcAft>
                          <a:spcPts val="0"/>
                        </a:spcAft>
                      </a:pPr>
                      <a:endParaRPr lang="en-US" sz="20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noFill/>
                  </a:tcPr>
                </a:tc>
                <a:tc gridSpan="3">
                  <a:txBody>
                    <a:bodyPr/>
                    <a:lstStyle/>
                    <a:p>
                      <a:pPr marL="0" marR="0" algn="ctr">
                        <a:spcBef>
                          <a:spcPts val="0"/>
                        </a:spcBef>
                        <a:spcAft>
                          <a:spcPts val="0"/>
                        </a:spcAft>
                      </a:pPr>
                      <a:r>
                        <a:rPr lang="en-US" sz="2000" b="1" smtClean="0">
                          <a:solidFill>
                            <a:schemeClr val="bg1"/>
                          </a:solidFill>
                          <a:effectLst/>
                          <a:latin typeface="Gill Sans MT" panose="020B0502020104020203" pitchFamily="34" charset="0"/>
                        </a:rPr>
                        <a:t>What payment options</a:t>
                      </a:r>
                      <a:r>
                        <a:rPr lang="en-US" sz="2000" b="1" baseline="0" smtClean="0">
                          <a:solidFill>
                            <a:schemeClr val="bg1"/>
                          </a:solidFill>
                          <a:effectLst/>
                          <a:latin typeface="Gill Sans MT" panose="020B0502020104020203" pitchFamily="34" charset="0"/>
                        </a:rPr>
                        <a:t> </a:t>
                      </a:r>
                      <a:r>
                        <a:rPr lang="en-US" sz="2000" b="1" smtClean="0">
                          <a:solidFill>
                            <a:schemeClr val="bg1"/>
                          </a:solidFill>
                          <a:effectLst/>
                          <a:latin typeface="Gill Sans MT" panose="020B0502020104020203" pitchFamily="34" charset="0"/>
                        </a:rPr>
                        <a:t>are available?</a:t>
                      </a:r>
                      <a:endParaRPr lang="en-US" sz="2000" b="1" dirty="0">
                        <a:solidFill>
                          <a:schemeClr val="bg1"/>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solidFill>
                      <a:srgbClr val="6692B6"/>
                    </a:solidFill>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66666458"/>
                  </a:ext>
                </a:extLst>
              </a:tr>
              <a:tr h="960547">
                <a:tc>
                  <a:txBody>
                    <a:bodyPr/>
                    <a:lstStyle/>
                    <a:p>
                      <a:pPr marL="0" marR="0" algn="ctr">
                        <a:spcBef>
                          <a:spcPts val="0"/>
                        </a:spcBef>
                        <a:spcAft>
                          <a:spcPts val="0"/>
                        </a:spcAft>
                      </a:pPr>
                      <a:endParaRPr lang="en-US" sz="20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spcBef>
                          <a:spcPts val="0"/>
                        </a:spcBef>
                        <a:spcAft>
                          <a:spcPts val="0"/>
                        </a:spcAft>
                      </a:pPr>
                      <a:endParaRPr lang="en-US" sz="20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spcBef>
                          <a:spcPts val="0"/>
                        </a:spcBef>
                        <a:spcAft>
                          <a:spcPts val="0"/>
                        </a:spcAft>
                      </a:pPr>
                      <a:r>
                        <a:rPr lang="en-US" sz="2000" b="0" dirty="0">
                          <a:solidFill>
                            <a:schemeClr val="bg1"/>
                          </a:solidFill>
                          <a:effectLst/>
                          <a:latin typeface="Gill Sans MT" panose="020B0502020104020203" pitchFamily="34" charset="0"/>
                        </a:rPr>
                        <a:t>Full Financial</a:t>
                      </a:r>
                      <a:r>
                        <a:rPr lang="en-US" sz="2000" b="0" baseline="0" dirty="0">
                          <a:solidFill>
                            <a:schemeClr val="bg1"/>
                          </a:solidFill>
                          <a:effectLst/>
                          <a:latin typeface="Gill Sans MT" panose="020B0502020104020203" pitchFamily="34" charset="0"/>
                        </a:rPr>
                        <a:t> Risk with</a:t>
                      </a:r>
                      <a:r>
                        <a:rPr lang="en-US" sz="2000" b="0" dirty="0">
                          <a:solidFill>
                            <a:schemeClr val="bg1"/>
                          </a:solidFill>
                          <a:effectLst/>
                          <a:latin typeface="Gill Sans MT" panose="020B0502020104020203" pitchFamily="34" charset="0"/>
                        </a:rPr>
                        <a:t> FFS claims processing</a:t>
                      </a:r>
                    </a:p>
                  </a:txBody>
                  <a:tcPr marL="68580" marR="68580" marT="0" marB="0" anchor="ctr">
                    <a:solidFill>
                      <a:srgbClr val="6692B6"/>
                    </a:solidFill>
                  </a:tcPr>
                </a:tc>
                <a:tc>
                  <a:txBody>
                    <a:bodyPr/>
                    <a:lstStyle/>
                    <a:p>
                      <a:pPr marL="0" marR="0" algn="ctr">
                        <a:spcBef>
                          <a:spcPts val="0"/>
                        </a:spcBef>
                        <a:spcAft>
                          <a:spcPts val="0"/>
                        </a:spcAft>
                      </a:pPr>
                      <a:r>
                        <a:rPr lang="en-US" sz="2000" b="0" dirty="0">
                          <a:solidFill>
                            <a:schemeClr val="bg1"/>
                          </a:solidFill>
                          <a:effectLst/>
                          <a:latin typeface="Gill Sans MT" panose="020B0502020104020203" pitchFamily="34" charset="0"/>
                        </a:rPr>
                        <a:t>Primary Care </a:t>
                      </a:r>
                      <a:r>
                        <a:rPr lang="en-US" sz="2000" b="0" dirty="0" smtClean="0">
                          <a:solidFill>
                            <a:schemeClr val="bg1"/>
                          </a:solidFill>
                          <a:effectLst/>
                          <a:latin typeface="Gill Sans MT" panose="020B0502020104020203" pitchFamily="34" charset="0"/>
                        </a:rPr>
                        <a:t>Capitation</a:t>
                      </a:r>
                      <a:endParaRPr lang="en-US" sz="2000" b="0" dirty="0">
                        <a:solidFill>
                          <a:schemeClr val="bg1"/>
                        </a:solidFill>
                        <a:effectLst/>
                        <a:latin typeface="Gill Sans MT" panose="020B0502020104020203" pitchFamily="34" charset="0"/>
                      </a:endParaRPr>
                    </a:p>
                  </a:txBody>
                  <a:tcPr marL="68580" marR="68580" marT="0" marB="0" anchor="ctr">
                    <a:solidFill>
                      <a:srgbClr val="6692B6"/>
                    </a:solidFill>
                  </a:tcPr>
                </a:tc>
                <a:tc>
                  <a:txBody>
                    <a:bodyPr/>
                    <a:lstStyle/>
                    <a:p>
                      <a:pPr marL="0" marR="0" algn="ctr">
                        <a:spcBef>
                          <a:spcPts val="0"/>
                        </a:spcBef>
                        <a:spcAft>
                          <a:spcPts val="0"/>
                        </a:spcAft>
                      </a:pPr>
                      <a:r>
                        <a:rPr lang="en-US" sz="2000" b="0" dirty="0" smtClean="0">
                          <a:solidFill>
                            <a:schemeClr val="bg1"/>
                          </a:solidFill>
                          <a:effectLst/>
                          <a:latin typeface="Gill Sans MT" panose="020B0502020104020203" pitchFamily="34" charset="0"/>
                        </a:rPr>
                        <a:t>Total Care </a:t>
                      </a:r>
                    </a:p>
                    <a:p>
                      <a:pPr marL="0" marR="0" algn="ctr">
                        <a:spcBef>
                          <a:spcPts val="0"/>
                        </a:spcBef>
                        <a:spcAft>
                          <a:spcPts val="0"/>
                        </a:spcAft>
                      </a:pPr>
                      <a:r>
                        <a:rPr lang="en-US" sz="2000" b="0" dirty="0" smtClean="0">
                          <a:solidFill>
                            <a:schemeClr val="bg1"/>
                          </a:solidFill>
                          <a:effectLst/>
                          <a:latin typeface="Gill Sans MT" panose="020B0502020104020203" pitchFamily="34" charset="0"/>
                        </a:rPr>
                        <a:t>Capitation</a:t>
                      </a:r>
                    </a:p>
                  </a:txBody>
                  <a:tcPr marL="68580" marR="68580" marT="0" marB="0" anchor="ctr">
                    <a:solidFill>
                      <a:srgbClr val="6692B6"/>
                    </a:solidFill>
                  </a:tcPr>
                </a:tc>
                <a:extLst>
                  <a:ext uri="{0D108BD9-81ED-4DB2-BD59-A6C34878D82A}">
                    <a16:rowId xmlns:a16="http://schemas.microsoft.com/office/drawing/2014/main" xmlns="" val="10000"/>
                  </a:ext>
                </a:extLst>
              </a:tr>
              <a:tr h="737269">
                <a:tc rowSpan="3">
                  <a:txBody>
                    <a:bodyPr/>
                    <a:lstStyle/>
                    <a:p>
                      <a:pPr marL="0" marR="0" algn="ctr">
                        <a:spcBef>
                          <a:spcPts val="0"/>
                        </a:spcBef>
                        <a:spcAft>
                          <a:spcPts val="0"/>
                        </a:spcAft>
                      </a:pPr>
                      <a:r>
                        <a:rPr lang="en-US" sz="2000" dirty="0" smtClean="0">
                          <a:effectLst/>
                          <a:latin typeface="Gill Sans MT" panose="020B0502020104020203" pitchFamily="34" charset="0"/>
                        </a:rPr>
                        <a:t>Payment </a:t>
                      </a:r>
                      <a:r>
                        <a:rPr lang="en-US" sz="2000" baseline="0" dirty="0" smtClean="0">
                          <a:effectLst/>
                          <a:latin typeface="Gill Sans MT" panose="020B0502020104020203" pitchFamily="34" charset="0"/>
                        </a:rPr>
                        <a:t>Model </a:t>
                      </a:r>
                      <a:r>
                        <a:rPr lang="en-US" sz="2000" baseline="0" dirty="0">
                          <a:effectLst/>
                          <a:latin typeface="Gill Sans MT" panose="020B0502020104020203" pitchFamily="34" charset="0"/>
                        </a:rPr>
                        <a:t>Options </a:t>
                      </a:r>
                      <a:endParaRPr lang="en-US" sz="20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vert="vert270" anchor="ctr">
                    <a:solidFill>
                      <a:srgbClr val="6692B6"/>
                    </a:solidFill>
                  </a:tcPr>
                </a:tc>
                <a:tc>
                  <a:txBody>
                    <a:bodyPr/>
                    <a:lstStyle/>
                    <a:p>
                      <a:pPr marL="0" marR="0" algn="ctr">
                        <a:spcBef>
                          <a:spcPts val="0"/>
                        </a:spcBef>
                        <a:spcAft>
                          <a:spcPts val="0"/>
                        </a:spcAft>
                      </a:pPr>
                      <a:r>
                        <a:rPr lang="en-US" sz="2000" b="0" dirty="0">
                          <a:solidFill>
                            <a:schemeClr val="bg1"/>
                          </a:solidFill>
                          <a:effectLst/>
                          <a:latin typeface="Gill Sans MT" panose="020B0502020104020203" pitchFamily="34" charset="0"/>
                        </a:rPr>
                        <a:t>Professional PBP</a:t>
                      </a:r>
                      <a:endParaRPr lang="en-US" sz="2000" b="0" dirty="0">
                        <a:solidFill>
                          <a:schemeClr val="bg1"/>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solidFill>
                      <a:srgbClr val="6692B6"/>
                    </a:solidFill>
                  </a:tcPr>
                </a:tc>
                <a:tc>
                  <a:txBody>
                    <a:bodyPr/>
                    <a:lstStyle/>
                    <a:p>
                      <a:pPr marL="0" marR="0" algn="ctr">
                        <a:spcBef>
                          <a:spcPts val="0"/>
                        </a:spcBef>
                        <a:spcAft>
                          <a:spcPts val="0"/>
                        </a:spcAft>
                      </a:pP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b="1" dirty="0" smtClean="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rPr>
                        <a:t>X</a:t>
                      </a: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73726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000" b="0" dirty="0">
                          <a:solidFill>
                            <a:schemeClr val="bg1"/>
                          </a:solidFill>
                          <a:effectLst/>
                          <a:latin typeface="Gill Sans MT" panose="020B0502020104020203" pitchFamily="34" charset="0"/>
                        </a:rPr>
                        <a:t>Global PBP</a:t>
                      </a:r>
                      <a:endParaRPr lang="en-US" sz="2000" b="0" dirty="0">
                        <a:solidFill>
                          <a:schemeClr val="bg1"/>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solidFill>
                      <a:srgbClr val="004986"/>
                    </a:solidFill>
                  </a:tcPr>
                </a:tc>
                <a:tc>
                  <a:txBody>
                    <a:bodyPr/>
                    <a:lstStyle/>
                    <a:p>
                      <a:pPr marL="0" marR="0" algn="ctr">
                        <a:spcBef>
                          <a:spcPts val="0"/>
                        </a:spcBef>
                        <a:spcAft>
                          <a:spcPts val="0"/>
                        </a:spcAft>
                      </a:pP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b="1" dirty="0" smtClean="0">
                          <a:solidFill>
                            <a:schemeClr val="accent6">
                              <a:lumMod val="50000"/>
                            </a:schemeClr>
                          </a:solidFill>
                          <a:effectLst/>
                          <a:latin typeface="Gill Sans MT" panose="020B0502020104020203" pitchFamily="34" charset="0"/>
                        </a:rPr>
                        <a:t>X</a:t>
                      </a: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3200" b="1" dirty="0">
                          <a:solidFill>
                            <a:schemeClr val="accent6">
                              <a:lumMod val="50000"/>
                            </a:schemeClr>
                          </a:solidFill>
                          <a:effectLst/>
                          <a:latin typeface="Gill Sans MT" panose="020B0502020104020203" pitchFamily="34" charset="0"/>
                        </a:rPr>
                        <a:t>X</a:t>
                      </a: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73726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000" b="0" dirty="0">
                          <a:solidFill>
                            <a:schemeClr val="bg1"/>
                          </a:solidFill>
                          <a:effectLst/>
                          <a:latin typeface="Gill Sans MT" panose="020B0502020104020203" pitchFamily="34" charset="0"/>
                        </a:rPr>
                        <a:t>Geographic PBP</a:t>
                      </a:r>
                    </a:p>
                    <a:p>
                      <a:pPr marL="0" marR="0" algn="ctr">
                        <a:spcBef>
                          <a:spcPts val="0"/>
                        </a:spcBef>
                        <a:spcAft>
                          <a:spcPts val="0"/>
                        </a:spcAft>
                      </a:pPr>
                      <a:r>
                        <a:rPr lang="en-US" sz="2000" b="0" dirty="0">
                          <a:solidFill>
                            <a:schemeClr val="bg1"/>
                          </a:solidFill>
                          <a:effectLst/>
                          <a:latin typeface="Gill Sans MT" panose="020B0502020104020203" pitchFamily="34" charset="0"/>
                          <a:ea typeface="Calibri" panose="020F0502020204030204" pitchFamily="34" charset="0"/>
                          <a:cs typeface="Times New Roman" panose="02020603050405020304" pitchFamily="18" charset="0"/>
                        </a:rPr>
                        <a:t>(proposed)</a:t>
                      </a:r>
                    </a:p>
                  </a:txBody>
                  <a:tcPr marL="68580" marR="68580" marT="0" marB="0" anchor="ctr">
                    <a:solidFill>
                      <a:srgbClr val="002060"/>
                    </a:solidFill>
                  </a:tcPr>
                </a:tc>
                <a:tc>
                  <a:txBody>
                    <a:bodyPr/>
                    <a:lstStyle/>
                    <a:p>
                      <a:pPr marL="0" marR="0" algn="ctr">
                        <a:spcBef>
                          <a:spcPts val="0"/>
                        </a:spcBef>
                        <a:spcAft>
                          <a:spcPts val="0"/>
                        </a:spcAft>
                      </a:pPr>
                      <a:r>
                        <a:rPr lang="en-US" sz="3200" b="1" dirty="0" smtClean="0">
                          <a:solidFill>
                            <a:schemeClr val="accent6">
                              <a:lumMod val="50000"/>
                            </a:schemeClr>
                          </a:solidFill>
                          <a:effectLst/>
                          <a:latin typeface="Gill Sans MT" panose="020B0502020104020203" pitchFamily="34" charset="0"/>
                        </a:rPr>
                        <a:t>X</a:t>
                      </a: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marL="0" marR="0" algn="ctr">
                        <a:spcBef>
                          <a:spcPts val="0"/>
                        </a:spcBef>
                        <a:spcAft>
                          <a:spcPts val="0"/>
                        </a:spcAft>
                      </a:pP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marL="0" marR="0" algn="ctr">
                        <a:spcBef>
                          <a:spcPts val="0"/>
                        </a:spcBef>
                        <a:spcAft>
                          <a:spcPts val="0"/>
                        </a:spcAft>
                      </a:pPr>
                      <a:r>
                        <a:rPr lang="en-US" sz="3200" b="1" dirty="0">
                          <a:solidFill>
                            <a:schemeClr val="accent6">
                              <a:lumMod val="50000"/>
                            </a:schemeClr>
                          </a:solidFill>
                          <a:effectLst/>
                          <a:latin typeface="Gill Sans MT" panose="020B0502020104020203" pitchFamily="34" charset="0"/>
                        </a:rPr>
                        <a:t>X </a:t>
                      </a:r>
                      <a:endParaRPr lang="en-US" sz="3200" b="1" dirty="0">
                        <a:solidFill>
                          <a:schemeClr val="accent6">
                            <a:lumMod val="50000"/>
                          </a:schemeClr>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xmlns="" val="10003"/>
                  </a:ext>
                </a:extLst>
              </a:tr>
            </a:tbl>
          </a:graphicData>
        </a:graphic>
      </p:graphicFrame>
      <p:sp>
        <p:nvSpPr>
          <p:cNvPr id="13" name="TextBox 12"/>
          <p:cNvSpPr txBox="1"/>
          <p:nvPr/>
        </p:nvSpPr>
        <p:spPr>
          <a:xfrm>
            <a:off x="932688" y="5107499"/>
            <a:ext cx="10595524" cy="338554"/>
          </a:xfrm>
          <a:prstGeom prst="rect">
            <a:avLst/>
          </a:prstGeom>
          <a:noFill/>
        </p:spPr>
        <p:txBody>
          <a:bodyPr wrap="square" rtlCol="0">
            <a:spAutoFit/>
          </a:bodyPr>
          <a:lstStyle/>
          <a:p>
            <a:pPr marL="231775" indent="-231775"/>
            <a:r>
              <a:rPr lang="en-US" sz="1600" i="1" dirty="0">
                <a:latin typeface="Gill Sans MT" panose="020B0502020104020203" pitchFamily="34" charset="0"/>
              </a:rPr>
              <a:t>  * </a:t>
            </a:r>
            <a:r>
              <a:rPr lang="en-US" sz="1600" i="1" dirty="0" smtClean="0">
                <a:latin typeface="Gill Sans MT" panose="020B0502020104020203" pitchFamily="34" charset="0"/>
              </a:rPr>
              <a:t>All Direct Contracting Entities will be able to supplement these choices with a “claims reduction with advanced payment option”</a:t>
            </a:r>
            <a:endParaRPr lang="en-US" sz="1600" i="1" dirty="0">
              <a:latin typeface="Gill Sans MT" panose="020B0502020104020203" pitchFamily="34" charset="0"/>
            </a:endParaRPr>
          </a:p>
        </p:txBody>
      </p:sp>
      <p:sp>
        <p:nvSpPr>
          <p:cNvPr id="5" name="Slide Number Placeholder 5">
            <a:extLst>
              <a:ext uri="{FF2B5EF4-FFF2-40B4-BE49-F238E27FC236}">
                <a16:creationId xmlns="" xmlns:a16="http://schemas.microsoft.com/office/drawing/2014/main" id="{9E44407A-F344-7747-8E2E-D18814038F27}"/>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14</a:t>
            </a:fld>
            <a:endParaRPr lang="en-US" dirty="0">
              <a:latin typeface="Gill Sans MT" panose="020B0502020104020203" pitchFamily="34" charset="0"/>
            </a:endParaRPr>
          </a:p>
        </p:txBody>
      </p:sp>
    </p:spTree>
    <p:extLst>
      <p:ext uri="{BB962C8B-B14F-4D97-AF65-F5344CB8AC3E}">
        <p14:creationId xmlns:p14="http://schemas.microsoft.com/office/powerpoint/2010/main" val="3665797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2"/>
          <p:cNvGraphicFramePr/>
          <p:nvPr>
            <p:extLst>
              <p:ext uri="{D42A27DB-BD31-4B8C-83A1-F6EECF244321}">
                <p14:modId xmlns:p14="http://schemas.microsoft.com/office/powerpoint/2010/main" val="4198870910"/>
              </p:ext>
            </p:extLst>
          </p:nvPr>
        </p:nvGraphicFramePr>
        <p:xfrm>
          <a:off x="1205345" y="1884217"/>
          <a:ext cx="9795163" cy="32004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ctrTitle"/>
          </p:nvPr>
        </p:nvSpPr>
        <p:spPr>
          <a:xfrm>
            <a:off x="928255" y="464170"/>
            <a:ext cx="9144000" cy="745048"/>
          </a:xfrm>
        </p:spPr>
        <p:txBody>
          <a:bodyPr>
            <a:normAutofit/>
          </a:bodyPr>
          <a:lstStyle/>
          <a:p>
            <a:r>
              <a:rPr lang="en-US" sz="4000" dirty="0">
                <a:latin typeface="Gill Sans MT" panose="020B0502020104020203" pitchFamily="34" charset="0"/>
              </a:rPr>
              <a:t>Payment Methodology Components</a:t>
            </a:r>
          </a:p>
        </p:txBody>
      </p:sp>
      <p:sp>
        <p:nvSpPr>
          <p:cNvPr id="4" name="Slide Number Placeholder 5">
            <a:extLst>
              <a:ext uri="{FF2B5EF4-FFF2-40B4-BE49-F238E27FC236}">
                <a16:creationId xmlns="" xmlns:a16="http://schemas.microsoft.com/office/drawing/2014/main" id="{C26A13D9-F93A-A546-80AA-DAA99FA0EA25}"/>
              </a:ext>
            </a:extLst>
          </p:cNvPr>
          <p:cNvSpPr>
            <a:spLocks noGrp="1"/>
          </p:cNvSpPr>
          <p:nvPr>
            <p:ph type="sldNum" sz="quarter" idx="4294967295"/>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15</a:t>
            </a:fld>
            <a:endParaRPr lang="en-US" dirty="0">
              <a:latin typeface="Gill Sans MT" panose="020B0502020104020203" pitchFamily="34" charset="0"/>
            </a:endParaRPr>
          </a:p>
        </p:txBody>
      </p:sp>
    </p:spTree>
    <p:extLst>
      <p:ext uri="{BB962C8B-B14F-4D97-AF65-F5344CB8AC3E}">
        <p14:creationId xmlns:p14="http://schemas.microsoft.com/office/powerpoint/2010/main" val="2676215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latin typeface="Gill Sans MT" panose="020B0502020104020203" pitchFamily="34" charset="0"/>
              </a:rPr>
              <a:t>Risk</a:t>
            </a:r>
            <a:r>
              <a:rPr lang="en-US" sz="4000">
                <a:latin typeface="Gill Sans MT" panose="020B0502020104020203" pitchFamily="34" charset="0"/>
              </a:rPr>
              <a:t> Mitigation </a:t>
            </a:r>
            <a:r>
              <a:rPr lang="en-US" sz="4000" smtClean="0">
                <a:latin typeface="Gill Sans MT" panose="020B0502020104020203" pitchFamily="34" charset="0"/>
              </a:rPr>
              <a:t>Mechanisms</a:t>
            </a:r>
            <a:endParaRPr lang="en-US" sz="4000" dirty="0">
              <a:latin typeface="Gill Sans MT" panose="020B0502020104020203" pitchFamily="34" charset="0"/>
            </a:endParaRPr>
          </a:p>
        </p:txBody>
      </p:sp>
      <p:sp>
        <p:nvSpPr>
          <p:cNvPr id="3" name="Text Placeholder 2"/>
          <p:cNvSpPr>
            <a:spLocks noGrp="1"/>
          </p:cNvSpPr>
          <p:nvPr>
            <p:ph type="body" sz="quarter" idx="10"/>
          </p:nvPr>
        </p:nvSpPr>
        <p:spPr>
          <a:xfrm>
            <a:off x="1374098" y="1241473"/>
            <a:ext cx="9144000" cy="817098"/>
          </a:xfrm>
        </p:spPr>
        <p:txBody>
          <a:bodyPr/>
          <a:lstStyle/>
          <a:p>
            <a:pPr marL="0" indent="0">
              <a:buNone/>
            </a:pPr>
            <a:r>
              <a:rPr lang="en-US" sz="2000" dirty="0">
                <a:latin typeface="Gill Sans MT" panose="020B0502020104020203" pitchFamily="34" charset="0"/>
              </a:rPr>
              <a:t>Two financial </a:t>
            </a:r>
            <a:r>
              <a:rPr lang="en-US" sz="2000" dirty="0" smtClean="0">
                <a:latin typeface="Gill Sans MT" panose="020B0502020104020203" pitchFamily="34" charset="0"/>
              </a:rPr>
              <a:t>protections will </a:t>
            </a:r>
            <a:r>
              <a:rPr lang="en-US" sz="2000" dirty="0">
                <a:latin typeface="Gill Sans MT" panose="020B0502020104020203" pitchFamily="34" charset="0"/>
              </a:rPr>
              <a:t>be offered to Global PBP and Professional PBP DCEs:</a:t>
            </a:r>
          </a:p>
          <a:p>
            <a:pPr lvl="1">
              <a:buFont typeface="Arial" panose="020B0604020202020204" pitchFamily="34" charset="0"/>
              <a:buChar char="•"/>
            </a:pPr>
            <a:endParaRPr lang="en-US" sz="2000" dirty="0"/>
          </a:p>
        </p:txBody>
      </p:sp>
      <p:sp>
        <p:nvSpPr>
          <p:cNvPr id="4" name="Slide Number Placeholder 5">
            <a:extLst>
              <a:ext uri="{FF2B5EF4-FFF2-40B4-BE49-F238E27FC236}">
                <a16:creationId xmlns="" xmlns:a16="http://schemas.microsoft.com/office/drawing/2014/main" id="{97899969-73B3-304B-8CBB-CF186C0C7981}"/>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16</a:t>
            </a:fld>
            <a:endParaRPr lang="en-US" dirty="0">
              <a:latin typeface="Gill Sans MT" panose="020B0502020104020203" pitchFamily="34" charset="0"/>
            </a:endParaRPr>
          </a:p>
        </p:txBody>
      </p:sp>
      <p:graphicFrame>
        <p:nvGraphicFramePr>
          <p:cNvPr id="5" name="Diagram 5"/>
          <p:cNvGraphicFramePr/>
          <p:nvPr>
            <p:extLst>
              <p:ext uri="{D42A27DB-BD31-4B8C-83A1-F6EECF244321}">
                <p14:modId xmlns:p14="http://schemas.microsoft.com/office/powerpoint/2010/main" val="4004146310"/>
              </p:ext>
            </p:extLst>
          </p:nvPr>
        </p:nvGraphicFramePr>
        <p:xfrm>
          <a:off x="1104900" y="2025123"/>
          <a:ext cx="10557448" cy="3312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0054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2"/>
          <p:cNvGraphicFramePr/>
          <p:nvPr>
            <p:extLst>
              <p:ext uri="{D42A27DB-BD31-4B8C-83A1-F6EECF244321}">
                <p14:modId xmlns:p14="http://schemas.microsoft.com/office/powerpoint/2010/main" val="1405145449"/>
              </p:ext>
            </p:extLst>
          </p:nvPr>
        </p:nvGraphicFramePr>
        <p:xfrm>
          <a:off x="1205345" y="1884217"/>
          <a:ext cx="9795163" cy="32004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ctrTitle"/>
          </p:nvPr>
        </p:nvSpPr>
        <p:spPr>
          <a:xfrm>
            <a:off x="928255" y="464170"/>
            <a:ext cx="9144000" cy="745048"/>
          </a:xfrm>
        </p:spPr>
        <p:txBody>
          <a:bodyPr>
            <a:normAutofit/>
          </a:bodyPr>
          <a:lstStyle/>
          <a:p>
            <a:r>
              <a:rPr lang="en-US" sz="4000" dirty="0">
                <a:latin typeface="Gill Sans MT" panose="020B0502020104020203" pitchFamily="34" charset="0"/>
              </a:rPr>
              <a:t>Payment Methodology Components</a:t>
            </a:r>
          </a:p>
        </p:txBody>
      </p:sp>
      <p:sp>
        <p:nvSpPr>
          <p:cNvPr id="4" name="Slide Number Placeholder 5">
            <a:extLst>
              <a:ext uri="{FF2B5EF4-FFF2-40B4-BE49-F238E27FC236}">
                <a16:creationId xmlns="" xmlns:a16="http://schemas.microsoft.com/office/drawing/2014/main" id="{C26A13D9-F93A-A546-80AA-DAA99FA0EA25}"/>
              </a:ext>
            </a:extLst>
          </p:cNvPr>
          <p:cNvSpPr>
            <a:spLocks noGrp="1"/>
          </p:cNvSpPr>
          <p:nvPr>
            <p:ph type="sldNum" sz="quarter" idx="4294967295"/>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17</a:t>
            </a:fld>
            <a:endParaRPr lang="en-US" dirty="0">
              <a:latin typeface="Gill Sans MT" panose="020B0502020104020203" pitchFamily="34" charset="0"/>
            </a:endParaRPr>
          </a:p>
        </p:txBody>
      </p:sp>
    </p:spTree>
    <p:extLst>
      <p:ext uri="{BB962C8B-B14F-4D97-AF65-F5344CB8AC3E}">
        <p14:creationId xmlns:p14="http://schemas.microsoft.com/office/powerpoint/2010/main" val="1986495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latin typeface="Gill Sans MT" panose="020B0502020104020203" pitchFamily="34" charset="0"/>
              </a:rPr>
              <a:t>Reconciliation</a:t>
            </a:r>
            <a:endParaRPr lang="en-US" sz="4000" dirty="0">
              <a:latin typeface="Gill Sans MT" panose="020B0502020104020203" pitchFamily="34" charset="0"/>
            </a:endParaRPr>
          </a:p>
        </p:txBody>
      </p:sp>
      <p:sp>
        <p:nvSpPr>
          <p:cNvPr id="3" name="Text Placeholder 2"/>
          <p:cNvSpPr>
            <a:spLocks noGrp="1"/>
          </p:cNvSpPr>
          <p:nvPr>
            <p:ph type="body" sz="quarter" idx="10"/>
          </p:nvPr>
        </p:nvSpPr>
        <p:spPr>
          <a:xfrm>
            <a:off x="1524000" y="1349116"/>
            <a:ext cx="9144000" cy="4092314"/>
          </a:xfrm>
        </p:spPr>
        <p:txBody>
          <a:bodyPr/>
          <a:lstStyle/>
          <a:p>
            <a:r>
              <a:rPr lang="en-US" sz="2000" dirty="0" smtClean="0">
                <a:latin typeface="Gill Sans MT" panose="020B0502020104020203" pitchFamily="34" charset="0"/>
              </a:rPr>
              <a:t>In an effort to provide more timely distribution of shared savings/losses, CMS will provide the option for DCEs to select a provisional reconciliation option (selected at the start of the Performance Year). </a:t>
            </a:r>
          </a:p>
          <a:p>
            <a:r>
              <a:rPr lang="en-US" sz="2000" dirty="0" smtClean="0">
                <a:latin typeface="Gill Sans MT" panose="020B0502020104020203" pitchFamily="34" charset="0"/>
              </a:rPr>
              <a:t>Under this provisional reconciliation, CMS will distribute interim shared losses/savings, with a final reconciliation taking place once full data are available. </a:t>
            </a:r>
            <a:endParaRPr lang="en-US" sz="2400" dirty="0" smtClean="0">
              <a:latin typeface="Gill Sans MT" panose="020B0502020104020203" pitchFamily="34" charset="0"/>
            </a:endParaRPr>
          </a:p>
          <a:p>
            <a:pPr marL="0" indent="0">
              <a:buNone/>
            </a:pPr>
            <a:endParaRPr lang="en-US" sz="2400" dirty="0" smtClean="0">
              <a:latin typeface="Gill Sans MT" panose="020B0502020104020203" pitchFamily="34" charset="0"/>
            </a:endParaRPr>
          </a:p>
          <a:p>
            <a:pPr marL="0" indent="0" algn="ctr">
              <a:buNone/>
            </a:pPr>
            <a:endParaRPr lang="en-US" sz="2400" dirty="0">
              <a:latin typeface="Gill Sans MT" panose="020B0502020104020203" pitchFamily="34" charset="0"/>
            </a:endParaRPr>
          </a:p>
          <a:p>
            <a:pPr marL="0" indent="0" algn="ctr">
              <a:buNone/>
            </a:pPr>
            <a:endParaRPr lang="en-US" sz="2400" dirty="0" smtClean="0">
              <a:latin typeface="Gill Sans MT" panose="020B0502020104020203" pitchFamily="34" charset="0"/>
            </a:endParaRPr>
          </a:p>
          <a:p>
            <a:pPr marL="0" indent="0" algn="ctr">
              <a:buNone/>
            </a:pPr>
            <a:endParaRPr lang="en-US" sz="2400" dirty="0">
              <a:latin typeface="Gill Sans MT" panose="020B0502020104020203" pitchFamily="34" charset="0"/>
            </a:endParaRPr>
          </a:p>
          <a:p>
            <a:pPr marL="0" indent="0" algn="ctr">
              <a:buNone/>
            </a:pPr>
            <a:endParaRPr lang="en-US" sz="2400" dirty="0" smtClean="0">
              <a:latin typeface="Gill Sans MT" panose="020B0502020104020203" pitchFamily="34" charset="0"/>
            </a:endParaRPr>
          </a:p>
          <a:p>
            <a:pPr marL="0" indent="0" algn="ctr">
              <a:buNone/>
            </a:pPr>
            <a:endParaRPr lang="en-US" sz="2400" dirty="0" smtClean="0">
              <a:latin typeface="Gill Sans MT" panose="020B0502020104020203" pitchFamily="34" charset="0"/>
            </a:endParaRPr>
          </a:p>
          <a:p>
            <a:pPr marL="0" indent="0" algn="ctr">
              <a:buNone/>
            </a:pPr>
            <a:endParaRPr lang="en-US" sz="2400" dirty="0">
              <a:latin typeface="Gill Sans MT" panose="020B0502020104020203" pitchFamily="34" charset="0"/>
            </a:endParaRPr>
          </a:p>
          <a:p>
            <a:pPr lvl="2">
              <a:buFont typeface="Arial" panose="020B0604020202020204" pitchFamily="34" charset="0"/>
              <a:buChar char="•"/>
            </a:pPr>
            <a:endParaRPr lang="en-US" sz="1800" dirty="0">
              <a:latin typeface="Gill Sans MT" panose="020B0502020104020203" pitchFamily="34" charset="0"/>
            </a:endParaRPr>
          </a:p>
          <a:p>
            <a:pPr marL="914400" lvl="2" indent="0">
              <a:buNone/>
            </a:pPr>
            <a:endParaRPr lang="en-US" sz="1800" dirty="0">
              <a:latin typeface="Gill Sans MT" panose="020B0502020104020203" pitchFamily="34" charset="0"/>
            </a:endParaRPr>
          </a:p>
          <a:p>
            <a:pPr lvl="1">
              <a:buFont typeface="Arial" panose="020B0604020202020204" pitchFamily="34" charset="0"/>
              <a:buChar char="•"/>
            </a:pPr>
            <a:endParaRPr lang="en-US" dirty="0">
              <a:latin typeface="Gill Sans MT" panose="020B0502020104020203" pitchFamily="34" charset="0"/>
            </a:endParaRPr>
          </a:p>
          <a:p>
            <a:pPr lvl="1">
              <a:buFont typeface="Arial" panose="020B0604020202020204" pitchFamily="34" charset="0"/>
              <a:buChar char="•"/>
            </a:pPr>
            <a:endParaRPr lang="en-US" dirty="0">
              <a:latin typeface="Gill Sans MT" panose="020B0502020104020203" pitchFamily="34" charset="0"/>
            </a:endParaRPr>
          </a:p>
          <a:p>
            <a:pPr lvl="1">
              <a:buFont typeface="Arial" panose="020B0604020202020204" pitchFamily="34" charset="0"/>
              <a:buChar char="•"/>
            </a:pPr>
            <a:endParaRPr lang="en-US" dirty="0">
              <a:latin typeface="Gill Sans MT" panose="020B0502020104020203" pitchFamily="34" charset="0"/>
            </a:endParaRPr>
          </a:p>
        </p:txBody>
      </p:sp>
      <p:sp>
        <p:nvSpPr>
          <p:cNvPr id="4" name="Slide Number Placeholder 5">
            <a:extLst>
              <a:ext uri="{FF2B5EF4-FFF2-40B4-BE49-F238E27FC236}">
                <a16:creationId xmlns="" xmlns:a16="http://schemas.microsoft.com/office/drawing/2014/main" id="{AEA1E2E7-9A54-3043-AF0E-97E416A55117}"/>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18</a:t>
            </a:fld>
            <a:endParaRPr lang="en-US" dirty="0">
              <a:latin typeface="Gill Sans MT" panose="020B0502020104020203" pitchFamily="34" charset="0"/>
            </a:endParaRPr>
          </a:p>
        </p:txBody>
      </p:sp>
      <p:graphicFrame>
        <p:nvGraphicFramePr>
          <p:cNvPr id="5" name="Diagram 4"/>
          <p:cNvGraphicFramePr/>
          <p:nvPr>
            <p:extLst>
              <p:ext uri="{D42A27DB-BD31-4B8C-83A1-F6EECF244321}">
                <p14:modId xmlns:p14="http://schemas.microsoft.com/office/powerpoint/2010/main" val="163212280"/>
              </p:ext>
            </p:extLst>
          </p:nvPr>
        </p:nvGraphicFramePr>
        <p:xfrm>
          <a:off x="1175895" y="3082175"/>
          <a:ext cx="9630347" cy="2239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447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255" y="347472"/>
            <a:ext cx="9144000" cy="745048"/>
          </a:xfrm>
        </p:spPr>
        <p:txBody>
          <a:bodyPr>
            <a:normAutofit/>
          </a:bodyPr>
          <a:lstStyle/>
          <a:p>
            <a:r>
              <a:rPr lang="en-US" sz="4000" dirty="0" smtClean="0">
                <a:latin typeface="Gill Sans MT" panose="020B0502020104020203" pitchFamily="34" charset="0"/>
              </a:rPr>
              <a:t>Quality Performance</a:t>
            </a:r>
            <a:endParaRPr lang="en-US" sz="4000" dirty="0">
              <a:latin typeface="Gill Sans MT" panose="020B0502020104020203" pitchFamily="34" charset="0"/>
            </a:endParaRPr>
          </a:p>
        </p:txBody>
      </p:sp>
      <p:graphicFrame>
        <p:nvGraphicFramePr>
          <p:cNvPr id="5" name="Diagram 2"/>
          <p:cNvGraphicFramePr/>
          <p:nvPr>
            <p:extLst>
              <p:ext uri="{D42A27DB-BD31-4B8C-83A1-F6EECF244321}">
                <p14:modId xmlns:p14="http://schemas.microsoft.com/office/powerpoint/2010/main" val="1061746845"/>
              </p:ext>
            </p:extLst>
          </p:nvPr>
        </p:nvGraphicFramePr>
        <p:xfrm>
          <a:off x="3102428" y="1835454"/>
          <a:ext cx="5943601" cy="27445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932688" y="1261872"/>
            <a:ext cx="1016750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Quality strategy reduces clinician burden…</a:t>
            </a:r>
          </a:p>
        </p:txBody>
      </p:sp>
      <p:sp>
        <p:nvSpPr>
          <p:cNvPr id="6" name="TextBox 5"/>
          <p:cNvSpPr txBox="1"/>
          <p:nvPr/>
        </p:nvSpPr>
        <p:spPr>
          <a:xfrm>
            <a:off x="932688" y="4633111"/>
            <a:ext cx="10344149"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			       …and focuses on relevant, actionable measures.</a:t>
            </a:r>
          </a:p>
        </p:txBody>
      </p:sp>
      <p:sp>
        <p:nvSpPr>
          <p:cNvPr id="7" name="Slide Number Placeholder 5">
            <a:extLst>
              <a:ext uri="{FF2B5EF4-FFF2-40B4-BE49-F238E27FC236}">
                <a16:creationId xmlns="" xmlns:a16="http://schemas.microsoft.com/office/drawing/2014/main" id="{2C1CC198-E25A-FF48-92EC-71932CC57994}"/>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37D380-F8A9-6B41-AE8A-10194B97FE34}" type="slidenum">
              <a:rPr kumimoji="0" lang="en-US" sz="1200" b="0" i="0" u="none" strike="noStrike" kern="1200" cap="none" spc="0" normalizeH="0" baseline="0" noProof="0" smtClean="0">
                <a:ln>
                  <a:noFill/>
                </a:ln>
                <a:solidFill>
                  <a:prstClr val="white"/>
                </a:solidFill>
                <a:effectLst/>
                <a:uLnTx/>
                <a:uFillTx/>
                <a:latin typeface="Gill Sans MT" panose="020B0502020104020203"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endParaRPr>
          </a:p>
        </p:txBody>
      </p:sp>
      <p:sp>
        <p:nvSpPr>
          <p:cNvPr id="3" name="TextBox 8"/>
          <p:cNvSpPr txBox="1"/>
          <p:nvPr/>
        </p:nvSpPr>
        <p:spPr>
          <a:xfrm>
            <a:off x="0" y="5086360"/>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Direct Contracting is </a:t>
            </a:r>
            <a:r>
              <a:rPr kumimoji="0" lang="en-US" sz="20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expected to be an Advanced APM in 2021.</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61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latin typeface="Gill Sans MT" panose="020B0502020104020203" pitchFamily="34" charset="0"/>
              </a:rPr>
              <a:t>Payment Model Options</a:t>
            </a:r>
            <a:endParaRPr lang="en-US" sz="4000" dirty="0">
              <a:latin typeface="Gill Sans MT" panose="020B0502020104020203" pitchFamily="34" charset="0"/>
            </a:endParaRPr>
          </a:p>
        </p:txBody>
      </p:sp>
      <p:sp>
        <p:nvSpPr>
          <p:cNvPr id="6" name="Slide Number Placeholder 5">
            <a:extLst>
              <a:ext uri="{FF2B5EF4-FFF2-40B4-BE49-F238E27FC236}">
                <a16:creationId xmlns="" xmlns:a16="http://schemas.microsoft.com/office/drawing/2014/main" id="{7D9FF71D-73C4-5C4A-A574-60020634931B}"/>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2</a:t>
            </a:fld>
            <a:endParaRPr lang="en-US" dirty="0">
              <a:latin typeface="Gill Sans MT" panose="020B0502020104020203" pitchFamily="34" charset="0"/>
            </a:endParaRPr>
          </a:p>
        </p:txBody>
      </p:sp>
      <p:graphicFrame>
        <p:nvGraphicFramePr>
          <p:cNvPr id="7" name="Diagram 3"/>
          <p:cNvGraphicFramePr/>
          <p:nvPr>
            <p:extLst>
              <p:ext uri="{D42A27DB-BD31-4B8C-83A1-F6EECF244321}">
                <p14:modId xmlns:p14="http://schemas.microsoft.com/office/powerpoint/2010/main" val="3162870717"/>
              </p:ext>
            </p:extLst>
          </p:nvPr>
        </p:nvGraphicFramePr>
        <p:xfrm>
          <a:off x="1104899" y="1454047"/>
          <a:ext cx="10403117" cy="3749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Left-Right Arrow 3"/>
          <p:cNvSpPr/>
          <p:nvPr/>
        </p:nvSpPr>
        <p:spPr>
          <a:xfrm>
            <a:off x="634119" y="4963920"/>
            <a:ext cx="11313502" cy="503863"/>
          </a:xfrm>
          <a:prstGeom prst="leftRightArrow">
            <a:avLst/>
          </a:prstGeom>
          <a:gradFill flip="none" rotWithShape="1">
            <a:gsLst>
              <a:gs pos="0">
                <a:srgbClr val="002060"/>
              </a:gs>
              <a:gs pos="53000">
                <a:srgbClr val="6692B6"/>
              </a:gs>
              <a:gs pos="100000">
                <a:srgbClr val="6692B6"/>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Gill Sans MT" panose="020B0502020104020203" pitchFamily="34" charset="0"/>
              </a:rPr>
              <a:t>Lowest Risk                                   </a:t>
            </a:r>
            <a:r>
              <a:rPr lang="en-US" sz="2000" dirty="0" smtClean="0">
                <a:latin typeface="Gill Sans MT" panose="020B0502020104020203" pitchFamily="34" charset="0"/>
              </a:rPr>
              <a:t>                                                                                   </a:t>
            </a:r>
            <a:r>
              <a:rPr lang="en-US" sz="2000" dirty="0">
                <a:latin typeface="Gill Sans MT" panose="020B0502020104020203" pitchFamily="34" charset="0"/>
              </a:rPr>
              <a:t>Highest Risk</a:t>
            </a:r>
          </a:p>
        </p:txBody>
      </p:sp>
    </p:spTree>
    <p:extLst>
      <p:ext uri="{BB962C8B-B14F-4D97-AF65-F5344CB8AC3E}">
        <p14:creationId xmlns:p14="http://schemas.microsoft.com/office/powerpoint/2010/main" val="3705812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254" y="441382"/>
            <a:ext cx="10565753" cy="745048"/>
          </a:xfrm>
        </p:spPr>
        <p:txBody>
          <a:bodyPr/>
          <a:lstStyle/>
          <a:p>
            <a:r>
              <a:rPr lang="en-US" sz="4000" dirty="0" smtClean="0">
                <a:latin typeface="Gill Sans MT" panose="020B0502020104020203" pitchFamily="34" charset="0"/>
              </a:rPr>
              <a:t>Benefit Enhancements and Payment Rule Waivers</a:t>
            </a:r>
            <a:endParaRPr lang="en-US" sz="4000" dirty="0">
              <a:latin typeface="Gill Sans MT" panose="020B0502020104020203" pitchFamily="34" charset="0"/>
            </a:endParaRPr>
          </a:p>
        </p:txBody>
      </p:sp>
      <p:sp>
        <p:nvSpPr>
          <p:cNvPr id="3" name="Text Placeholder 2"/>
          <p:cNvSpPr>
            <a:spLocks noGrp="1"/>
          </p:cNvSpPr>
          <p:nvPr>
            <p:ph type="body" sz="quarter" idx="10"/>
          </p:nvPr>
        </p:nvSpPr>
        <p:spPr>
          <a:xfrm>
            <a:off x="932178" y="1172362"/>
            <a:ext cx="10197684" cy="3854406"/>
          </a:xfrm>
        </p:spPr>
        <p:txBody>
          <a:bodyPr/>
          <a:lstStyle/>
          <a:p>
            <a:pPr lvl="0"/>
            <a:r>
              <a:rPr lang="en-US" sz="1900" dirty="0">
                <a:latin typeface="Gill Sans MT" panose="020B0502020104020203" pitchFamily="34" charset="0"/>
              </a:rPr>
              <a:t>DC is considering the same benefit enhancements and payment rule waivers offered in NGACO, such as</a:t>
            </a:r>
            <a:endParaRPr lang="en-US" sz="1950" dirty="0">
              <a:latin typeface="Gill Sans MT" panose="020B0502020104020203" pitchFamily="34" charset="0"/>
            </a:endParaRPr>
          </a:p>
          <a:p>
            <a:pPr lvl="1"/>
            <a:r>
              <a:rPr lang="en-US" sz="1900" dirty="0">
                <a:latin typeface="Gill Sans MT" panose="020B0502020104020203" pitchFamily="34" charset="0"/>
              </a:rPr>
              <a:t>3-Day SNF Rule Waiver; </a:t>
            </a:r>
            <a:endParaRPr lang="en-US" sz="1950" dirty="0">
              <a:latin typeface="Gill Sans MT" panose="020B0502020104020203" pitchFamily="34" charset="0"/>
            </a:endParaRPr>
          </a:p>
          <a:p>
            <a:pPr lvl="1"/>
            <a:r>
              <a:rPr lang="en-US" sz="1900" dirty="0">
                <a:latin typeface="Gill Sans MT" panose="020B0502020104020203" pitchFamily="34" charset="0"/>
              </a:rPr>
              <a:t>Telehealth Expansion Waiver;</a:t>
            </a:r>
            <a:endParaRPr lang="en-US" sz="1950" dirty="0">
              <a:latin typeface="Gill Sans MT" panose="020B0502020104020203" pitchFamily="34" charset="0"/>
            </a:endParaRPr>
          </a:p>
          <a:p>
            <a:pPr lvl="1"/>
            <a:r>
              <a:rPr lang="en-US" sz="1900" dirty="0">
                <a:latin typeface="Gill Sans MT" panose="020B0502020104020203" pitchFamily="34" charset="0"/>
              </a:rPr>
              <a:t>Post-Discharge Home Visits Rule Waiver; and</a:t>
            </a:r>
            <a:endParaRPr lang="en-US" sz="1950" dirty="0">
              <a:latin typeface="Gill Sans MT" panose="020B0502020104020203" pitchFamily="34" charset="0"/>
            </a:endParaRPr>
          </a:p>
          <a:p>
            <a:pPr lvl="1"/>
            <a:r>
              <a:rPr lang="en-US" sz="1900" dirty="0">
                <a:latin typeface="Gill Sans MT" panose="020B0502020104020203" pitchFamily="34" charset="0"/>
              </a:rPr>
              <a:t>Care Management Home Visits Rule Waiver.</a:t>
            </a:r>
            <a:endParaRPr lang="en-US" sz="1800" i="1" dirty="0">
              <a:latin typeface="Gill Sans MT" panose="020B0502020104020203" pitchFamily="34" charset="0"/>
            </a:endParaRPr>
          </a:p>
          <a:p>
            <a:r>
              <a:rPr lang="en-US" sz="1900" dirty="0">
                <a:latin typeface="Gill Sans MT" panose="020B0502020104020203" pitchFamily="34" charset="0"/>
              </a:rPr>
              <a:t>DC</a:t>
            </a:r>
            <a:r>
              <a:rPr lang="en-US" sz="1900">
                <a:latin typeface="Gill Sans MT" panose="020B0502020104020203" pitchFamily="34" charset="0"/>
              </a:rPr>
              <a:t> also intends to build upon those offerings and explore additional enhancements and payment rule waivers such as:</a:t>
            </a:r>
            <a:endParaRPr lang="en-US" sz="1900" dirty="0">
              <a:latin typeface="Gill Sans MT" panose="020B0502020104020203" pitchFamily="34" charset="0"/>
            </a:endParaRPr>
          </a:p>
          <a:p>
            <a:pPr lvl="1"/>
            <a:r>
              <a:rPr lang="en-US" sz="1900">
                <a:latin typeface="Gill Sans MT" panose="020B0502020104020203" pitchFamily="34" charset="0"/>
              </a:rPr>
              <a:t>Allowing Nurse Practitioners to certify that a patient is eligible for home health services; and </a:t>
            </a:r>
            <a:endParaRPr lang="en-US" sz="1900" dirty="0">
              <a:latin typeface="Gill Sans MT" panose="020B0502020104020203" pitchFamily="34" charset="0"/>
            </a:endParaRPr>
          </a:p>
          <a:p>
            <a:pPr lvl="1"/>
            <a:r>
              <a:rPr lang="en-US" sz="1900">
                <a:latin typeface="Gill Sans MT" panose="020B0502020104020203" pitchFamily="34" charset="0"/>
              </a:rPr>
              <a:t>Allowing the provision of home health services to beneficiaries who are not “homebound.”</a:t>
            </a:r>
            <a:r>
              <a:rPr lang="en-US" sz="1900" dirty="0">
                <a:latin typeface="Gill Sans MT" panose="020B0502020104020203" pitchFamily="34" charset="0"/>
              </a:rPr>
              <a:t> </a:t>
            </a:r>
            <a:r>
              <a:rPr lang="en-US" sz="1900">
                <a:latin typeface="Gill Sans MT" panose="020B0502020104020203" pitchFamily="34" charset="0"/>
              </a:rPr>
              <a:t> </a:t>
            </a:r>
            <a:r>
              <a:rPr lang="en-US" sz="1900" dirty="0">
                <a:latin typeface="Gill Sans MT" panose="020B0502020104020203" pitchFamily="34" charset="0"/>
              </a:rPr>
              <a:t/>
            </a:r>
            <a:br>
              <a:rPr lang="en-US" sz="1900" dirty="0">
                <a:latin typeface="Gill Sans MT" panose="020B0502020104020203" pitchFamily="34" charset="0"/>
              </a:rPr>
            </a:br>
            <a:endParaRPr lang="en-US" sz="1900" dirty="0">
              <a:latin typeface="Gill Sans MT" panose="020B0502020104020203" pitchFamily="34" charset="0"/>
            </a:endParaRPr>
          </a:p>
          <a:p>
            <a:r>
              <a:rPr lang="en-US" sz="1900" b="1" i="1">
                <a:latin typeface="Gill Sans MT" panose="020B0502020104020203" pitchFamily="34" charset="0"/>
              </a:rPr>
              <a:t>These benefit </a:t>
            </a:r>
            <a:r>
              <a:rPr lang="en-US" sz="1900" b="1" i="1" smtClean="0">
                <a:latin typeface="Gill Sans MT" panose="020B0502020104020203" pitchFamily="34" charset="0"/>
              </a:rPr>
              <a:t>enhancements </a:t>
            </a:r>
            <a:r>
              <a:rPr lang="en-US" sz="1900" b="1" i="1" dirty="0">
                <a:latin typeface="Gill Sans MT" panose="020B0502020104020203" pitchFamily="34" charset="0"/>
              </a:rPr>
              <a:t>and</a:t>
            </a:r>
            <a:r>
              <a:rPr lang="en-US" sz="1900" b="1" i="1">
                <a:latin typeface="Gill Sans MT" panose="020B0502020104020203" pitchFamily="34" charset="0"/>
              </a:rPr>
              <a:t> payment rule waivers are still in development and not finalized.</a:t>
            </a:r>
            <a:r>
              <a:rPr lang="en-US" sz="1900" b="1" i="1" dirty="0">
                <a:latin typeface="Gill Sans MT" panose="020B0502020104020203" pitchFamily="34" charset="0"/>
              </a:rPr>
              <a:t> </a:t>
            </a:r>
            <a:r>
              <a:rPr lang="en-US" sz="1900" b="1" i="1">
                <a:latin typeface="Gill Sans MT" panose="020B0502020104020203" pitchFamily="34" charset="0"/>
              </a:rPr>
              <a:t> The DC Team will release more information, as it becomes </a:t>
            </a:r>
            <a:r>
              <a:rPr lang="en-US" sz="1900" b="1" i="1" smtClean="0">
                <a:latin typeface="Gill Sans MT" panose="020B0502020104020203" pitchFamily="34" charset="0"/>
              </a:rPr>
              <a:t>available</a:t>
            </a:r>
            <a:r>
              <a:rPr lang="en-US" sz="1900" i="1" smtClean="0">
                <a:latin typeface="Gill Sans MT" panose="020B0502020104020203" pitchFamily="34" charset="0"/>
              </a:rPr>
              <a:t>.</a:t>
            </a:r>
            <a:endParaRPr lang="en-US" sz="2200" dirty="0">
              <a:latin typeface="Gill Sans MT" panose="020B0502020104020203" pitchFamily="34" charset="0"/>
            </a:endParaRPr>
          </a:p>
        </p:txBody>
      </p:sp>
      <p:sp>
        <p:nvSpPr>
          <p:cNvPr id="4" name="Slide Number Placeholder 5">
            <a:extLst>
              <a:ext uri="{FF2B5EF4-FFF2-40B4-BE49-F238E27FC236}">
                <a16:creationId xmlns="" xmlns:a16="http://schemas.microsoft.com/office/drawing/2014/main" id="{D0EBC00C-43F9-D64F-A18A-32F2015C1E57}"/>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20</a:t>
            </a:fld>
            <a:endParaRPr lang="en-US" dirty="0">
              <a:latin typeface="Gill Sans MT" panose="020B0502020104020203" pitchFamily="34" charset="0"/>
            </a:endParaRPr>
          </a:p>
        </p:txBody>
      </p:sp>
    </p:spTree>
    <p:extLst>
      <p:ext uri="{BB962C8B-B14F-4D97-AF65-F5344CB8AC3E}">
        <p14:creationId xmlns:p14="http://schemas.microsoft.com/office/powerpoint/2010/main" val="4047260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latin typeface="Gill Sans MT" panose="020B0502020104020203" pitchFamily="34" charset="0"/>
              </a:rPr>
              <a:t>Timeline and Next Steps</a:t>
            </a:r>
            <a:endParaRPr lang="en-US" dirty="0"/>
          </a:p>
        </p:txBody>
      </p:sp>
      <p:graphicFrame>
        <p:nvGraphicFramePr>
          <p:cNvPr id="4" name="Table 4"/>
          <p:cNvGraphicFramePr>
            <a:graphicFrameLocks noGrp="1"/>
          </p:cNvGraphicFramePr>
          <p:nvPr>
            <p:extLst/>
          </p:nvPr>
        </p:nvGraphicFramePr>
        <p:xfrm>
          <a:off x="932688" y="1261872"/>
          <a:ext cx="10364371" cy="3948411"/>
        </p:xfrm>
        <a:graphic>
          <a:graphicData uri="http://schemas.openxmlformats.org/drawingml/2006/table">
            <a:tbl>
              <a:tblPr firstRow="1" bandRow="1">
                <a:tableStyleId>{5C22544A-7EE6-4342-B048-85BDC9FD1C3A}</a:tableStyleId>
              </a:tblPr>
              <a:tblGrid>
                <a:gridCol w="5182186">
                  <a:extLst>
                    <a:ext uri="{9D8B030D-6E8A-4147-A177-3AD203B41FA5}">
                      <a16:colId xmlns="" xmlns:a16="http://schemas.microsoft.com/office/drawing/2014/main" val="20000"/>
                    </a:ext>
                  </a:extLst>
                </a:gridCol>
                <a:gridCol w="2752343">
                  <a:extLst>
                    <a:ext uri="{9D8B030D-6E8A-4147-A177-3AD203B41FA5}">
                      <a16:colId xmlns="" xmlns:a16="http://schemas.microsoft.com/office/drawing/2014/main" val="20001"/>
                    </a:ext>
                  </a:extLst>
                </a:gridCol>
                <a:gridCol w="2429842">
                  <a:extLst>
                    <a:ext uri="{9D8B030D-6E8A-4147-A177-3AD203B41FA5}">
                      <a16:colId xmlns="" xmlns:a16="http://schemas.microsoft.com/office/drawing/2014/main" val="20002"/>
                    </a:ext>
                  </a:extLst>
                </a:gridCol>
              </a:tblGrid>
              <a:tr h="745347">
                <a:tc>
                  <a:txBody>
                    <a:bodyPr/>
                    <a:lstStyle/>
                    <a:p>
                      <a:pPr algn="ctr"/>
                      <a:r>
                        <a:rPr lang="en-US" sz="2000" b="1" i="0" dirty="0">
                          <a:latin typeface="Gill Sans MT" panose="020B0502020104020203" pitchFamily="34" charset="77"/>
                          <a:cs typeface="Gill Sans" panose="020B0502020104020203" pitchFamily="34" charset="-79"/>
                        </a:rPr>
                        <a:t>Activity</a:t>
                      </a:r>
                    </a:p>
                  </a:txBody>
                  <a:tcPr anchor="ctr">
                    <a:solidFill>
                      <a:srgbClr val="004986"/>
                    </a:solidFill>
                  </a:tcPr>
                </a:tc>
                <a:tc>
                  <a:txBody>
                    <a:bodyPr/>
                    <a:lstStyle/>
                    <a:p>
                      <a:pPr algn="ctr"/>
                      <a:r>
                        <a:rPr lang="en-US" sz="2000" b="1" i="0" dirty="0">
                          <a:latin typeface="Gill Sans MT" panose="020B0502020104020203" pitchFamily="34" charset="77"/>
                          <a:cs typeface="Gill Sans" panose="020B0502020104020203" pitchFamily="34" charset="-79"/>
                        </a:rPr>
                        <a:t>Professional PBP</a:t>
                      </a:r>
                      <a:r>
                        <a:rPr lang="en-US" sz="2000" b="1" i="0" baseline="0" dirty="0">
                          <a:latin typeface="Gill Sans MT" panose="020B0502020104020203" pitchFamily="34" charset="77"/>
                          <a:cs typeface="Gill Sans" panose="020B0502020104020203" pitchFamily="34" charset="-79"/>
                        </a:rPr>
                        <a:t> &amp; Global PBP</a:t>
                      </a:r>
                      <a:endParaRPr lang="en-US" sz="2000" b="1" i="0" dirty="0">
                        <a:latin typeface="Gill Sans MT" panose="020B0502020104020203" pitchFamily="34" charset="77"/>
                        <a:cs typeface="Gill Sans" panose="020B0502020104020203" pitchFamily="34" charset="-79"/>
                      </a:endParaRPr>
                    </a:p>
                  </a:txBody>
                  <a:tcPr anchor="ctr">
                    <a:solidFill>
                      <a:srgbClr val="004986"/>
                    </a:solidFill>
                  </a:tcPr>
                </a:tc>
                <a:tc>
                  <a:txBody>
                    <a:bodyPr/>
                    <a:lstStyle/>
                    <a:p>
                      <a:pPr algn="ctr"/>
                      <a:r>
                        <a:rPr lang="en-US" sz="2000" b="1" i="0" dirty="0">
                          <a:latin typeface="Gill Sans MT" panose="020B0502020104020203" pitchFamily="34" charset="77"/>
                          <a:cs typeface="Gill Sans" panose="020B0502020104020203" pitchFamily="34" charset="-79"/>
                        </a:rPr>
                        <a:t>Geographic</a:t>
                      </a:r>
                      <a:r>
                        <a:rPr lang="en-US" sz="2000" b="1" i="0" baseline="0" dirty="0">
                          <a:latin typeface="Gill Sans MT" panose="020B0502020104020203" pitchFamily="34" charset="77"/>
                          <a:cs typeface="Gill Sans" panose="020B0502020104020203" pitchFamily="34" charset="-79"/>
                        </a:rPr>
                        <a:t> </a:t>
                      </a:r>
                      <a:r>
                        <a:rPr lang="en-US" sz="2000" b="1" i="0" baseline="0" dirty="0" smtClean="0">
                          <a:latin typeface="Gill Sans MT" panose="020B0502020104020203" pitchFamily="34" charset="77"/>
                          <a:cs typeface="Gill Sans" panose="020B0502020104020203" pitchFamily="34" charset="-79"/>
                        </a:rPr>
                        <a:t>PBP</a:t>
                      </a:r>
                      <a:br>
                        <a:rPr lang="en-US" sz="2000" b="1" i="0" baseline="0" dirty="0" smtClean="0">
                          <a:latin typeface="Gill Sans MT" panose="020B0502020104020203" pitchFamily="34" charset="77"/>
                          <a:cs typeface="Gill Sans" panose="020B0502020104020203" pitchFamily="34" charset="-79"/>
                        </a:rPr>
                      </a:br>
                      <a:r>
                        <a:rPr lang="en-US" sz="2000" b="1" i="0" baseline="0" dirty="0" smtClean="0">
                          <a:latin typeface="Gill Sans MT" panose="020B0502020104020203" pitchFamily="34" charset="77"/>
                          <a:cs typeface="Gill Sans" panose="020B0502020104020203" pitchFamily="34" charset="-79"/>
                        </a:rPr>
                        <a:t>(anticipated)</a:t>
                      </a:r>
                      <a:endParaRPr lang="en-US" sz="2000" b="1" i="0" dirty="0">
                        <a:latin typeface="Gill Sans MT" panose="020B0502020104020203" pitchFamily="34" charset="77"/>
                        <a:cs typeface="Gill Sans" panose="020B0502020104020203" pitchFamily="34" charset="-79"/>
                      </a:endParaRPr>
                    </a:p>
                  </a:txBody>
                  <a:tcPr anchor="ctr">
                    <a:solidFill>
                      <a:srgbClr val="004986"/>
                    </a:solidFill>
                  </a:tcPr>
                </a:tc>
                <a:extLst>
                  <a:ext uri="{0D108BD9-81ED-4DB2-BD59-A6C34878D82A}">
                    <a16:rowId xmlns="" xmlns:a16="http://schemas.microsoft.com/office/drawing/2014/main" val="10000"/>
                  </a:ext>
                </a:extLst>
              </a:tr>
              <a:tr h="388877">
                <a:tc>
                  <a:txBody>
                    <a:bodyPr/>
                    <a:lstStyle/>
                    <a:p>
                      <a:pPr algn="ctr"/>
                      <a:r>
                        <a:rPr lang="en-US" sz="2000" b="1" i="0" dirty="0">
                          <a:latin typeface="Gill Sans MT" panose="020B0502020104020203" pitchFamily="34" charset="77"/>
                          <a:cs typeface="Gill Sans" panose="020B0502020104020203" pitchFamily="34" charset="-79"/>
                        </a:rPr>
                        <a:t>Post</a:t>
                      </a:r>
                      <a:r>
                        <a:rPr lang="en-US" sz="2000" b="1" i="0" baseline="0" dirty="0">
                          <a:latin typeface="Gill Sans MT" panose="020B0502020104020203" pitchFamily="34" charset="77"/>
                          <a:cs typeface="Gill Sans" panose="020B0502020104020203" pitchFamily="34" charset="-79"/>
                        </a:rPr>
                        <a:t> Letter of Intent (LOI)</a:t>
                      </a:r>
                      <a:endParaRPr lang="en-US" sz="2000" b="1" i="0" dirty="0">
                        <a:latin typeface="Gill Sans MT" panose="020B0502020104020203" pitchFamily="34" charset="77"/>
                        <a:cs typeface="Gill Sans" panose="020B0502020104020203" pitchFamily="34" charset="-79"/>
                      </a:endParaRPr>
                    </a:p>
                  </a:txBody>
                  <a:tcPr/>
                </a:tc>
                <a:tc>
                  <a:txBody>
                    <a:bodyPr/>
                    <a:lstStyle/>
                    <a:p>
                      <a:pPr algn="ctr"/>
                      <a:r>
                        <a:rPr lang="en-US" sz="2000" b="0" i="0" dirty="0">
                          <a:latin typeface="Gill Sans MT" panose="020B0502020104020203" pitchFamily="34" charset="77"/>
                          <a:cs typeface="Gill Sans" panose="020B0502020104020203" pitchFamily="34" charset="-79"/>
                        </a:rPr>
                        <a:t>Spring 2019</a:t>
                      </a:r>
                    </a:p>
                  </a:txBody>
                  <a:tcPr/>
                </a:tc>
                <a:tc>
                  <a:txBody>
                    <a:bodyPr/>
                    <a:lstStyle/>
                    <a:p>
                      <a:pPr algn="ctr"/>
                      <a:r>
                        <a:rPr lang="en-US" sz="2000" b="0" i="0" dirty="0">
                          <a:latin typeface="Gill Sans MT" panose="020B0502020104020203" pitchFamily="34" charset="77"/>
                          <a:cs typeface="Gill Sans" panose="020B0502020104020203" pitchFamily="34" charset="-79"/>
                        </a:rPr>
                        <a:t>TBD</a:t>
                      </a:r>
                    </a:p>
                  </a:txBody>
                  <a:tcPr/>
                </a:tc>
                <a:extLst>
                  <a:ext uri="{0D108BD9-81ED-4DB2-BD59-A6C34878D82A}">
                    <a16:rowId xmlns="" xmlns:a16="http://schemas.microsoft.com/office/drawing/2014/main" val="10001"/>
                  </a:ext>
                </a:extLst>
              </a:tr>
              <a:tr h="388877">
                <a:tc>
                  <a:txBody>
                    <a:bodyPr/>
                    <a:lstStyle/>
                    <a:p>
                      <a:pPr algn="ctr"/>
                      <a:r>
                        <a:rPr lang="en-US" sz="2000" b="1" i="0" dirty="0">
                          <a:latin typeface="Gill Sans MT" panose="020B0502020104020203" pitchFamily="34" charset="77"/>
                          <a:cs typeface="Gill Sans" panose="020B0502020104020203" pitchFamily="34" charset="-79"/>
                        </a:rPr>
                        <a:t>Release</a:t>
                      </a:r>
                      <a:r>
                        <a:rPr lang="en-US" sz="2000" b="1" i="0" baseline="0" dirty="0">
                          <a:latin typeface="Gill Sans MT" panose="020B0502020104020203" pitchFamily="34" charset="77"/>
                          <a:cs typeface="Gill Sans" panose="020B0502020104020203" pitchFamily="34" charset="-79"/>
                        </a:rPr>
                        <a:t> Geographic PBP RFI</a:t>
                      </a:r>
                      <a:endParaRPr lang="en-US" sz="2000" b="1" i="0" dirty="0">
                        <a:latin typeface="Gill Sans MT" panose="020B0502020104020203" pitchFamily="34" charset="77"/>
                        <a:cs typeface="Gill Sans" panose="020B0502020104020203" pitchFamily="34" charset="-79"/>
                      </a:endParaRPr>
                    </a:p>
                  </a:txBody>
                  <a:tcPr/>
                </a:tc>
                <a:tc>
                  <a:txBody>
                    <a:bodyPr/>
                    <a:lstStyle/>
                    <a:p>
                      <a:pPr algn="ctr"/>
                      <a:r>
                        <a:rPr lang="en-US" sz="2000" b="0" i="0" dirty="0">
                          <a:latin typeface="Gill Sans MT" panose="020B0502020104020203" pitchFamily="34" charset="77"/>
                          <a:cs typeface="Gill Sans" panose="020B0502020104020203" pitchFamily="34" charset="-79"/>
                        </a:rPr>
                        <a:t>NA</a:t>
                      </a:r>
                    </a:p>
                  </a:txBody>
                  <a:tcPr/>
                </a:tc>
                <a:tc>
                  <a:txBody>
                    <a:bodyPr/>
                    <a:lstStyle/>
                    <a:p>
                      <a:pPr algn="ctr"/>
                      <a:r>
                        <a:rPr lang="en-US" sz="2000" b="0" i="0" dirty="0">
                          <a:latin typeface="Gill Sans MT" panose="020B0502020104020203" pitchFamily="34" charset="77"/>
                          <a:cs typeface="Gill Sans" panose="020B0502020104020203" pitchFamily="34" charset="-79"/>
                        </a:rPr>
                        <a:t>Spring 2019</a:t>
                      </a:r>
                    </a:p>
                  </a:txBody>
                  <a:tcPr/>
                </a:tc>
                <a:extLst>
                  <a:ext uri="{0D108BD9-81ED-4DB2-BD59-A6C34878D82A}">
                    <a16:rowId xmlns="" xmlns:a16="http://schemas.microsoft.com/office/drawing/2014/main" val="10008"/>
                  </a:ext>
                </a:extLst>
              </a:tr>
              <a:tr h="429384">
                <a:tc>
                  <a:txBody>
                    <a:bodyPr/>
                    <a:lstStyle/>
                    <a:p>
                      <a:pPr algn="ctr"/>
                      <a:r>
                        <a:rPr lang="en-US" sz="2000" b="1" i="0" dirty="0">
                          <a:latin typeface="Gill Sans MT" panose="020B0502020104020203" pitchFamily="34" charset="77"/>
                          <a:cs typeface="Gill Sans" panose="020B0502020104020203" pitchFamily="34" charset="-79"/>
                        </a:rPr>
                        <a:t>Post Request for Applications</a:t>
                      </a:r>
                      <a:r>
                        <a:rPr lang="en-US" sz="2000" b="1" i="0" baseline="0" dirty="0">
                          <a:latin typeface="Gill Sans MT" panose="020B0502020104020203" pitchFamily="34" charset="77"/>
                          <a:cs typeface="Gill Sans" panose="020B0502020104020203" pitchFamily="34" charset="-79"/>
                        </a:rPr>
                        <a:t> (RFA)</a:t>
                      </a:r>
                      <a:endParaRPr lang="en-US" sz="2000" b="1" i="0" dirty="0">
                        <a:latin typeface="Gill Sans MT" panose="020B0502020104020203" pitchFamily="34" charset="77"/>
                        <a:cs typeface="Gill Sans" panose="020B0502020104020203" pitchFamily="34" charset="-79"/>
                      </a:endParaRPr>
                    </a:p>
                  </a:txBody>
                  <a:tcPr/>
                </a:tc>
                <a:tc>
                  <a:txBody>
                    <a:bodyPr/>
                    <a:lstStyle/>
                    <a:p>
                      <a:pPr algn="ctr"/>
                      <a:r>
                        <a:rPr lang="en-US" sz="2000" b="0" i="0" baseline="0" dirty="0">
                          <a:latin typeface="Gill Sans MT" panose="020B0502020104020203" pitchFamily="34" charset="77"/>
                          <a:cs typeface="Gill Sans" panose="020B0502020104020203" pitchFamily="34" charset="-79"/>
                        </a:rPr>
                        <a:t>Summer/Fall 2019 </a:t>
                      </a:r>
                      <a:endParaRPr lang="en-US" sz="2000" b="0" i="0" dirty="0">
                        <a:latin typeface="Gill Sans MT" panose="020B0502020104020203" pitchFamily="34" charset="77"/>
                        <a:cs typeface="Gill Sans" panose="020B0502020104020203" pitchFamily="34" charset="-79"/>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baseline="0" dirty="0">
                          <a:latin typeface="Gill Sans MT" panose="020B0502020104020203" pitchFamily="34" charset="77"/>
                          <a:cs typeface="Gill Sans" panose="020B0502020104020203" pitchFamily="34" charset="-79"/>
                        </a:rPr>
                        <a:t>Fall 2019</a:t>
                      </a:r>
                      <a:endParaRPr lang="en-US" sz="2000" b="0" i="0" dirty="0">
                        <a:latin typeface="Gill Sans MT" panose="020B0502020104020203" pitchFamily="34" charset="77"/>
                        <a:cs typeface="Gill Sans" panose="020B0502020104020203" pitchFamily="34" charset="-79"/>
                      </a:endParaRPr>
                    </a:p>
                  </a:txBody>
                  <a:tcPr/>
                </a:tc>
                <a:extLst>
                  <a:ext uri="{0D108BD9-81ED-4DB2-BD59-A6C34878D82A}">
                    <a16:rowId xmlns="" xmlns:a16="http://schemas.microsoft.com/office/drawing/2014/main" val="10002"/>
                  </a:ext>
                </a:extLst>
              </a:tr>
              <a:tr h="388877">
                <a:tc>
                  <a:txBody>
                    <a:bodyPr/>
                    <a:lstStyle/>
                    <a:p>
                      <a:pPr marL="0" algn="ctr" defTabSz="914400" rtl="0" eaLnBrk="1" latinLnBrk="0" hangingPunct="1"/>
                      <a:r>
                        <a:rPr lang="en-US" sz="2000" b="1" i="0" kern="1200" baseline="0" dirty="0">
                          <a:latin typeface="Gill Sans MT" panose="020B0502020104020203" pitchFamily="34" charset="77"/>
                          <a:cs typeface="Gill Sans" panose="020B0502020104020203" pitchFamily="34" charset="-79"/>
                        </a:rPr>
                        <a:t>DCEs selected for participation </a:t>
                      </a:r>
                      <a:r>
                        <a:rPr lang="en-US" sz="2000" b="1" i="0" kern="1200" baseline="0" dirty="0" smtClean="0">
                          <a:latin typeface="Gill Sans MT" panose="020B0502020104020203" pitchFamily="34" charset="77"/>
                          <a:cs typeface="Gill Sans" panose="020B0502020104020203" pitchFamily="34" charset="-79"/>
                        </a:rPr>
                        <a:t>notified</a:t>
                      </a:r>
                      <a:endParaRPr lang="en-US" sz="2000" b="1" i="0" kern="1200" dirty="0">
                        <a:solidFill>
                          <a:schemeClr val="dk1"/>
                        </a:solidFill>
                        <a:latin typeface="Gill Sans MT" panose="020B0502020104020203" pitchFamily="34" charset="77"/>
                        <a:ea typeface="+mn-ea"/>
                        <a:cs typeface="Gill Sans" panose="020B0502020104020203" pitchFamily="34" charset="-79"/>
                      </a:endParaRPr>
                    </a:p>
                  </a:txBody>
                  <a:tcPr/>
                </a:tc>
                <a:tc>
                  <a:txBody>
                    <a:bodyPr/>
                    <a:lstStyle/>
                    <a:p>
                      <a:pPr marL="0" algn="ctr" defTabSz="914400" rtl="0" eaLnBrk="1" latinLnBrk="0" hangingPunct="1"/>
                      <a:r>
                        <a:rPr lang="en-US" sz="2000" b="0" i="0" kern="1200" dirty="0">
                          <a:latin typeface="Gill Sans MT" panose="020B0502020104020203" pitchFamily="34" charset="77"/>
                          <a:cs typeface="Gill Sans" panose="020B0502020104020203" pitchFamily="34" charset="-79"/>
                        </a:rPr>
                        <a:t>Fall/Winter 2019</a:t>
                      </a:r>
                      <a:endParaRPr lang="en-US" sz="2000" b="0" i="0" kern="1200" dirty="0">
                        <a:solidFill>
                          <a:schemeClr val="dk1"/>
                        </a:solidFill>
                        <a:latin typeface="Gill Sans MT" panose="020B0502020104020203" pitchFamily="34" charset="77"/>
                        <a:ea typeface="+mn-ea"/>
                        <a:cs typeface="Gill Sans" panose="020B0502020104020203" pitchFamily="34" charset="-79"/>
                      </a:endParaRPr>
                    </a:p>
                  </a:txBody>
                  <a:tcPr/>
                </a:tc>
                <a:tc>
                  <a:txBody>
                    <a:bodyPr/>
                    <a:lstStyle/>
                    <a:p>
                      <a:pPr marL="0" algn="ctr" defTabSz="914400" rtl="0" eaLnBrk="1" latinLnBrk="0" hangingPunct="1"/>
                      <a:r>
                        <a:rPr lang="en-US" sz="2000" b="0" i="0" kern="1200" dirty="0">
                          <a:latin typeface="Gill Sans MT" panose="020B0502020104020203" pitchFamily="34" charset="77"/>
                          <a:cs typeface="Gill Sans" panose="020B0502020104020203" pitchFamily="34" charset="-79"/>
                        </a:rPr>
                        <a:t>Winter 2019</a:t>
                      </a:r>
                      <a:endParaRPr lang="en-US" sz="2000" b="0" i="0" kern="1200" dirty="0">
                        <a:solidFill>
                          <a:schemeClr val="dk1"/>
                        </a:solidFill>
                        <a:latin typeface="Gill Sans MT" panose="020B0502020104020203" pitchFamily="34" charset="77"/>
                        <a:ea typeface="+mn-ea"/>
                        <a:cs typeface="Gill Sans" panose="020B0502020104020203" pitchFamily="34" charset="-79"/>
                      </a:endParaRPr>
                    </a:p>
                  </a:txBody>
                  <a:tcPr/>
                </a:tc>
                <a:extLst>
                  <a:ext uri="{0D108BD9-81ED-4DB2-BD59-A6C34878D82A}">
                    <a16:rowId xmlns="" xmlns:a16="http://schemas.microsoft.com/office/drawing/2014/main" val="10003"/>
                  </a:ext>
                </a:extLst>
              </a:tr>
              <a:tr h="388877">
                <a:tc>
                  <a:txBody>
                    <a:bodyPr/>
                    <a:lstStyle/>
                    <a:p>
                      <a:pPr algn="ctr"/>
                      <a:r>
                        <a:rPr lang="en-US" sz="2000" b="1" i="0" dirty="0">
                          <a:latin typeface="Gill Sans MT" panose="020B0502020104020203" pitchFamily="34" charset="77"/>
                          <a:cs typeface="Gill Sans" panose="020B0502020104020203" pitchFamily="34" charset="-79"/>
                        </a:rPr>
                        <a:t>DCEs sign Participation</a:t>
                      </a:r>
                      <a:r>
                        <a:rPr lang="en-US" sz="2000" b="1" i="0" baseline="0" dirty="0">
                          <a:latin typeface="Gill Sans MT" panose="020B0502020104020203" pitchFamily="34" charset="77"/>
                          <a:cs typeface="Gill Sans" panose="020B0502020104020203" pitchFamily="34" charset="-79"/>
                        </a:rPr>
                        <a:t> Agreements </a:t>
                      </a:r>
                      <a:endParaRPr lang="en-US" sz="2000" b="1" i="0" dirty="0">
                        <a:latin typeface="Gill Sans MT" panose="020B0502020104020203" pitchFamily="34" charset="77"/>
                        <a:cs typeface="Gill Sans" panose="020B0502020104020203" pitchFamily="34" charset="-79"/>
                      </a:endParaRPr>
                    </a:p>
                  </a:txBody>
                  <a:tcPr/>
                </a:tc>
                <a:tc>
                  <a:txBody>
                    <a:bodyPr/>
                    <a:lstStyle/>
                    <a:p>
                      <a:pPr algn="ctr"/>
                      <a:r>
                        <a:rPr lang="en-US" sz="2000" b="0" i="0" dirty="0">
                          <a:latin typeface="Gill Sans MT" panose="020B0502020104020203" pitchFamily="34" charset="77"/>
                          <a:cs typeface="Gill Sans" panose="020B0502020104020203" pitchFamily="34" charset="-79"/>
                        </a:rPr>
                        <a:t>Winter </a:t>
                      </a:r>
                      <a:r>
                        <a:rPr lang="en-US" sz="2000" b="0" i="0" baseline="0" dirty="0">
                          <a:latin typeface="Gill Sans MT" panose="020B0502020104020203" pitchFamily="34" charset="77"/>
                          <a:cs typeface="Gill Sans" panose="020B0502020104020203" pitchFamily="34" charset="-79"/>
                        </a:rPr>
                        <a:t>2019</a:t>
                      </a:r>
                      <a:endParaRPr lang="en-US" sz="2000" b="0" i="0" dirty="0">
                        <a:latin typeface="Gill Sans MT" panose="020B0502020104020203" pitchFamily="34" charset="77"/>
                        <a:cs typeface="Gill Sans" panose="020B0502020104020203" pitchFamily="34" charset="-79"/>
                      </a:endParaRPr>
                    </a:p>
                  </a:txBody>
                  <a:tcPr/>
                </a:tc>
                <a:tc>
                  <a:txBody>
                    <a:bodyPr/>
                    <a:lstStyle/>
                    <a:p>
                      <a:pPr algn="ctr"/>
                      <a:r>
                        <a:rPr lang="en-US" sz="2000" b="0" i="0" dirty="0">
                          <a:latin typeface="Gill Sans MT" panose="020B0502020104020203" pitchFamily="34" charset="77"/>
                          <a:cs typeface="Gill Sans" panose="020B0502020104020203" pitchFamily="34" charset="-79"/>
                        </a:rPr>
                        <a:t>April 1, 2020</a:t>
                      </a:r>
                    </a:p>
                  </a:txBody>
                  <a:tcPr/>
                </a:tc>
                <a:extLst>
                  <a:ext uri="{0D108BD9-81ED-4DB2-BD59-A6C34878D82A}">
                    <a16:rowId xmlns="" xmlns:a16="http://schemas.microsoft.com/office/drawing/2014/main" val="10004"/>
                  </a:ext>
                </a:extLst>
              </a:tr>
              <a:tr h="388877">
                <a:tc>
                  <a:txBody>
                    <a:bodyPr/>
                    <a:lstStyle/>
                    <a:p>
                      <a:pPr algn="ctr"/>
                      <a:r>
                        <a:rPr lang="en-US" sz="2000" b="1" i="0" dirty="0">
                          <a:latin typeface="Gill Sans MT" panose="020B0502020104020203" pitchFamily="34" charset="77"/>
                          <a:cs typeface="Gill Sans" panose="020B0502020104020203" pitchFamily="34" charset="-79"/>
                        </a:rPr>
                        <a:t>Performance Year </a:t>
                      </a:r>
                      <a:r>
                        <a:rPr lang="en-US" sz="2000" b="1" i="0" dirty="0" smtClean="0">
                          <a:latin typeface="Gill Sans MT" panose="020B0502020104020203" pitchFamily="34" charset="77"/>
                          <a:cs typeface="Gill Sans" panose="020B0502020104020203" pitchFamily="34" charset="-79"/>
                        </a:rPr>
                        <a:t>0</a:t>
                      </a:r>
                      <a:endParaRPr lang="en-US" sz="2000" b="1" i="0" dirty="0">
                        <a:latin typeface="Gill Sans MT" panose="020B0502020104020203" pitchFamily="34" charset="77"/>
                        <a:cs typeface="Gill Sans" panose="020B0502020104020203" pitchFamily="34" charset="-79"/>
                      </a:endParaRPr>
                    </a:p>
                  </a:txBody>
                  <a:tcPr/>
                </a:tc>
                <a:tc>
                  <a:txBody>
                    <a:bodyPr/>
                    <a:lstStyle/>
                    <a:p>
                      <a:pPr algn="ctr"/>
                      <a:r>
                        <a:rPr lang="en-US" sz="2000" b="0" i="0" dirty="0">
                          <a:latin typeface="Gill Sans MT" panose="020B0502020104020203" pitchFamily="34" charset="77"/>
                          <a:cs typeface="Gill Sans" panose="020B0502020104020203" pitchFamily="34" charset="-79"/>
                        </a:rPr>
                        <a:t>January 1, 2020</a:t>
                      </a:r>
                    </a:p>
                  </a:txBody>
                  <a:tcPr/>
                </a:tc>
                <a:tc>
                  <a:txBody>
                    <a:bodyPr/>
                    <a:lstStyle/>
                    <a:p>
                      <a:pPr algn="ctr"/>
                      <a:r>
                        <a:rPr lang="en-US" sz="2000" b="0" i="0" dirty="0">
                          <a:latin typeface="Gill Sans MT" panose="020B0502020104020203" pitchFamily="34" charset="77"/>
                          <a:cs typeface="Gill Sans" panose="020B0502020104020203" pitchFamily="34" charset="-79"/>
                        </a:rPr>
                        <a:t>May</a:t>
                      </a:r>
                      <a:r>
                        <a:rPr lang="en-US" sz="2000" b="0" i="0" baseline="0" dirty="0">
                          <a:latin typeface="Gill Sans MT" panose="020B0502020104020203" pitchFamily="34" charset="77"/>
                          <a:cs typeface="Gill Sans" panose="020B0502020104020203" pitchFamily="34" charset="-79"/>
                        </a:rPr>
                        <a:t> 1, 2020</a:t>
                      </a:r>
                      <a:endParaRPr lang="en-US" sz="2000" b="0" i="0" dirty="0">
                        <a:latin typeface="Gill Sans MT" panose="020B0502020104020203" pitchFamily="34" charset="77"/>
                        <a:cs typeface="Gill Sans" panose="020B0502020104020203" pitchFamily="34" charset="-79"/>
                      </a:endParaRPr>
                    </a:p>
                  </a:txBody>
                  <a:tcPr/>
                </a:tc>
                <a:extLst>
                  <a:ext uri="{0D108BD9-81ED-4DB2-BD59-A6C34878D82A}">
                    <a16:rowId xmlns="" xmlns:a16="http://schemas.microsoft.com/office/drawing/2014/main" val="10005"/>
                  </a:ext>
                </a:extLst>
              </a:tr>
              <a:tr h="388877">
                <a:tc>
                  <a:txBody>
                    <a:bodyPr/>
                    <a:lstStyle/>
                    <a:p>
                      <a:pPr algn="ctr"/>
                      <a:r>
                        <a:rPr lang="en-US" sz="2000" b="1" i="0" dirty="0">
                          <a:latin typeface="Gill Sans MT" panose="020B0502020104020203" pitchFamily="34" charset="77"/>
                          <a:cs typeface="Gill Sans" panose="020B0502020104020203" pitchFamily="34" charset="-79"/>
                        </a:rPr>
                        <a:t>Performance Year 1 </a:t>
                      </a:r>
                      <a:r>
                        <a:rPr lang="en-US" sz="2000" b="1" i="0" dirty="0" smtClean="0">
                          <a:latin typeface="Gill Sans MT" panose="020B0502020104020203" pitchFamily="34" charset="77"/>
                          <a:cs typeface="Gill Sans" panose="020B0502020104020203" pitchFamily="34" charset="-79"/>
                        </a:rPr>
                        <a:t>(</a:t>
                      </a:r>
                      <a:r>
                        <a:rPr lang="en-US" sz="2000" b="1" i="0" dirty="0">
                          <a:latin typeface="Gill Sans MT" panose="020B0502020104020203" pitchFamily="34" charset="77"/>
                          <a:cs typeface="Gill Sans" panose="020B0502020104020203" pitchFamily="34" charset="-79"/>
                        </a:rPr>
                        <a:t>Payments begin)</a:t>
                      </a:r>
                    </a:p>
                  </a:txBody>
                  <a:tcPr/>
                </a:tc>
                <a:tc>
                  <a:txBody>
                    <a:bodyPr/>
                    <a:lstStyle/>
                    <a:p>
                      <a:pPr algn="ctr"/>
                      <a:r>
                        <a:rPr lang="en-US" sz="2000" b="0" i="0" dirty="0">
                          <a:latin typeface="Gill Sans MT" panose="020B0502020104020203" pitchFamily="34" charset="77"/>
                          <a:cs typeface="Gill Sans" panose="020B0502020104020203" pitchFamily="34" charset="-79"/>
                        </a:rPr>
                        <a:t>January 1, 2021</a:t>
                      </a:r>
                    </a:p>
                  </a:txBody>
                  <a:tcPr/>
                </a:tc>
                <a:tc>
                  <a:txBody>
                    <a:bodyPr/>
                    <a:lstStyle/>
                    <a:p>
                      <a:pPr algn="ctr"/>
                      <a:r>
                        <a:rPr lang="en-US" sz="2000" b="0" i="0" dirty="0">
                          <a:latin typeface="Gill Sans MT" panose="020B0502020104020203" pitchFamily="34" charset="77"/>
                          <a:cs typeface="Gill Sans" panose="020B0502020104020203" pitchFamily="34" charset="-79"/>
                        </a:rPr>
                        <a:t>January 1, 2021</a:t>
                      </a:r>
                    </a:p>
                  </a:txBody>
                  <a:tcPr/>
                </a:tc>
                <a:extLst>
                  <a:ext uri="{0D108BD9-81ED-4DB2-BD59-A6C34878D82A}">
                    <a16:rowId xmlns="" xmlns:a16="http://schemas.microsoft.com/office/drawing/2014/main" val="10006"/>
                  </a:ext>
                </a:extLst>
              </a:tr>
              <a:tr h="388877">
                <a:tc>
                  <a:txBody>
                    <a:bodyPr/>
                    <a:lstStyle/>
                    <a:p>
                      <a:pPr algn="ctr"/>
                      <a:r>
                        <a:rPr lang="en-US" sz="2000" b="1" i="0" dirty="0">
                          <a:latin typeface="Gill Sans MT" panose="020B0502020104020203" pitchFamily="34" charset="77"/>
                          <a:cs typeface="Gill Sans" panose="020B0502020104020203" pitchFamily="34" charset="-79"/>
                        </a:rPr>
                        <a:t>Performance Year </a:t>
                      </a:r>
                      <a:r>
                        <a:rPr lang="en-US" sz="2000" b="1" i="0" dirty="0" smtClean="0">
                          <a:latin typeface="Gill Sans MT" panose="020B0502020104020203" pitchFamily="34" charset="77"/>
                          <a:cs typeface="Gill Sans" panose="020B0502020104020203" pitchFamily="34" charset="-79"/>
                        </a:rPr>
                        <a:t>5</a:t>
                      </a:r>
                      <a:endParaRPr lang="en-US" sz="2000" b="1" i="0" dirty="0">
                        <a:latin typeface="Gill Sans MT" panose="020B0502020104020203" pitchFamily="34" charset="77"/>
                        <a:cs typeface="Gill Sans" panose="020B0502020104020203" pitchFamily="34" charset="-79"/>
                      </a:endParaRPr>
                    </a:p>
                  </a:txBody>
                  <a:tcPr/>
                </a:tc>
                <a:tc>
                  <a:txBody>
                    <a:bodyPr/>
                    <a:lstStyle/>
                    <a:p>
                      <a:pPr algn="ctr"/>
                      <a:r>
                        <a:rPr lang="en-US" sz="2000" b="0" i="0" dirty="0">
                          <a:latin typeface="Gill Sans MT" panose="020B0502020104020203" pitchFamily="34" charset="77"/>
                          <a:cs typeface="Gill Sans" panose="020B0502020104020203" pitchFamily="34" charset="-79"/>
                        </a:rPr>
                        <a:t>January 1, 2025</a:t>
                      </a:r>
                    </a:p>
                  </a:txBody>
                  <a:tcPr/>
                </a:tc>
                <a:tc>
                  <a:txBody>
                    <a:bodyPr/>
                    <a:lstStyle/>
                    <a:p>
                      <a:pPr algn="ctr"/>
                      <a:r>
                        <a:rPr lang="en-US" sz="2000" b="0" i="0" dirty="0">
                          <a:latin typeface="Gill Sans MT" panose="020B0502020104020203" pitchFamily="34" charset="77"/>
                          <a:cs typeface="Gill Sans" panose="020B0502020104020203" pitchFamily="34" charset="-79"/>
                        </a:rPr>
                        <a:t>January 1, 2025</a:t>
                      </a:r>
                    </a:p>
                  </a:txBody>
                  <a:tcPr/>
                </a:tc>
                <a:extLst>
                  <a:ext uri="{0D108BD9-81ED-4DB2-BD59-A6C34878D82A}">
                    <a16:rowId xmlns="" xmlns:a16="http://schemas.microsoft.com/office/drawing/2014/main" val="10007"/>
                  </a:ext>
                </a:extLst>
              </a:tr>
            </a:tbl>
          </a:graphicData>
        </a:graphic>
      </p:graphicFrame>
      <p:sp>
        <p:nvSpPr>
          <p:cNvPr id="5" name="Slide Number Placeholder 5">
            <a:extLst>
              <a:ext uri="{FF2B5EF4-FFF2-40B4-BE49-F238E27FC236}">
                <a16:creationId xmlns="" xmlns:a16="http://schemas.microsoft.com/office/drawing/2014/main" id="{CD396D6F-CC0D-3E4D-A2D7-854E634E26FC}"/>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37D380-F8A9-6B41-AE8A-10194B97FE34}" type="slidenum">
              <a:rPr kumimoji="0" lang="en-US" sz="1200" b="0" i="0" u="none" strike="noStrike" kern="1200" cap="none" spc="0" normalizeH="0" baseline="0" noProof="0" smtClean="0">
                <a:ln>
                  <a:noFill/>
                </a:ln>
                <a:solidFill>
                  <a:prstClr val="white"/>
                </a:solidFill>
                <a:effectLst/>
                <a:uLnTx/>
                <a:uFillTx/>
                <a:latin typeface="Gill Sans MT" panose="020B0502020104020203"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endParaRPr>
          </a:p>
        </p:txBody>
      </p:sp>
    </p:spTree>
    <p:extLst>
      <p:ext uri="{BB962C8B-B14F-4D97-AF65-F5344CB8AC3E}">
        <p14:creationId xmlns:p14="http://schemas.microsoft.com/office/powerpoint/2010/main" val="79967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1853" y="553054"/>
            <a:ext cx="10598727" cy="745048"/>
          </a:xfrm>
        </p:spPr>
        <p:txBody>
          <a:bodyPr/>
          <a:lstStyle/>
          <a:p>
            <a:r>
              <a:rPr lang="en-US" sz="4000" dirty="0">
                <a:latin typeface="Gill Sans MT" panose="020B0502020104020203" pitchFamily="34" charset="0"/>
              </a:rPr>
              <a:t>How can I apply for Global PBP and Professional PBP Options?</a:t>
            </a:r>
            <a:endParaRPr lang="en-US" dirty="0"/>
          </a:p>
        </p:txBody>
      </p:sp>
      <p:sp>
        <p:nvSpPr>
          <p:cNvPr id="3" name="Text Placeholder 2"/>
          <p:cNvSpPr>
            <a:spLocks noGrp="1"/>
          </p:cNvSpPr>
          <p:nvPr>
            <p:ph type="body" sz="quarter" idx="10"/>
          </p:nvPr>
        </p:nvSpPr>
        <p:spPr>
          <a:xfrm>
            <a:off x="1104899" y="1298102"/>
            <a:ext cx="10272634" cy="3468321"/>
          </a:xfrm>
        </p:spPr>
        <p:txBody>
          <a:bodyPr/>
          <a:lstStyle/>
          <a:p>
            <a:pPr marL="0" indent="0">
              <a:spcBef>
                <a:spcPts val="600"/>
              </a:spcBef>
              <a:buNone/>
            </a:pPr>
            <a:r>
              <a:rPr lang="en-US" sz="2000" b="1" dirty="0">
                <a:latin typeface="Gill Sans MT" panose="020B0502020104020203" pitchFamily="34" charset="0"/>
              </a:rPr>
              <a:t>Letter of Intent (LOI)</a:t>
            </a:r>
          </a:p>
          <a:p>
            <a:pPr>
              <a:spcBef>
                <a:spcPts val="600"/>
              </a:spcBef>
              <a:buFont typeface="Arial" panose="020B0604020202020204" pitchFamily="34" charset="0"/>
              <a:buChar char="•"/>
            </a:pPr>
            <a:r>
              <a:rPr lang="en-US" sz="1800" dirty="0">
                <a:latin typeface="Gill Sans MT" panose="020B0502020104020203" pitchFamily="34" charset="0"/>
              </a:rPr>
              <a:t>CMS Innovation Center is requesting a Letter of Intent (LOI) from organizations interested in either the Global or Professional payment options. The DC LOI for the Global PBP and Professional PBP model options </a:t>
            </a:r>
            <a:r>
              <a:rPr lang="en-US" sz="1800" b="1" dirty="0" smtClean="0">
                <a:latin typeface="Gill Sans MT" panose="020B0502020104020203" pitchFamily="34" charset="0"/>
              </a:rPr>
              <a:t>is available on </a:t>
            </a:r>
            <a:r>
              <a:rPr lang="en-US" sz="1800" b="1" dirty="0">
                <a:latin typeface="Gill Sans MT" panose="020B0502020104020203" pitchFamily="34" charset="0"/>
              </a:rPr>
              <a:t>the DC website</a:t>
            </a:r>
            <a:r>
              <a:rPr lang="en-US" sz="1800" dirty="0">
                <a:latin typeface="Gill Sans MT" panose="020B0502020104020203" pitchFamily="34" charset="0"/>
              </a:rPr>
              <a:t>.</a:t>
            </a:r>
            <a:endParaRPr lang="en-US" sz="1600" dirty="0">
              <a:latin typeface="Gill Sans MT" panose="020B0502020104020203" pitchFamily="34" charset="0"/>
            </a:endParaRPr>
          </a:p>
          <a:p>
            <a:pPr>
              <a:spcBef>
                <a:spcPts val="600"/>
              </a:spcBef>
              <a:buFont typeface="Arial" panose="020B0604020202020204" pitchFamily="34" charset="0"/>
              <a:buChar char="•"/>
            </a:pPr>
            <a:r>
              <a:rPr lang="en-US" sz="1800" dirty="0">
                <a:latin typeface="Gill Sans MT" panose="020B0502020104020203" pitchFamily="34" charset="0"/>
              </a:rPr>
              <a:t>While submitting a LOI is required in order to apply, a LOI will not bind an interested organization to participate in the model.</a:t>
            </a:r>
            <a:endParaRPr lang="en-US" sz="1600" dirty="0">
              <a:latin typeface="Gill Sans MT" panose="020B0502020104020203" pitchFamily="34" charset="0"/>
            </a:endParaRPr>
          </a:p>
          <a:p>
            <a:pPr>
              <a:spcBef>
                <a:spcPts val="600"/>
              </a:spcBef>
              <a:buFont typeface="Arial" panose="020B0604020202020204" pitchFamily="34" charset="0"/>
              <a:buChar char="•"/>
            </a:pPr>
            <a:r>
              <a:rPr lang="en-US" sz="1800" b="1" dirty="0">
                <a:latin typeface="Gill Sans MT" panose="020B0502020104020203" pitchFamily="34" charset="0"/>
              </a:rPr>
              <a:t>The LOI must be received by Friday,  August 2, 2019 at 11:59 pm EDT.  </a:t>
            </a:r>
            <a:r>
              <a:rPr lang="en-US" sz="1800" dirty="0">
                <a:latin typeface="Gill Sans MT" panose="020B0502020104020203" pitchFamily="34" charset="0"/>
              </a:rPr>
              <a:t>Failure to submit an LOI during the allowed timeframe will result in the organization being ineligible to apply during the initial application period.  </a:t>
            </a:r>
            <a:endParaRPr lang="en-US" sz="1600" dirty="0">
              <a:latin typeface="Gill Sans MT" panose="020B0502020104020203" pitchFamily="34" charset="0"/>
            </a:endParaRPr>
          </a:p>
          <a:p>
            <a:pPr marL="0" indent="0">
              <a:spcBef>
                <a:spcPts val="600"/>
              </a:spcBef>
              <a:buNone/>
            </a:pPr>
            <a:r>
              <a:rPr lang="en-US" sz="2000" b="1" dirty="0">
                <a:latin typeface="Gill Sans MT" panose="020B0502020104020203" pitchFamily="34" charset="0"/>
              </a:rPr>
              <a:t>Request for Applications (RFA)</a:t>
            </a:r>
          </a:p>
          <a:p>
            <a:pPr>
              <a:spcBef>
                <a:spcPts val="600"/>
              </a:spcBef>
              <a:buFont typeface="Arial" panose="020B0604020202020204" pitchFamily="34" charset="0"/>
              <a:buChar char="•"/>
            </a:pPr>
            <a:r>
              <a:rPr lang="en-US" sz="1800" dirty="0">
                <a:latin typeface="Gill Sans MT" panose="020B0502020104020203" pitchFamily="34" charset="0"/>
              </a:rPr>
              <a:t>CMS will subsequently release a Request for Applications (RFA) for organizations interested in applying.</a:t>
            </a:r>
            <a:endParaRPr lang="en-US" sz="1600" dirty="0">
              <a:latin typeface="Gill Sans MT" panose="020B0502020104020203" pitchFamily="34" charset="0"/>
            </a:endParaRPr>
          </a:p>
          <a:p>
            <a:pPr>
              <a:spcBef>
                <a:spcPts val="600"/>
              </a:spcBef>
              <a:buFont typeface="Arial" panose="020B0604020202020204" pitchFamily="34" charset="0"/>
              <a:buChar char="•"/>
            </a:pPr>
            <a:r>
              <a:rPr lang="en-US" sz="1800" dirty="0">
                <a:latin typeface="Gill Sans MT" panose="020B0502020104020203" pitchFamily="34" charset="0"/>
              </a:rPr>
              <a:t>The RFA will describe the eligibility requirements, payment methodology, available waivers, and selection criteria. </a:t>
            </a:r>
            <a:endParaRPr lang="en-US" sz="1600" dirty="0">
              <a:latin typeface="Gill Sans MT" panose="020B0502020104020203" pitchFamily="34" charset="0"/>
            </a:endParaRPr>
          </a:p>
          <a:p>
            <a:pPr>
              <a:spcBef>
                <a:spcPts val="600"/>
              </a:spcBef>
              <a:buFont typeface="Arial" panose="020B0604020202020204" pitchFamily="34" charset="0"/>
              <a:buChar char="•"/>
            </a:pPr>
            <a:r>
              <a:rPr lang="en-US" sz="1800" dirty="0">
                <a:latin typeface="Gill Sans MT" panose="020B0502020104020203" pitchFamily="34" charset="0"/>
              </a:rPr>
              <a:t>CMS may entertain additional application rounds for future years for all model options. </a:t>
            </a:r>
            <a:endParaRPr lang="en-US" sz="1600" dirty="0">
              <a:latin typeface="Gill Sans MT" panose="020B0502020104020203" pitchFamily="34" charset="0"/>
            </a:endParaRPr>
          </a:p>
        </p:txBody>
      </p:sp>
      <p:sp>
        <p:nvSpPr>
          <p:cNvPr id="4" name="Slide Number Placeholder 5">
            <a:extLst>
              <a:ext uri="{FF2B5EF4-FFF2-40B4-BE49-F238E27FC236}">
                <a16:creationId xmlns="" xmlns:a16="http://schemas.microsoft.com/office/drawing/2014/main" id="{EE5CF8F7-F06D-2C44-9224-6FCE60530360}"/>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22</a:t>
            </a:fld>
            <a:endParaRPr lang="en-US" dirty="0">
              <a:latin typeface="Gill Sans MT" panose="020B0502020104020203" pitchFamily="34" charset="0"/>
            </a:endParaRPr>
          </a:p>
        </p:txBody>
      </p:sp>
    </p:spTree>
    <p:extLst>
      <p:ext uri="{BB962C8B-B14F-4D97-AF65-F5344CB8AC3E}">
        <p14:creationId xmlns:p14="http://schemas.microsoft.com/office/powerpoint/2010/main" val="4001632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255" y="788854"/>
            <a:ext cx="9144000" cy="745048"/>
          </a:xfrm>
        </p:spPr>
        <p:txBody>
          <a:bodyPr/>
          <a:lstStyle/>
          <a:p>
            <a:r>
              <a:rPr lang="en-US" sz="4000" dirty="0">
                <a:latin typeface="Gill Sans MT" panose="020B0502020104020203" pitchFamily="34" charset="0"/>
              </a:rPr>
              <a:t>Geographic PBP Option: </a:t>
            </a:r>
            <a:br>
              <a:rPr lang="en-US" sz="4000" dirty="0">
                <a:latin typeface="Gill Sans MT" panose="020B0502020104020203" pitchFamily="34" charset="0"/>
              </a:rPr>
            </a:br>
            <a:r>
              <a:rPr lang="en-US" sz="4000" dirty="0">
                <a:latin typeface="Gill Sans MT" panose="020B0502020104020203" pitchFamily="34" charset="0"/>
              </a:rPr>
              <a:t>Request for Information (RFI)</a:t>
            </a:r>
            <a:endParaRPr lang="en-US" dirty="0"/>
          </a:p>
        </p:txBody>
      </p:sp>
      <p:sp>
        <p:nvSpPr>
          <p:cNvPr id="3" name="Text Placeholder 2"/>
          <p:cNvSpPr>
            <a:spLocks noGrp="1"/>
          </p:cNvSpPr>
          <p:nvPr>
            <p:ph type="body" sz="quarter" idx="10"/>
          </p:nvPr>
        </p:nvSpPr>
        <p:spPr/>
        <p:txBody>
          <a:bodyPr/>
          <a:lstStyle/>
          <a:p>
            <a:r>
              <a:rPr lang="en-US" sz="2400">
                <a:latin typeface="Gill Sans MT" panose="020B0502020104020203" pitchFamily="34" charset="0"/>
              </a:rPr>
              <a:t>CMS </a:t>
            </a:r>
            <a:r>
              <a:rPr lang="en-US" sz="2400" dirty="0">
                <a:latin typeface="Gill Sans MT" panose="020B0502020104020203" pitchFamily="34" charset="0"/>
              </a:rPr>
              <a:t>posted</a:t>
            </a:r>
            <a:r>
              <a:rPr lang="en-US" sz="2400">
                <a:latin typeface="Gill Sans MT" panose="020B0502020104020203" pitchFamily="34" charset="0"/>
              </a:rPr>
              <a:t> an </a:t>
            </a:r>
            <a:r>
              <a:rPr lang="en-US" sz="2400" smtClean="0">
                <a:latin typeface="Gill Sans MT" panose="020B0502020104020203" pitchFamily="34" charset="0"/>
              </a:rPr>
              <a:t>RFI </a:t>
            </a:r>
            <a:r>
              <a:rPr lang="en-US" sz="2400" dirty="0">
                <a:latin typeface="Gill Sans MT" panose="020B0502020104020203" pitchFamily="34" charset="0"/>
              </a:rPr>
              <a:t>to gather additional input from the public about their perspectives on design parameters </a:t>
            </a:r>
            <a:r>
              <a:rPr lang="en-US" sz="2400">
                <a:latin typeface="Gill Sans MT" panose="020B0502020104020203" pitchFamily="34" charset="0"/>
              </a:rPr>
              <a:t>for </a:t>
            </a:r>
            <a:r>
              <a:rPr lang="en-US" sz="2400" dirty="0">
                <a:latin typeface="Gill Sans MT" panose="020B0502020104020203" pitchFamily="34" charset="0"/>
              </a:rPr>
              <a:t>the</a:t>
            </a:r>
            <a:r>
              <a:rPr lang="en-US" sz="2400">
                <a:latin typeface="Gill Sans MT" panose="020B0502020104020203" pitchFamily="34" charset="0"/>
              </a:rPr>
              <a:t> Geographic </a:t>
            </a:r>
            <a:r>
              <a:rPr lang="en-US" sz="2400" dirty="0">
                <a:latin typeface="Gill Sans MT" panose="020B0502020104020203" pitchFamily="34" charset="0"/>
              </a:rPr>
              <a:t>PBP</a:t>
            </a:r>
            <a:r>
              <a:rPr lang="en-US" sz="2400">
                <a:latin typeface="Gill Sans MT" panose="020B0502020104020203" pitchFamily="34" charset="0"/>
              </a:rPr>
              <a:t> model </a:t>
            </a:r>
            <a:r>
              <a:rPr lang="en-US" sz="2400" smtClean="0">
                <a:latin typeface="Gill Sans MT" panose="020B0502020104020203" pitchFamily="34" charset="0"/>
              </a:rPr>
              <a:t>option</a:t>
            </a:r>
            <a:r>
              <a:rPr lang="en-US" sz="2400" dirty="0">
                <a:latin typeface="Gill Sans MT" panose="020B0502020104020203" pitchFamily="34" charset="0"/>
              </a:rPr>
              <a:t>.  </a:t>
            </a:r>
          </a:p>
          <a:p>
            <a:r>
              <a:rPr lang="en-US" sz="2400" dirty="0">
                <a:latin typeface="Gill Sans MT" panose="020B0502020104020203" pitchFamily="34" charset="0"/>
              </a:rPr>
              <a:t>Responses to the </a:t>
            </a:r>
            <a:r>
              <a:rPr lang="en-US" sz="2400">
                <a:latin typeface="Gill Sans MT" panose="020B0502020104020203" pitchFamily="34" charset="0"/>
              </a:rPr>
              <a:t>RFI </a:t>
            </a:r>
            <a:r>
              <a:rPr lang="en-US" sz="2400" dirty="0">
                <a:latin typeface="Gill Sans MT" panose="020B0502020104020203" pitchFamily="34" charset="0"/>
              </a:rPr>
              <a:t>are</a:t>
            </a:r>
            <a:r>
              <a:rPr lang="en-US" sz="2400">
                <a:latin typeface="Gill Sans MT" panose="020B0502020104020203" pitchFamily="34" charset="0"/>
              </a:rPr>
              <a:t> now being </a:t>
            </a:r>
            <a:r>
              <a:rPr lang="en-US" sz="2400" smtClean="0">
                <a:latin typeface="Gill Sans MT" panose="020B0502020104020203" pitchFamily="34" charset="0"/>
              </a:rPr>
              <a:t>accepted and </a:t>
            </a:r>
            <a:r>
              <a:rPr lang="en-US" sz="2400" dirty="0">
                <a:latin typeface="Gill Sans MT" panose="020B0502020104020203" pitchFamily="34" charset="0"/>
              </a:rPr>
              <a:t>can be submitted electronically to </a:t>
            </a:r>
            <a:r>
              <a:rPr lang="en-US" sz="2400" dirty="0">
                <a:latin typeface="Gill Sans MT" panose="020B0502020104020203" pitchFamily="34" charset="0"/>
                <a:hlinkClick r:id="rId3"/>
              </a:rPr>
              <a:t>DPC</a:t>
            </a:r>
            <a:r>
              <a:rPr lang="en-US" sz="2400" u="sng" dirty="0">
                <a:latin typeface="Gill Sans MT" panose="020B0502020104020203" pitchFamily="34" charset="0"/>
                <a:hlinkClick r:id="rId3"/>
              </a:rPr>
              <a:t>@cms.hhs.gov</a:t>
            </a:r>
            <a:r>
              <a:rPr lang="en-US" sz="2400">
                <a:latin typeface="Gill Sans MT" panose="020B0502020104020203" pitchFamily="34" charset="0"/>
              </a:rPr>
              <a:t>. </a:t>
            </a:r>
            <a:r>
              <a:rPr lang="en-US" sz="2400" dirty="0">
                <a:latin typeface="Gill Sans MT" panose="020B0502020104020203" pitchFamily="34" charset="0"/>
              </a:rPr>
              <a:t>Responses</a:t>
            </a:r>
            <a:r>
              <a:rPr lang="en-US" sz="2400">
                <a:latin typeface="Gill Sans MT" panose="020B0502020104020203" pitchFamily="34" charset="0"/>
              </a:rPr>
              <a:t> must be received by Thursday,  May 23, 2019 11:59 pm.  </a:t>
            </a:r>
            <a:endParaRPr lang="en-US" sz="2400" dirty="0">
              <a:latin typeface="Gill Sans MT" panose="020B0502020104020203" pitchFamily="34" charset="0"/>
            </a:endParaRPr>
          </a:p>
          <a:p>
            <a:r>
              <a:rPr lang="en-US" sz="2400" dirty="0">
                <a:latin typeface="Gill Sans MT" panose="020B0502020104020203" pitchFamily="34" charset="0"/>
              </a:rPr>
              <a:t>The </a:t>
            </a:r>
            <a:r>
              <a:rPr lang="en-US" sz="2400">
                <a:latin typeface="Gill Sans MT" panose="020B0502020104020203" pitchFamily="34" charset="0"/>
              </a:rPr>
              <a:t>Geographic </a:t>
            </a:r>
            <a:r>
              <a:rPr lang="en-US" sz="2400" dirty="0">
                <a:latin typeface="Gill Sans MT" panose="020B0502020104020203" pitchFamily="34" charset="0"/>
              </a:rPr>
              <a:t>PBP</a:t>
            </a:r>
            <a:r>
              <a:rPr lang="en-US" sz="2400">
                <a:latin typeface="Gill Sans MT" panose="020B0502020104020203" pitchFamily="34" charset="0"/>
              </a:rPr>
              <a:t> model </a:t>
            </a:r>
            <a:r>
              <a:rPr lang="en-US" sz="2400" smtClean="0">
                <a:latin typeface="Gill Sans MT" panose="020B0502020104020203" pitchFamily="34" charset="0"/>
              </a:rPr>
              <a:t>option </a:t>
            </a:r>
            <a:r>
              <a:rPr lang="en-US" sz="2400" dirty="0">
                <a:latin typeface="Gill Sans MT" panose="020B0502020104020203" pitchFamily="34" charset="0"/>
              </a:rPr>
              <a:t>will have a separate application process.</a:t>
            </a:r>
          </a:p>
        </p:txBody>
      </p:sp>
      <p:sp>
        <p:nvSpPr>
          <p:cNvPr id="4" name="Slide Number Placeholder 5">
            <a:extLst>
              <a:ext uri="{FF2B5EF4-FFF2-40B4-BE49-F238E27FC236}">
                <a16:creationId xmlns="" xmlns:a16="http://schemas.microsoft.com/office/drawing/2014/main" id="{4AE8C5ED-4EC0-904D-8458-C9A28A73AA26}"/>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23</a:t>
            </a:fld>
            <a:endParaRPr lang="en-US" dirty="0">
              <a:latin typeface="Gill Sans MT" panose="020B0502020104020203" pitchFamily="34" charset="0"/>
            </a:endParaRPr>
          </a:p>
        </p:txBody>
      </p:sp>
    </p:spTree>
    <p:extLst>
      <p:ext uri="{BB962C8B-B14F-4D97-AF65-F5344CB8AC3E}">
        <p14:creationId xmlns:p14="http://schemas.microsoft.com/office/powerpoint/2010/main" val="420128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latin typeface="Gill Sans MT" panose="020B0502020104020203" pitchFamily="34" charset="0"/>
              </a:rPr>
              <a:t>Learn More</a:t>
            </a:r>
            <a:endParaRPr lang="en-US" dirty="0"/>
          </a:p>
        </p:txBody>
      </p:sp>
      <p:sp>
        <p:nvSpPr>
          <p:cNvPr id="5" name="Slide Number Placeholder 5">
            <a:extLst>
              <a:ext uri="{FF2B5EF4-FFF2-40B4-BE49-F238E27FC236}">
                <a16:creationId xmlns="" xmlns:a16="http://schemas.microsoft.com/office/drawing/2014/main" id="{BCD34E45-3CA7-C946-8140-0D4C6AE1C50F}"/>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24</a:t>
            </a:fld>
            <a:endParaRPr lang="en-US" dirty="0">
              <a:latin typeface="Gill Sans MT" panose="020B0502020104020203" pitchFamily="34" charset="0"/>
            </a:endParaRPr>
          </a:p>
        </p:txBody>
      </p:sp>
      <p:sp>
        <p:nvSpPr>
          <p:cNvPr id="6" name="Text Placeholder 2"/>
          <p:cNvSpPr txBox="1">
            <a:spLocks/>
          </p:cNvSpPr>
          <p:nvPr/>
        </p:nvSpPr>
        <p:spPr>
          <a:xfrm>
            <a:off x="816032" y="1186431"/>
            <a:ext cx="10720647" cy="3852052"/>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Avenir Medium" charset="0"/>
                <a:ea typeface="Avenir Medium" charset="0"/>
                <a:cs typeface="Avenir Medium"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latin typeface="Gill Sans MT" panose="020B0502020104020203" pitchFamily="34" charset="0"/>
              </a:rPr>
              <a:t>Direct Contracting Website—Letter of Intent, Geographic PBP RFI</a:t>
            </a:r>
          </a:p>
          <a:p>
            <a:pPr marL="457200" lvl="1" indent="0">
              <a:buNone/>
            </a:pPr>
            <a:r>
              <a:rPr lang="en-US" dirty="0" smtClean="0">
                <a:latin typeface="Gill Sans MT" panose="020B0502020104020203" pitchFamily="34" charset="0"/>
                <a:hlinkClick r:id="rId3"/>
              </a:rPr>
              <a:t>https://innovation.cms.gov/initiatives/direct-contracting-model-options/</a:t>
            </a:r>
            <a:endParaRPr lang="en-US" dirty="0">
              <a:latin typeface="Gill Sans MT" panose="020B0502020104020203" pitchFamily="34" charset="0"/>
              <a:hlinkClick r:id="rId3"/>
            </a:endParaRPr>
          </a:p>
          <a:p>
            <a:r>
              <a:rPr lang="en-US" dirty="0" smtClean="0">
                <a:latin typeface="Gill Sans MT" panose="020B0502020104020203" pitchFamily="34" charset="0"/>
              </a:rPr>
              <a:t>Future Webinar Topics</a:t>
            </a:r>
          </a:p>
          <a:p>
            <a:pPr lvl="1">
              <a:buFont typeface="Wingdings" panose="05000000000000000000" pitchFamily="2" charset="2"/>
              <a:buChar char="Ø"/>
            </a:pPr>
            <a:r>
              <a:rPr lang="en-US" dirty="0" smtClean="0">
                <a:latin typeface="Gill Sans MT" panose="020B0502020104020203" pitchFamily="34" charset="0"/>
              </a:rPr>
              <a:t>Payment Methodology</a:t>
            </a:r>
          </a:p>
          <a:p>
            <a:pPr lvl="1">
              <a:buFont typeface="Wingdings" panose="05000000000000000000" pitchFamily="2" charset="2"/>
              <a:buChar char="Ø"/>
            </a:pPr>
            <a:r>
              <a:rPr lang="en-US" dirty="0" smtClean="0">
                <a:latin typeface="Gill Sans MT" panose="020B0502020104020203" pitchFamily="34" charset="0"/>
              </a:rPr>
              <a:t>Alignment and Overlap</a:t>
            </a:r>
          </a:p>
          <a:p>
            <a:pPr lvl="1">
              <a:buFont typeface="Wingdings" panose="05000000000000000000" pitchFamily="2" charset="2"/>
              <a:buChar char="Ø"/>
            </a:pPr>
            <a:r>
              <a:rPr lang="en-US" dirty="0" smtClean="0">
                <a:latin typeface="Gill Sans MT" panose="020B0502020104020203" pitchFamily="34" charset="0"/>
              </a:rPr>
              <a:t>Benefit Enhancements and Payment Rule Waivers</a:t>
            </a:r>
          </a:p>
          <a:p>
            <a:pPr lvl="1">
              <a:buFont typeface="Wingdings" panose="05000000000000000000" pitchFamily="2" charset="2"/>
              <a:buChar char="Ø"/>
            </a:pPr>
            <a:r>
              <a:rPr lang="en-US" dirty="0" smtClean="0">
                <a:latin typeface="Gill Sans MT" panose="020B0502020104020203" pitchFamily="34" charset="0"/>
              </a:rPr>
              <a:t>High Needs Populations and Medicaid MCOs</a:t>
            </a:r>
          </a:p>
          <a:p>
            <a:r>
              <a:rPr lang="en-US" dirty="0" smtClean="0">
                <a:latin typeface="Gill Sans MT" panose="020B0502020104020203" pitchFamily="34" charset="0"/>
              </a:rPr>
              <a:t>Subscribe</a:t>
            </a:r>
          </a:p>
          <a:p>
            <a:pPr lvl="1">
              <a:buFont typeface="Wingdings" panose="05000000000000000000" pitchFamily="2" charset="2"/>
              <a:buChar char="Ø"/>
            </a:pPr>
            <a:r>
              <a:rPr lang="en-US" dirty="0" smtClean="0">
                <a:latin typeface="Gill Sans MT" panose="020B0502020104020203" pitchFamily="34" charset="0"/>
                <a:hlinkClick r:id="rId4"/>
              </a:rPr>
              <a:t>CMS Listserv</a:t>
            </a:r>
            <a:endParaRPr lang="en-US" dirty="0">
              <a:latin typeface="Gill Sans MT" panose="020B0502020104020203" pitchFamily="34" charset="0"/>
            </a:endParaRPr>
          </a:p>
        </p:txBody>
      </p:sp>
    </p:spTree>
    <p:extLst>
      <p:ext uri="{BB962C8B-B14F-4D97-AF65-F5344CB8AC3E}">
        <p14:creationId xmlns:p14="http://schemas.microsoft.com/office/powerpoint/2010/main" val="1699068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429870" y="2414305"/>
            <a:ext cx="2545819" cy="286232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rgbClr val="004986"/>
                </a:solidFill>
                <a:effectLst/>
                <a:uLnTx/>
                <a:uFillTx/>
                <a:latin typeface="Gill Sans MT" panose="020B0502020104020203" pitchFamily="34" charset="0"/>
                <a:ea typeface="+mn-ea"/>
                <a:cs typeface="+mn-cs"/>
              </a:rPr>
              <a:t>Geographic </a:t>
            </a:r>
            <a:r>
              <a:rPr kumimoji="0" lang="en-US" sz="2000" b="0" i="0" u="none" strike="noStrike" kern="1200" cap="none" spc="0" normalizeH="0" baseline="0" noProof="0" dirty="0">
                <a:ln>
                  <a:noFill/>
                </a:ln>
                <a:solidFill>
                  <a:srgbClr val="004986"/>
                </a:solidFill>
                <a:effectLst/>
                <a:uLnTx/>
                <a:uFillTx/>
                <a:latin typeface="Gill Sans MT" panose="020B0502020104020203" pitchFamily="34" charset="0"/>
                <a:ea typeface="+mn-ea"/>
                <a:cs typeface="+mn-cs"/>
              </a:rPr>
              <a:t>PBP </a:t>
            </a:r>
            <a:r>
              <a:rPr kumimoji="0" lang="en-US" sz="2000" b="0" i="0" u="none" strike="noStrike" kern="1200" cap="none" spc="0" normalizeH="0" baseline="0" noProof="0" dirty="0" smtClean="0">
                <a:ln>
                  <a:noFill/>
                </a:ln>
                <a:solidFill>
                  <a:srgbClr val="004986"/>
                </a:solidFill>
                <a:effectLst/>
                <a:uLnTx/>
                <a:uFillTx/>
                <a:latin typeface="Gill Sans MT" panose="020B0502020104020203" pitchFamily="34" charset="0"/>
                <a:ea typeface="+mn-ea"/>
                <a:cs typeface="+mn-cs"/>
              </a:rPr>
              <a:t>option </a:t>
            </a:r>
            <a:r>
              <a:rPr kumimoji="0" lang="en-US" sz="2000" b="0" i="0" u="none" strike="noStrike" kern="1200" cap="none" spc="0" normalizeH="0" baseline="0" noProof="0" dirty="0">
                <a:ln>
                  <a:noFill/>
                </a:ln>
                <a:solidFill>
                  <a:srgbClr val="004986"/>
                </a:solidFill>
                <a:effectLst/>
                <a:uLnTx/>
                <a:uFillTx/>
                <a:latin typeface="Gill Sans MT" panose="020B0502020104020203" pitchFamily="34" charset="0"/>
                <a:ea typeface="+mn-ea"/>
                <a:cs typeface="+mn-cs"/>
              </a:rPr>
              <a:t>would </a:t>
            </a:r>
            <a:r>
              <a:rPr kumimoji="0" lang="en-US" sz="2000" b="0" i="0" u="none" strike="noStrike" kern="1200" cap="none" spc="0" normalizeH="0" baseline="0" noProof="0" dirty="0" smtClean="0">
                <a:ln>
                  <a:noFill/>
                </a:ln>
                <a:solidFill>
                  <a:srgbClr val="004986"/>
                </a:solidFill>
                <a:effectLst/>
                <a:uLnTx/>
                <a:uFillTx/>
                <a:latin typeface="Gill Sans MT" panose="020B0502020104020203" pitchFamily="34" charset="0"/>
                <a:ea typeface="+mn-ea"/>
                <a:cs typeface="+mn-cs"/>
              </a:rPr>
              <a:t>be open to innovative </a:t>
            </a:r>
            <a:r>
              <a:rPr kumimoji="0" lang="en-US" sz="2000" b="0" i="0" u="none" strike="noStrike" kern="1200" cap="none" spc="0" normalizeH="0" baseline="0" noProof="0" dirty="0">
                <a:ln>
                  <a:noFill/>
                </a:ln>
                <a:solidFill>
                  <a:srgbClr val="004986"/>
                </a:solidFill>
                <a:effectLst/>
                <a:uLnTx/>
                <a:uFillTx/>
                <a:latin typeface="Gill Sans MT" panose="020B0502020104020203" pitchFamily="34" charset="0"/>
                <a:ea typeface="+mn-ea"/>
                <a:cs typeface="+mn-cs"/>
              </a:rPr>
              <a:t>organizations, including health plans, health care technology companies, in addition to </a:t>
            </a:r>
            <a:r>
              <a:rPr kumimoji="0" lang="en-US" sz="2000" b="0" i="0" u="none" strike="noStrike" kern="1200" cap="none" spc="0" normalizeH="0" baseline="0" noProof="0" dirty="0" smtClean="0">
                <a:ln>
                  <a:noFill/>
                </a:ln>
                <a:solidFill>
                  <a:srgbClr val="004986"/>
                </a:solidFill>
                <a:effectLst/>
                <a:uLnTx/>
                <a:uFillTx/>
                <a:latin typeface="Gill Sans MT" panose="020B0502020104020203" pitchFamily="34" charset="0"/>
                <a:ea typeface="+mn-ea"/>
                <a:cs typeface="+mn-cs"/>
              </a:rPr>
              <a:t>providers and </a:t>
            </a:r>
            <a:r>
              <a:rPr kumimoji="0" lang="en-US" sz="2000" b="0" i="0" u="none" strike="noStrike" kern="1200" cap="none" spc="0" normalizeH="0" baseline="0" noProof="0" dirty="0">
                <a:ln>
                  <a:noFill/>
                </a:ln>
                <a:solidFill>
                  <a:srgbClr val="004986"/>
                </a:solidFill>
                <a:effectLst/>
                <a:uLnTx/>
                <a:uFillTx/>
                <a:latin typeface="Gill Sans MT" panose="020B0502020104020203" pitchFamily="34" charset="0"/>
                <a:ea typeface="+mn-ea"/>
                <a:cs typeface="+mn-cs"/>
              </a:rPr>
              <a:t>supplier </a:t>
            </a:r>
            <a:r>
              <a:rPr kumimoji="0" lang="en-US" sz="2000" b="0" i="0" u="none" strike="noStrike" kern="1200" cap="none" spc="0" normalizeH="0" baseline="0" noProof="0" dirty="0" smtClean="0">
                <a:ln>
                  <a:noFill/>
                </a:ln>
                <a:solidFill>
                  <a:srgbClr val="004986"/>
                </a:solidFill>
                <a:effectLst/>
                <a:uLnTx/>
                <a:uFillTx/>
                <a:latin typeface="Gill Sans MT" panose="020B0502020104020203" pitchFamily="34" charset="0"/>
                <a:ea typeface="+mn-ea"/>
                <a:cs typeface="+mn-cs"/>
              </a:rPr>
              <a:t>organizations.</a:t>
            </a:r>
            <a:endParaRPr kumimoji="0" lang="en-US" sz="2000" b="0" i="0" u="none" strike="noStrike" kern="1200" cap="none" spc="0" normalizeH="0" baseline="0" noProof="0" dirty="0">
              <a:ln>
                <a:noFill/>
              </a:ln>
              <a:solidFill>
                <a:srgbClr val="6891B6"/>
              </a:solidFill>
              <a:effectLst/>
              <a:uLnTx/>
              <a:uFillTx/>
              <a:latin typeface="Gill Sans MT" panose="020B0502020104020203" pitchFamily="34" charset="0"/>
              <a:ea typeface="+mn-ea"/>
              <a:cs typeface="+mn-cs"/>
            </a:endParaRPr>
          </a:p>
        </p:txBody>
      </p:sp>
      <p:sp>
        <p:nvSpPr>
          <p:cNvPr id="2" name="Title 1"/>
          <p:cNvSpPr>
            <a:spLocks noGrp="1"/>
          </p:cNvSpPr>
          <p:nvPr>
            <p:ph type="ctrTitle"/>
          </p:nvPr>
        </p:nvSpPr>
        <p:spPr/>
        <p:txBody>
          <a:bodyPr>
            <a:normAutofit/>
          </a:bodyPr>
          <a:lstStyle/>
          <a:p>
            <a:r>
              <a:rPr lang="en-US" sz="4000" dirty="0" smtClean="0">
                <a:latin typeface="Gill Sans MT" panose="020B0502020104020203" pitchFamily="34" charset="0"/>
              </a:rPr>
              <a:t>Direct Contracting Entities</a:t>
            </a:r>
            <a:endParaRPr lang="en-US" sz="4000" dirty="0">
              <a:latin typeface="Gill Sans MT" panose="020B0502020104020203" pitchFamily="34" charset="0"/>
            </a:endParaRPr>
          </a:p>
        </p:txBody>
      </p:sp>
      <p:pic>
        <p:nvPicPr>
          <p:cNvPr id="12" name="Picture 11" descr="File:English USC2000 PHS.svg - Wikimedia Commons"/>
          <p:cNvPicPr>
            <a:picLocks noChangeAspect="1"/>
          </p:cNvPicPr>
          <p:nvPr/>
        </p:nvPicPr>
        <p:blipFill>
          <a:blip r:embed="rId3" cstate="print">
            <a:duotone>
              <a:schemeClr val="accent5">
                <a:shade val="45000"/>
                <a:satMod val="135000"/>
              </a:schemeClr>
              <a:prstClr val="white"/>
            </a:duotone>
            <a:extLst>
              <a:ext uri="{BEBA8EAE-BF5A-486C-A8C5-ECC9F3942E4B}">
                <a14:imgProps xmlns:a14="http://schemas.microsoft.com/office/drawing/2010/main">
                  <a14:imgLayer>
                    <a14:imgEffect>
                      <a14:saturation sat="0"/>
                    </a14:imgEffect>
                  </a14:imgLayer>
                </a14:imgProps>
              </a:ext>
              <a:ext uri="{28A0092B-C50C-407E-A947-70E740481C1C}">
                <a14:useLocalDpi xmlns:a14="http://schemas.microsoft.com/office/drawing/2010/main" val="0"/>
              </a:ext>
            </a:extLst>
          </a:blip>
          <a:stretch>
            <a:fillRect/>
          </a:stretch>
        </p:blipFill>
        <p:spPr>
          <a:xfrm>
            <a:off x="9943523" y="1261872"/>
            <a:ext cx="1518512" cy="939579"/>
          </a:xfrm>
          <a:prstGeom prst="rect">
            <a:avLst/>
          </a:prstGeom>
        </p:spPr>
      </p:pic>
      <p:grpSp>
        <p:nvGrpSpPr>
          <p:cNvPr id="4" name="Group 3"/>
          <p:cNvGrpSpPr/>
          <p:nvPr/>
        </p:nvGrpSpPr>
        <p:grpSpPr>
          <a:xfrm>
            <a:off x="932688" y="1261872"/>
            <a:ext cx="7850375" cy="1779101"/>
            <a:chOff x="685800" y="1261872"/>
            <a:chExt cx="7850375" cy="1779101"/>
          </a:xfrm>
        </p:grpSpPr>
        <p:sp>
          <p:nvSpPr>
            <p:cNvPr id="7" name="Rounded Rectangle 6"/>
            <p:cNvSpPr/>
            <p:nvPr/>
          </p:nvSpPr>
          <p:spPr>
            <a:xfrm>
              <a:off x="685800" y="1261872"/>
              <a:ext cx="7850375" cy="1779101"/>
            </a:xfrm>
            <a:prstGeom prst="roundRect">
              <a:avLst/>
            </a:prstGeom>
            <a:solidFill>
              <a:srgbClr val="0049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endParaRPr>
            </a:p>
          </p:txBody>
        </p:sp>
        <p:sp>
          <p:nvSpPr>
            <p:cNvPr id="3" name="TextBox 2">
              <a:extLst>
                <a:ext uri="{FF2B5EF4-FFF2-40B4-BE49-F238E27FC236}">
                  <a16:creationId xmlns="" xmlns:a16="http://schemas.microsoft.com/office/drawing/2014/main" id="{794637DF-76E6-EF41-B08E-C1471D4D7BC9}"/>
                </a:ext>
              </a:extLst>
            </p:cNvPr>
            <p:cNvSpPr txBox="1"/>
            <p:nvPr/>
          </p:nvSpPr>
          <p:spPr>
            <a:xfrm>
              <a:off x="795173" y="1489703"/>
              <a:ext cx="7631629" cy="1323439"/>
            </a:xfrm>
            <a:prstGeom prst="rect">
              <a:avLst/>
            </a:prstGeom>
            <a:noFill/>
          </p:spPr>
          <p:txBody>
            <a:bodyPr wrap="square" rtlCol="0">
              <a:spAutoFit/>
            </a:bodyPr>
            <a:lstStyle/>
            <a:p>
              <a:pPr marL="182880" marR="0" lvl="0" indent="-182880" algn="l" defTabSz="9144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white"/>
                  </a:solidFill>
                  <a:effectLst/>
                  <a:uLnTx/>
                  <a:uFillTx/>
                  <a:latin typeface="Gill Sans MT" panose="020B0502020104020203" pitchFamily="34" charset="0"/>
                  <a:ea typeface="+mn-ea"/>
                  <a:cs typeface="+mn-cs"/>
                </a:rPr>
                <a:t>Generally, must have at least 5,000 aligned Medicare FFS beneficiaries.</a:t>
              </a:r>
            </a:p>
            <a:p>
              <a:pPr marL="182880" marR="0" lvl="0" indent="-182880" algn="l" defTabSz="9144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white"/>
                  </a:solidFill>
                  <a:effectLst/>
                  <a:uLnTx/>
                  <a:uFillTx/>
                  <a:latin typeface="Gill Sans MT" panose="020B0502020104020203" pitchFamily="34" charset="0"/>
                  <a:ea typeface="+mn-ea"/>
                  <a:cs typeface="+mn-cs"/>
                </a:rPr>
                <a:t>“On </a:t>
              </a:r>
              <a:r>
                <a:rPr kumimoji="0" lang="en-US" sz="2000" b="0"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rPr>
                <a:t>ramp” for organizations new to Medicare </a:t>
              </a:r>
              <a:r>
                <a:rPr kumimoji="0" lang="en-US" sz="2000" b="0" i="0" u="none" strike="noStrike" kern="1200" cap="none" spc="0" normalizeH="0" baseline="0" noProof="0" dirty="0" smtClean="0">
                  <a:ln>
                    <a:noFill/>
                  </a:ln>
                  <a:solidFill>
                    <a:prstClr val="white"/>
                  </a:solidFill>
                  <a:effectLst/>
                  <a:uLnTx/>
                  <a:uFillTx/>
                  <a:latin typeface="Gill Sans MT" panose="020B0502020104020203" pitchFamily="34" charset="0"/>
                  <a:ea typeface="+mn-ea"/>
                  <a:cs typeface="+mn-cs"/>
                </a:rPr>
                <a:t>FFS.</a:t>
              </a:r>
            </a:p>
            <a:p>
              <a:pPr marL="182880" marR="0" lvl="0" indent="-182880" algn="l" defTabSz="9144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white"/>
                  </a:solidFill>
                  <a:effectLst/>
                  <a:uLnTx/>
                  <a:uFillTx/>
                  <a:latin typeface="Gill Sans MT" panose="020B0502020104020203" pitchFamily="34" charset="0"/>
                  <a:ea typeface="+mn-ea"/>
                  <a:cs typeface="+mn-cs"/>
                </a:rPr>
                <a:t>Added flexibility for organizations serving </a:t>
              </a:r>
              <a:r>
                <a:rPr kumimoji="0" lang="en-US" sz="2000" b="0"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rPr>
                <a:t>dually eligible, chronically ill </a:t>
              </a:r>
              <a:r>
                <a:rPr kumimoji="0" lang="en-US" sz="2000" b="0" i="0" u="none" strike="noStrike" kern="1200" cap="none" spc="0" normalizeH="0" baseline="0" noProof="0" dirty="0" smtClean="0">
                  <a:ln>
                    <a:noFill/>
                  </a:ln>
                  <a:solidFill>
                    <a:prstClr val="white"/>
                  </a:solidFill>
                  <a:effectLst/>
                  <a:uLnTx/>
                  <a:uFillTx/>
                  <a:latin typeface="Gill Sans MT" panose="020B0502020104020203" pitchFamily="34" charset="0"/>
                  <a:ea typeface="+mn-ea"/>
                  <a:cs typeface="+mn-cs"/>
                </a:rPr>
                <a:t>populations.</a:t>
              </a:r>
              <a:endParaRPr kumimoji="0" lang="en-US" sz="2000" b="0"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endParaRPr>
            </a:p>
          </p:txBody>
        </p:sp>
      </p:grpSp>
      <p:sp>
        <p:nvSpPr>
          <p:cNvPr id="14" name="Triangle 13">
            <a:extLst>
              <a:ext uri="{FF2B5EF4-FFF2-40B4-BE49-F238E27FC236}">
                <a16:creationId xmlns="" xmlns:a16="http://schemas.microsoft.com/office/drawing/2014/main" id="{CCB33FD0-EF04-1145-8979-E7E3F0F5DCAA}"/>
              </a:ext>
            </a:extLst>
          </p:cNvPr>
          <p:cNvSpPr/>
          <p:nvPr/>
        </p:nvSpPr>
        <p:spPr>
          <a:xfrm rot="10800000">
            <a:off x="1641628" y="3042037"/>
            <a:ext cx="490130" cy="215625"/>
          </a:xfrm>
          <a:prstGeom prst="triangle">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Triangle 14">
            <a:extLst>
              <a:ext uri="{FF2B5EF4-FFF2-40B4-BE49-F238E27FC236}">
                <a16:creationId xmlns="" xmlns:a16="http://schemas.microsoft.com/office/drawing/2014/main" id="{A56871FE-F2CC-AA49-A512-6E19628EE09D}"/>
              </a:ext>
            </a:extLst>
          </p:cNvPr>
          <p:cNvSpPr/>
          <p:nvPr/>
        </p:nvSpPr>
        <p:spPr>
          <a:xfrm rot="10800000">
            <a:off x="6220039" y="3042037"/>
            <a:ext cx="490130" cy="215625"/>
          </a:xfrm>
          <a:prstGeom prst="triangle">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 xmlns:a16="http://schemas.microsoft.com/office/drawing/2014/main" id="{06BCFB5D-2C2F-2E41-B452-6D0BA9302F51}"/>
              </a:ext>
            </a:extLst>
          </p:cNvPr>
          <p:cNvSpPr txBox="1"/>
          <p:nvPr/>
        </p:nvSpPr>
        <p:spPr>
          <a:xfrm>
            <a:off x="932688" y="3186052"/>
            <a:ext cx="3791698"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4986"/>
                </a:solidFill>
                <a:effectLst/>
                <a:uLnTx/>
                <a:uFillTx/>
                <a:latin typeface="Gill Sans MT" panose="020B0502020104020203" pitchFamily="34" charset="0"/>
                <a:ea typeface="+mn-ea"/>
                <a:cs typeface="+mn-cs"/>
              </a:rPr>
              <a:t>DC Participants</a:t>
            </a:r>
            <a:endParaRPr kumimoji="0" lang="en-US" sz="2000" b="1" i="0" u="none" strike="noStrike" kern="1200" cap="none" spc="0" normalizeH="0" baseline="0" noProof="0" dirty="0">
              <a:ln>
                <a:noFill/>
              </a:ln>
              <a:solidFill>
                <a:srgbClr val="004986"/>
              </a:solidFill>
              <a:effectLst/>
              <a:uLnTx/>
              <a:uFillTx/>
              <a:latin typeface="Gill Sans MT" panose="020B0502020104020203" pitchFamily="34" charset="0"/>
              <a:ea typeface="+mn-ea"/>
              <a:cs typeface="+mn-cs"/>
            </a:endParaRP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Core providers and </a:t>
            </a: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suppliers. </a:t>
            </a:r>
            <a:endPar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Used </a:t>
            </a: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to align beneficiaries to the </a:t>
            </a: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Direct Contracting Entity.</a:t>
            </a:r>
            <a:endPar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Responsible for reporting quality </a:t>
            </a: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through the Direct Contracting Entity and </a:t>
            </a: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improving the quality of </a:t>
            </a: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care for aligned beneficiaries.</a:t>
            </a:r>
            <a:endPar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p:txBody>
      </p:sp>
      <p:sp>
        <p:nvSpPr>
          <p:cNvPr id="18" name="TextBox 17">
            <a:extLst>
              <a:ext uri="{FF2B5EF4-FFF2-40B4-BE49-F238E27FC236}">
                <a16:creationId xmlns="" xmlns:a16="http://schemas.microsoft.com/office/drawing/2014/main" id="{4CCCEC4B-8D24-7241-8337-9F25C6E05C70}"/>
              </a:ext>
            </a:extLst>
          </p:cNvPr>
          <p:cNvSpPr txBox="1"/>
          <p:nvPr/>
        </p:nvSpPr>
        <p:spPr>
          <a:xfrm>
            <a:off x="5162914" y="3186052"/>
            <a:ext cx="3794760"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4986"/>
                </a:solidFill>
                <a:effectLst/>
                <a:uLnTx/>
                <a:uFillTx/>
                <a:latin typeface="Gill Sans MT" panose="020B0502020104020203" pitchFamily="34" charset="0"/>
                <a:ea typeface="+mn-ea"/>
                <a:cs typeface="+mn-cs"/>
              </a:rPr>
              <a:t>Preferred Providers</a:t>
            </a: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Not used to align beneficiaries </a:t>
            </a:r>
            <a:b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b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to the </a:t>
            </a: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Direct Contracting Entity.</a:t>
            </a:r>
            <a:endPar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Participate in downstream arrangements, certain </a:t>
            </a: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benefit enhancements </a:t>
            </a: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or payment rule waivers, and </a:t>
            </a:r>
            <a:r>
              <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contribute to </a:t>
            </a:r>
            <a:r>
              <a:rPr kumimoji="0" lang="en-US" sz="2000" b="0" i="0" u="none" strike="noStrike" kern="1200" cap="none" spc="0" normalizeH="0" baseline="0" noProof="0" dirty="0" smtClean="0">
                <a:ln>
                  <a:noFill/>
                </a:ln>
                <a:solidFill>
                  <a:prstClr val="black"/>
                </a:solidFill>
                <a:effectLst/>
                <a:uLnTx/>
                <a:uFillTx/>
                <a:latin typeface="Gill Sans MT" panose="020B0502020104020203" pitchFamily="34" charset="0"/>
                <a:ea typeface="+mn-ea"/>
                <a:cs typeface="+mn-cs"/>
              </a:rPr>
              <a:t>Direct Contracting Entity goals.</a:t>
            </a:r>
            <a:endParaRPr kumimoji="0" lang="en-US" sz="20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p:txBody>
      </p:sp>
      <p:cxnSp>
        <p:nvCxnSpPr>
          <p:cNvPr id="5" name="Straight Connector 4">
            <a:extLst>
              <a:ext uri="{FF2B5EF4-FFF2-40B4-BE49-F238E27FC236}">
                <a16:creationId xmlns="" xmlns:a16="http://schemas.microsoft.com/office/drawing/2014/main" id="{3EDC9C1D-EA10-8743-A4F5-2743A579AE0A}"/>
              </a:ext>
            </a:extLst>
          </p:cNvPr>
          <p:cNvCxnSpPr/>
          <p:nvPr/>
        </p:nvCxnSpPr>
        <p:spPr>
          <a:xfrm>
            <a:off x="9218952" y="1119285"/>
            <a:ext cx="0" cy="4206240"/>
          </a:xfrm>
          <a:prstGeom prst="line">
            <a:avLst/>
          </a:prstGeom>
          <a:ln w="12700">
            <a:solidFill>
              <a:srgbClr val="004986"/>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 xmlns:a16="http://schemas.microsoft.com/office/drawing/2014/main" id="{70E73919-6920-0149-820F-4BC0E7F7BD62}"/>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37D380-F8A9-6B41-AE8A-10194B97FE34}" type="slidenum">
              <a:rPr kumimoji="0" lang="en-US" sz="1200" b="0" i="0" u="none" strike="noStrike" kern="1200" cap="none" spc="0" normalizeH="0" baseline="0" noProof="0" smtClean="0">
                <a:ln>
                  <a:noFill/>
                </a:ln>
                <a:solidFill>
                  <a:prstClr val="white"/>
                </a:solidFill>
                <a:effectLst/>
                <a:uLnTx/>
                <a:uFillTx/>
                <a:latin typeface="Gill Sans MT" panose="020B0502020104020203"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endParaRPr>
          </a:p>
        </p:txBody>
      </p:sp>
    </p:spTree>
    <p:extLst>
      <p:ext uri="{BB962C8B-B14F-4D97-AF65-F5344CB8AC3E}">
        <p14:creationId xmlns:p14="http://schemas.microsoft.com/office/powerpoint/2010/main" val="1764660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54182" y="883322"/>
            <a:ext cx="11513127" cy="4616932"/>
          </a:xfrm>
        </p:spPr>
        <p:txBody>
          <a:bodyPr/>
          <a:lstStyle/>
          <a:p>
            <a:r>
              <a:rPr lang="en-US" sz="2100" dirty="0" smtClean="0">
                <a:latin typeface="Gill Sans MT" panose="020B0502020104020203" pitchFamily="34" charset="0"/>
              </a:rPr>
              <a:t>Build off the Next Generation Accountable Care Organization Model to offer new forms of capitated population-based payments (PBPs), enhanced payment options, and flexibilities to increase the number of tools providers have to meet beneficiaries’ medical and non-medical (e.g., social determinants of health) needs.</a:t>
            </a:r>
            <a:endParaRPr lang="en-US" sz="2100" dirty="0">
              <a:latin typeface="Gill Sans MT" panose="020B0502020104020203" pitchFamily="34" charset="0"/>
            </a:endParaRPr>
          </a:p>
          <a:p>
            <a:r>
              <a:rPr lang="en-US" sz="2100" dirty="0" smtClean="0">
                <a:latin typeface="Gill Sans MT" panose="020B0502020104020203" pitchFamily="34" charset="0"/>
              </a:rPr>
              <a:t>Expand emphasis on voluntary alignment and beneficiary choice, while retaining claims-based alignment approaches.</a:t>
            </a:r>
            <a:endParaRPr lang="en-US" sz="2100" dirty="0">
              <a:latin typeface="Gill Sans MT" panose="020B0502020104020203" pitchFamily="34" charset="0"/>
            </a:endParaRPr>
          </a:p>
          <a:p>
            <a:r>
              <a:rPr lang="en-US" sz="2100" dirty="0" smtClean="0">
                <a:latin typeface="Gill Sans MT" panose="020B0502020104020203" pitchFamily="34" charset="0"/>
              </a:rPr>
              <a:t>Reduce burden by focusing quality reporting on select measures.</a:t>
            </a:r>
            <a:endParaRPr lang="en-US" sz="2100" dirty="0">
              <a:latin typeface="Gill Sans MT" panose="020B0502020104020203" pitchFamily="34" charset="0"/>
            </a:endParaRPr>
          </a:p>
          <a:p>
            <a:r>
              <a:rPr lang="en-US" sz="2100" dirty="0" smtClean="0">
                <a:latin typeface="Gill Sans MT" panose="020B0502020104020203" pitchFamily="34" charset="0"/>
              </a:rPr>
              <a:t>Create a more predictable, prospective spending target by capitalizing on Medicare Advantage rate calculations for various benchmarking steps.</a:t>
            </a:r>
            <a:endParaRPr lang="en-US" sz="2100" dirty="0">
              <a:latin typeface="Gill Sans MT" panose="020B0502020104020203" pitchFamily="34" charset="0"/>
            </a:endParaRPr>
          </a:p>
          <a:p>
            <a:r>
              <a:rPr lang="en-US" sz="2100" dirty="0">
                <a:latin typeface="Gill Sans MT" panose="020B0502020104020203" pitchFamily="34" charset="0"/>
              </a:rPr>
              <a:t>F</a:t>
            </a:r>
            <a:r>
              <a:rPr lang="en-US" sz="2100" dirty="0" smtClean="0">
                <a:latin typeface="Gill Sans MT" panose="020B0502020104020203" pitchFamily="34" charset="0"/>
              </a:rPr>
              <a:t>ocus on dually eligible, complex chronic and seriously ill patients.</a:t>
            </a:r>
            <a:endParaRPr lang="en-US" sz="2100" dirty="0">
              <a:latin typeface="Gill Sans MT" panose="020B0502020104020203" pitchFamily="34" charset="0"/>
            </a:endParaRPr>
          </a:p>
          <a:p>
            <a:r>
              <a:rPr lang="en-US" sz="2100" dirty="0" smtClean="0">
                <a:latin typeface="Gill Sans MT" panose="020B0502020104020203" pitchFamily="34" charset="0"/>
              </a:rPr>
              <a:t>Create participation opportunities for organizations new to Medicare FFS, and for </a:t>
            </a:r>
            <a:r>
              <a:rPr lang="en-US" sz="2100" dirty="0">
                <a:latin typeface="Gill Sans MT" panose="020B0502020104020203" pitchFamily="34" charset="0"/>
              </a:rPr>
              <a:t>Medicaid Managed Care Organizations interested </a:t>
            </a:r>
            <a:r>
              <a:rPr lang="en-US" sz="2100" dirty="0" smtClean="0">
                <a:latin typeface="Gill Sans MT" panose="020B0502020104020203" pitchFamily="34" charset="0"/>
              </a:rPr>
              <a:t>in taking accountability for Medicare cost and quality where already accountable for Medicaid spending.</a:t>
            </a:r>
            <a:endParaRPr lang="en-US" sz="2100" dirty="0">
              <a:latin typeface="Gill Sans MT" panose="020B0502020104020203" pitchFamily="34" charset="0"/>
            </a:endParaRPr>
          </a:p>
        </p:txBody>
      </p:sp>
      <p:sp>
        <p:nvSpPr>
          <p:cNvPr id="4" name="Slide Number Placeholder 3"/>
          <p:cNvSpPr>
            <a:spLocks noGrp="1"/>
          </p:cNvSpPr>
          <p:nvPr>
            <p:ph type="sldNum" sz="quarter" idx="4"/>
          </p:nvPr>
        </p:nvSpPr>
        <p:spPr/>
        <p:txBody>
          <a:bodyPr/>
          <a:lstStyle/>
          <a:p>
            <a:fld id="{8F37D380-F8A9-6B41-AE8A-10194B97FE34}" type="slidenum">
              <a:rPr lang="en-US" smtClean="0"/>
              <a:pPr/>
              <a:t>4</a:t>
            </a:fld>
            <a:endParaRPr lang="en-US" dirty="0"/>
          </a:p>
        </p:txBody>
      </p:sp>
      <p:sp>
        <p:nvSpPr>
          <p:cNvPr id="5" name="Title 1"/>
          <p:cNvSpPr txBox="1">
            <a:spLocks/>
          </p:cNvSpPr>
          <p:nvPr/>
        </p:nvSpPr>
        <p:spPr>
          <a:xfrm>
            <a:off x="554182" y="0"/>
            <a:ext cx="11023529" cy="745048"/>
          </a:xfrm>
          <a:prstGeom prst="rect">
            <a:avLst/>
          </a:prstGeom>
          <a:noFill/>
          <a:effectLst>
            <a:outerShdw blurRad="596900" dist="241300" dir="4140000" sx="94000" sy="94000" algn="ctr" rotWithShape="0">
              <a:srgbClr val="000000">
                <a:alpha val="43137"/>
              </a:srgbClr>
            </a:outerShdw>
            <a:reflection stA="45000" endPos="0" dist="50800" dir="5400000" sy="-100000" algn="bl" rotWithShape="0"/>
          </a:effectLst>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5000" b="0" i="0" kern="1200">
                <a:solidFill>
                  <a:srgbClr val="004986"/>
                </a:solidFill>
                <a:latin typeface="Modern No. 20" charset="0"/>
                <a:ea typeface="Modern No. 20" charset="0"/>
                <a:cs typeface="Modern No. 20" charset="0"/>
              </a:defRPr>
            </a:lvl1pPr>
          </a:lstStyle>
          <a:p>
            <a:r>
              <a:rPr lang="en-US" sz="4000" dirty="0" smtClean="0">
                <a:latin typeface="Gill Sans MT" panose="020B0502020104020203" pitchFamily="34" charset="0"/>
              </a:rPr>
              <a:t>Design Approach </a:t>
            </a:r>
            <a:r>
              <a:rPr lang="en-US" sz="4000" smtClean="0">
                <a:latin typeface="Gill Sans MT" panose="020B0502020104020203" pitchFamily="34" charset="0"/>
              </a:rPr>
              <a:t>in Brief– </a:t>
            </a:r>
            <a:r>
              <a:rPr lang="en-US" sz="4000" dirty="0">
                <a:latin typeface="Gill Sans MT" panose="020B0502020104020203" pitchFamily="34" charset="0"/>
              </a:rPr>
              <a:t>Global and Professional PBP</a:t>
            </a:r>
            <a:endParaRPr lang="en-US" sz="4000" dirty="0">
              <a:solidFill>
                <a:srgbClr val="FF0000"/>
              </a:solidFill>
              <a:latin typeface="Gill Sans MT" panose="020B0502020104020203" pitchFamily="34" charset="0"/>
            </a:endParaRPr>
          </a:p>
        </p:txBody>
      </p:sp>
    </p:spTree>
    <p:extLst>
      <p:ext uri="{BB962C8B-B14F-4D97-AF65-F5344CB8AC3E}">
        <p14:creationId xmlns:p14="http://schemas.microsoft.com/office/powerpoint/2010/main" val="92252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4986"/>
                </a:solidFill>
                <a:latin typeface="Gill Sans MT" panose="020B0502020104020203" pitchFamily="34" charset="0"/>
                <a:ea typeface="Modern No. 20" charset="0"/>
                <a:cs typeface="Modern No. 20" charset="0"/>
              </a:rPr>
              <a:t>New Opportunities </a:t>
            </a:r>
            <a:r>
              <a:rPr lang="en-US" sz="4000" dirty="0" smtClean="0">
                <a:solidFill>
                  <a:srgbClr val="004986"/>
                </a:solidFill>
                <a:latin typeface="Gill Sans MT" panose="020B0502020104020203" pitchFamily="34" charset="0"/>
                <a:ea typeface="Modern No. 20" charset="0"/>
                <a:cs typeface="Modern No. 20" charset="0"/>
              </a:rPr>
              <a:t>for Alignment</a:t>
            </a:r>
            <a:endParaRPr lang="en-US" sz="4000" dirty="0">
              <a:solidFill>
                <a:srgbClr val="004986"/>
              </a:solidFill>
              <a:latin typeface="Gill Sans MT" panose="020B0502020104020203" pitchFamily="34" charset="0"/>
              <a:ea typeface="Modern No. 20" charset="0"/>
              <a:cs typeface="Modern No. 20" charset="0"/>
            </a:endParaRPr>
          </a:p>
        </p:txBody>
      </p:sp>
      <p:sp>
        <p:nvSpPr>
          <p:cNvPr id="3" name="Text Placeholder 2"/>
          <p:cNvSpPr>
            <a:spLocks noGrp="1"/>
          </p:cNvSpPr>
          <p:nvPr>
            <p:ph type="body" idx="1"/>
          </p:nvPr>
        </p:nvSpPr>
        <p:spPr>
          <a:xfrm>
            <a:off x="839788" y="1278732"/>
            <a:ext cx="5157787" cy="823912"/>
          </a:xfrm>
        </p:spPr>
        <p:txBody>
          <a:bodyPr>
            <a:normAutofit/>
          </a:bodyPr>
          <a:lstStyle/>
          <a:p>
            <a:r>
              <a:rPr lang="en-US" sz="2000" dirty="0">
                <a:solidFill>
                  <a:srgbClr val="004986"/>
                </a:solidFill>
                <a:latin typeface="Gill Sans MT" panose="020B0502020104020203" pitchFamily="34" charset="0"/>
                <a:ea typeface="Modern No. 20" charset="0"/>
                <a:cs typeface="Modern No. 20" charset="0"/>
              </a:rPr>
              <a:t>Enhanced Voluntary Alignment</a:t>
            </a:r>
          </a:p>
        </p:txBody>
      </p:sp>
      <p:sp>
        <p:nvSpPr>
          <p:cNvPr id="4" name="Content Placeholder 3"/>
          <p:cNvSpPr>
            <a:spLocks noGrp="1"/>
          </p:cNvSpPr>
          <p:nvPr>
            <p:ph sz="half" idx="2"/>
          </p:nvPr>
        </p:nvSpPr>
        <p:spPr>
          <a:xfrm>
            <a:off x="839788" y="2102644"/>
            <a:ext cx="5157787" cy="4187320"/>
          </a:xfrm>
          <a:ln w="3175">
            <a:solidFill>
              <a:schemeClr val="tx1"/>
            </a:solidFill>
          </a:ln>
        </p:spPr>
        <p:txBody>
          <a:bodyPr>
            <a:noAutofit/>
          </a:bodyPr>
          <a:lstStyle/>
          <a:p>
            <a:r>
              <a:rPr lang="en-US" sz="1600" dirty="0">
                <a:latin typeface="Gill Sans MT" panose="020B0502020104020203" pitchFamily="34" charset="0"/>
              </a:rPr>
              <a:t>Empowers beneficiary choice and promotes competition among providers. </a:t>
            </a:r>
          </a:p>
          <a:p>
            <a:r>
              <a:rPr lang="en-US" sz="1600" dirty="0">
                <a:latin typeface="Gill Sans MT" panose="020B0502020104020203" pitchFamily="34" charset="0"/>
              </a:rPr>
              <a:t>Permits more robust outreach </a:t>
            </a:r>
            <a:r>
              <a:rPr lang="en-US" sz="1600" dirty="0" smtClean="0">
                <a:latin typeface="Gill Sans MT" panose="020B0502020104020203" pitchFamily="34" charset="0"/>
              </a:rPr>
              <a:t>and communication for DCEs to promote voluntary alignment to beneficiaries. This outreach is limited to a DCE’s service area.</a:t>
            </a:r>
          </a:p>
          <a:p>
            <a:r>
              <a:rPr lang="en-US" sz="1600" dirty="0" smtClean="0">
                <a:latin typeface="Gill Sans MT" panose="020B0502020104020203" pitchFamily="34" charset="0"/>
              </a:rPr>
              <a:t>Beneficiary </a:t>
            </a:r>
            <a:r>
              <a:rPr lang="en-US" sz="1600" dirty="0">
                <a:latin typeface="Gill Sans MT" panose="020B0502020104020203" pitchFamily="34" charset="0"/>
              </a:rPr>
              <a:t>must designate a DC Participant as a primary clinician for purposes of enhanced voluntary alignment</a:t>
            </a:r>
            <a:r>
              <a:rPr lang="en-US" sz="1600" dirty="0" smtClean="0">
                <a:latin typeface="Gill Sans MT" panose="020B0502020104020203" pitchFamily="34" charset="0"/>
              </a:rPr>
              <a:t>.</a:t>
            </a:r>
          </a:p>
          <a:p>
            <a:r>
              <a:rPr lang="en-US" sz="1600" smtClean="0">
                <a:latin typeface="Gill Sans MT" panose="020B0502020104020203" pitchFamily="34" charset="0"/>
              </a:rPr>
              <a:t>Will </a:t>
            </a:r>
            <a:r>
              <a:rPr lang="en-US" sz="1600" dirty="0" smtClean="0">
                <a:latin typeface="Gill Sans MT" panose="020B0502020104020203" pitchFamily="34" charset="0"/>
              </a:rPr>
              <a:t>test an alternative approach for beneficiaries </a:t>
            </a:r>
            <a:r>
              <a:rPr lang="en-US" sz="1600" i="1" dirty="0" smtClean="0">
                <a:latin typeface="Gill Sans MT" panose="020B0502020104020203" pitchFamily="34" charset="0"/>
              </a:rPr>
              <a:t>newly aligned</a:t>
            </a:r>
            <a:r>
              <a:rPr lang="en-US" sz="1600" dirty="0" smtClean="0">
                <a:latin typeface="Gill Sans MT" panose="020B0502020104020203" pitchFamily="34" charset="0"/>
              </a:rPr>
              <a:t> (not aligned to the DCE through claims-based alignment) as part of enhanced voluntary alignment. </a:t>
            </a:r>
          </a:p>
        </p:txBody>
      </p:sp>
      <p:sp>
        <p:nvSpPr>
          <p:cNvPr id="5" name="Text Placeholder 4"/>
          <p:cNvSpPr>
            <a:spLocks noGrp="1"/>
          </p:cNvSpPr>
          <p:nvPr>
            <p:ph type="body" sz="quarter" idx="3"/>
          </p:nvPr>
        </p:nvSpPr>
        <p:spPr>
          <a:xfrm>
            <a:off x="6172200" y="1278732"/>
            <a:ext cx="5183188" cy="823912"/>
          </a:xfrm>
        </p:spPr>
        <p:txBody>
          <a:bodyPr>
            <a:normAutofit/>
          </a:bodyPr>
          <a:lstStyle/>
          <a:p>
            <a:r>
              <a:rPr lang="en-US" sz="2000" dirty="0" smtClean="0">
                <a:solidFill>
                  <a:srgbClr val="004986"/>
                </a:solidFill>
                <a:latin typeface="Gill Sans MT" panose="020B0502020104020203" pitchFamily="34" charset="0"/>
                <a:ea typeface="Modern No. 20" charset="0"/>
                <a:cs typeface="Modern No. 20" charset="0"/>
              </a:rPr>
              <a:t>MCO Enrollment-based Alignment</a:t>
            </a:r>
            <a:endParaRPr lang="en-US" sz="2000" dirty="0">
              <a:solidFill>
                <a:srgbClr val="004986"/>
              </a:solidFill>
              <a:latin typeface="Gill Sans MT" panose="020B0502020104020203" pitchFamily="34" charset="0"/>
              <a:ea typeface="Modern No. 20" charset="0"/>
              <a:cs typeface="Modern No. 20" charset="0"/>
            </a:endParaRPr>
          </a:p>
        </p:txBody>
      </p:sp>
      <p:sp>
        <p:nvSpPr>
          <p:cNvPr id="6" name="Content Placeholder 5"/>
          <p:cNvSpPr>
            <a:spLocks noGrp="1"/>
          </p:cNvSpPr>
          <p:nvPr>
            <p:ph sz="quarter" idx="4"/>
          </p:nvPr>
        </p:nvSpPr>
        <p:spPr>
          <a:xfrm>
            <a:off x="6172200" y="2102644"/>
            <a:ext cx="5183188" cy="4187320"/>
          </a:xfrm>
          <a:ln w="3175">
            <a:solidFill>
              <a:schemeClr val="tx1"/>
            </a:solidFill>
          </a:ln>
        </p:spPr>
        <p:txBody>
          <a:bodyPr>
            <a:normAutofit/>
          </a:bodyPr>
          <a:lstStyle/>
          <a:p>
            <a:pPr>
              <a:lnSpc>
                <a:spcPct val="100000"/>
              </a:lnSpc>
            </a:pPr>
            <a:r>
              <a:rPr lang="en-US" sz="1600" dirty="0">
                <a:latin typeface="Gill Sans MT" panose="020B0502020104020203" pitchFamily="34" charset="0"/>
              </a:rPr>
              <a:t>Provides new alignment opportunities </a:t>
            </a:r>
            <a:r>
              <a:rPr lang="en-US" sz="1600" dirty="0" smtClean="0">
                <a:latin typeface="Gill Sans MT" panose="020B0502020104020203" pitchFamily="34" charset="0"/>
              </a:rPr>
              <a:t>for </a:t>
            </a:r>
            <a:r>
              <a:rPr lang="en-US" sz="1600" dirty="0">
                <a:latin typeface="Gill Sans MT" panose="020B0502020104020203" pitchFamily="34" charset="0"/>
              </a:rPr>
              <a:t>Medicaid Managed Care Organizations (MCOs) </a:t>
            </a:r>
            <a:r>
              <a:rPr lang="en-US" sz="1600" dirty="0" smtClean="0">
                <a:latin typeface="Gill Sans MT" panose="020B0502020104020203" pitchFamily="34" charset="0"/>
              </a:rPr>
              <a:t>to serve as, or affiliate </a:t>
            </a:r>
            <a:r>
              <a:rPr lang="en-US" sz="1600" dirty="0">
                <a:latin typeface="Gill Sans MT" panose="020B0502020104020203" pitchFamily="34" charset="0"/>
              </a:rPr>
              <a:t>with, </a:t>
            </a:r>
            <a:r>
              <a:rPr lang="en-US" sz="1600" dirty="0" smtClean="0">
                <a:latin typeface="Gill Sans MT" panose="020B0502020104020203" pitchFamily="34" charset="0"/>
              </a:rPr>
              <a:t>a DCE to </a:t>
            </a:r>
            <a:r>
              <a:rPr lang="en-US" sz="1600" dirty="0">
                <a:latin typeface="Gill Sans MT" panose="020B0502020104020203" pitchFamily="34" charset="0"/>
              </a:rPr>
              <a:t>manage Medicare expenditures for full benefit dual-eligible beneficiaries that receive their Medicaid benefits through MCOs.</a:t>
            </a:r>
          </a:p>
          <a:p>
            <a:pPr>
              <a:lnSpc>
                <a:spcPct val="100000"/>
              </a:lnSpc>
            </a:pPr>
            <a:r>
              <a:rPr lang="en-US" sz="1600" dirty="0">
                <a:latin typeface="Gill Sans MT" panose="020B0502020104020203" pitchFamily="34" charset="0"/>
              </a:rPr>
              <a:t>Opportunity to better integrate care between Medicare FFS and Medicaid MCOs. Minimizes incentives to cost shift between Medicare and Medicaid programs. </a:t>
            </a:r>
          </a:p>
          <a:p>
            <a:pPr>
              <a:lnSpc>
                <a:spcPct val="100000"/>
              </a:lnSpc>
            </a:pPr>
            <a:r>
              <a:rPr lang="en-US" sz="1600" dirty="0" smtClean="0">
                <a:latin typeface="Gill Sans MT" panose="020B0502020104020203" pitchFamily="34" charset="0"/>
              </a:rPr>
              <a:t>Aligns dual-eligible </a:t>
            </a:r>
            <a:r>
              <a:rPr lang="en-US" sz="1600" dirty="0">
                <a:latin typeface="Gill Sans MT" panose="020B0502020104020203" pitchFamily="34" charset="0"/>
              </a:rPr>
              <a:t>beneficiaries to DCE on the basis of enrollment in the affiliated Medicaid MCO. However, alignment to a DCE through enhanced voluntary alignment </a:t>
            </a:r>
            <a:r>
              <a:rPr lang="en-US" sz="1600" dirty="0" smtClean="0">
                <a:latin typeface="Gill Sans MT" panose="020B0502020104020203" pitchFamily="34" charset="0"/>
              </a:rPr>
              <a:t>or </a:t>
            </a:r>
            <a:r>
              <a:rPr lang="en-US" sz="1600" dirty="0">
                <a:latin typeface="Gill Sans MT" panose="020B0502020104020203" pitchFamily="34" charset="0"/>
              </a:rPr>
              <a:t>claims-based alignment will take priority. </a:t>
            </a:r>
          </a:p>
          <a:p>
            <a:pPr>
              <a:lnSpc>
                <a:spcPct val="100000"/>
              </a:lnSpc>
            </a:pPr>
            <a:r>
              <a:rPr lang="en-US" sz="1600" dirty="0" smtClean="0">
                <a:latin typeface="Gill Sans MT" panose="020B0502020104020203" pitchFamily="34" charset="0"/>
              </a:rPr>
              <a:t>CMS </a:t>
            </a:r>
            <a:r>
              <a:rPr lang="en-US" sz="1600" dirty="0">
                <a:latin typeface="Gill Sans MT" panose="020B0502020104020203" pitchFamily="34" charset="0"/>
              </a:rPr>
              <a:t>anticipates that </a:t>
            </a:r>
            <a:r>
              <a:rPr lang="en-US" sz="1600" dirty="0" smtClean="0">
                <a:latin typeface="Gill Sans MT" panose="020B0502020104020203" pitchFamily="34" charset="0"/>
              </a:rPr>
              <a:t>DCEs under </a:t>
            </a:r>
            <a:r>
              <a:rPr lang="en-US" sz="1600" dirty="0">
                <a:latin typeface="Gill Sans MT" panose="020B0502020104020203" pitchFamily="34" charset="0"/>
              </a:rPr>
              <a:t>this option would draw from experience managing integrated Medicare and Medicaid services and spending via </a:t>
            </a:r>
            <a:r>
              <a:rPr lang="en-US" sz="1600" dirty="0" smtClean="0">
                <a:latin typeface="Gill Sans MT" panose="020B0502020104020203" pitchFamily="34" charset="0"/>
              </a:rPr>
              <a:t>affiliated MCOs. </a:t>
            </a:r>
            <a:endParaRPr lang="en-US" sz="1600" dirty="0">
              <a:latin typeface="Gill Sans MT" panose="020B0502020104020203" pitchFamily="34" charset="0"/>
            </a:endParaRPr>
          </a:p>
          <a:p>
            <a:endParaRPr lang="en-US" sz="1600" dirty="0"/>
          </a:p>
          <a:p>
            <a:endParaRPr lang="en-US" sz="1600" dirty="0"/>
          </a:p>
        </p:txBody>
      </p:sp>
    </p:spTree>
    <p:extLst>
      <p:ext uri="{BB962C8B-B14F-4D97-AF65-F5344CB8AC3E}">
        <p14:creationId xmlns:p14="http://schemas.microsoft.com/office/powerpoint/2010/main" val="402610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1"/>
          <p:cNvGraphicFramePr/>
          <p:nvPr>
            <p:extLst>
              <p:ext uri="{D42A27DB-BD31-4B8C-83A1-F6EECF244321}">
                <p14:modId xmlns:p14="http://schemas.microsoft.com/office/powerpoint/2010/main" val="2416693054"/>
              </p:ext>
            </p:extLst>
          </p:nvPr>
        </p:nvGraphicFramePr>
        <p:xfrm>
          <a:off x="1086927" y="1199388"/>
          <a:ext cx="10022351" cy="4126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ctrTitle"/>
          </p:nvPr>
        </p:nvSpPr>
        <p:spPr/>
        <p:txBody>
          <a:bodyPr/>
          <a:lstStyle/>
          <a:p>
            <a:r>
              <a:rPr lang="en-US" sz="4000" dirty="0" smtClean="0">
                <a:latin typeface="Gill Sans MT" panose="020B0502020104020203" pitchFamily="34" charset="0"/>
              </a:rPr>
              <a:t>Prospective Alignment Options</a:t>
            </a:r>
            <a:endParaRPr lang="en-US" sz="4000" dirty="0">
              <a:latin typeface="Gill Sans MT" panose="020B0502020104020203" pitchFamily="34" charset="0"/>
            </a:endParaRPr>
          </a:p>
        </p:txBody>
      </p:sp>
      <p:sp>
        <p:nvSpPr>
          <p:cNvPr id="6" name="Slide Number Placeholder 5">
            <a:extLst>
              <a:ext uri="{FF2B5EF4-FFF2-40B4-BE49-F238E27FC236}">
                <a16:creationId xmlns="" xmlns:a16="http://schemas.microsoft.com/office/drawing/2014/main" id="{68A1C6BA-3374-6649-8AD4-BB936BFC91E1}"/>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6</a:t>
            </a:fld>
            <a:endParaRPr lang="en-US" dirty="0">
              <a:latin typeface="Gill Sans MT" panose="020B0502020104020203" pitchFamily="34" charset="0"/>
            </a:endParaRPr>
          </a:p>
        </p:txBody>
      </p:sp>
    </p:spTree>
    <p:extLst>
      <p:ext uri="{BB962C8B-B14F-4D97-AF65-F5344CB8AC3E}">
        <p14:creationId xmlns:p14="http://schemas.microsoft.com/office/powerpoint/2010/main" val="2929686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049311" y="1186430"/>
            <a:ext cx="10298243" cy="4284980"/>
          </a:xfrm>
        </p:spPr>
        <p:txBody>
          <a:bodyPr/>
          <a:lstStyle/>
          <a:p>
            <a:r>
              <a:rPr lang="en-US" sz="2000" dirty="0" smtClean="0">
                <a:latin typeface="Gill Sans MT" panose="020B0502020104020203" pitchFamily="34" charset="0"/>
              </a:rPr>
              <a:t>Complex chronic and seriously ill patients and DCEs focused on those populations.</a:t>
            </a:r>
          </a:p>
          <a:p>
            <a:r>
              <a:rPr lang="en-US" sz="2000" dirty="0" smtClean="0">
                <a:latin typeface="Gill Sans MT" panose="020B0502020104020203" pitchFamily="34" charset="0"/>
              </a:rPr>
              <a:t>Dually eligible for Medicare and Medicaid with complex needs:</a:t>
            </a:r>
          </a:p>
          <a:p>
            <a:pPr lvl="1"/>
            <a:r>
              <a:rPr lang="en-US" sz="2000" dirty="0" smtClean="0">
                <a:latin typeface="Gill Sans MT" panose="020B0502020104020203" pitchFamily="34" charset="0"/>
              </a:rPr>
              <a:t>PACE-like populations and PACE-like clinical approach with focus on interdisciplinary team.</a:t>
            </a:r>
          </a:p>
          <a:p>
            <a:pPr lvl="1"/>
            <a:r>
              <a:rPr lang="en-US" sz="2000" dirty="0" smtClean="0">
                <a:latin typeface="Gill Sans MT" panose="020B0502020104020203" pitchFamily="34" charset="0"/>
              </a:rPr>
              <a:t>Allowance with minimum alignment thresholds.</a:t>
            </a:r>
          </a:p>
          <a:p>
            <a:pPr lvl="1"/>
            <a:r>
              <a:rPr lang="en-US" sz="2000" dirty="0" smtClean="0">
                <a:latin typeface="Gill Sans MT" panose="020B0502020104020203" pitchFamily="34" charset="0"/>
              </a:rPr>
              <a:t>Experience in providing range of Medicaid-covered services and Medicaid coordination.</a:t>
            </a:r>
          </a:p>
          <a:p>
            <a:r>
              <a:rPr lang="en-US" sz="2000" dirty="0" smtClean="0">
                <a:latin typeface="Gill Sans MT" panose="020B0502020104020203" pitchFamily="34" charset="0"/>
              </a:rPr>
              <a:t> Dually eligible enrolled in Medicaid managed care and FFS Medicare.</a:t>
            </a:r>
          </a:p>
          <a:p>
            <a:pPr lvl="1"/>
            <a:r>
              <a:rPr lang="en-US" sz="2000" dirty="0" smtClean="0">
                <a:latin typeface="Gill Sans MT" panose="020B0502020104020203" pitchFamily="34" charset="0"/>
              </a:rPr>
              <a:t>Direct Contracting Entities convened by or affiliated with Medicaid Managed Care Organizations, draw on dually eligible population experience and take accountability for Medicare costs and quality in addition to Medicaid spending under existing </a:t>
            </a:r>
            <a:r>
              <a:rPr lang="en-US" sz="2000" smtClean="0">
                <a:latin typeface="Gill Sans MT" panose="020B0502020104020203" pitchFamily="34" charset="0"/>
              </a:rPr>
              <a:t>arrangements.</a:t>
            </a:r>
            <a:endParaRPr lang="en-US" sz="2000" dirty="0" smtClean="0">
              <a:latin typeface="Gill Sans MT" panose="020B0502020104020203" pitchFamily="34" charset="0"/>
            </a:endParaRPr>
          </a:p>
        </p:txBody>
      </p:sp>
      <p:sp>
        <p:nvSpPr>
          <p:cNvPr id="4" name="Slide Number Placeholder 3"/>
          <p:cNvSpPr>
            <a:spLocks noGrp="1"/>
          </p:cNvSpPr>
          <p:nvPr>
            <p:ph type="sldNum" sz="quarter" idx="4"/>
          </p:nvPr>
        </p:nvSpPr>
        <p:spPr/>
        <p:txBody>
          <a:bodyPr/>
          <a:lstStyle/>
          <a:p>
            <a:fld id="{8F37D380-F8A9-6B41-AE8A-10194B97FE34}" type="slidenum">
              <a:rPr lang="en-US" smtClean="0"/>
              <a:pPr/>
              <a:t>7</a:t>
            </a:fld>
            <a:endParaRPr lang="en-US" dirty="0"/>
          </a:p>
        </p:txBody>
      </p:sp>
      <p:sp>
        <p:nvSpPr>
          <p:cNvPr id="5" name="Title 1"/>
          <p:cNvSpPr txBox="1">
            <a:spLocks/>
          </p:cNvSpPr>
          <p:nvPr/>
        </p:nvSpPr>
        <p:spPr>
          <a:xfrm>
            <a:off x="1049311" y="441382"/>
            <a:ext cx="9144000" cy="745048"/>
          </a:xfrm>
          <a:prstGeom prst="rect">
            <a:avLst/>
          </a:prstGeom>
          <a:noFill/>
          <a:effectLst>
            <a:outerShdw blurRad="596900" dist="241300" dir="4140000" sx="94000" sy="94000" algn="ctr" rotWithShape="0">
              <a:srgbClr val="000000">
                <a:alpha val="43137"/>
              </a:srgbClr>
            </a:outerShdw>
            <a:reflection stA="45000" endPos="0" dist="50800" dir="5400000" sy="-100000" algn="bl" rotWithShape="0"/>
          </a:effectLst>
        </p:spPr>
        <p:txBody>
          <a:bodyPr vert="horz" lIns="91440" tIns="45720" rIns="91440" bIns="45720" rtlCol="0" anchor="b">
            <a:normAutofit/>
          </a:bodyPr>
          <a:lstStyle>
            <a:lvl1pPr algn="l" defTabSz="914400" rtl="0" eaLnBrk="1" latinLnBrk="0" hangingPunct="1">
              <a:lnSpc>
                <a:spcPct val="90000"/>
              </a:lnSpc>
              <a:spcBef>
                <a:spcPct val="0"/>
              </a:spcBef>
              <a:buNone/>
              <a:defRPr sz="5000" b="0" i="0" kern="1200">
                <a:solidFill>
                  <a:srgbClr val="004986"/>
                </a:solidFill>
                <a:latin typeface="Modern No. 20" charset="0"/>
                <a:ea typeface="Modern No. 20" charset="0"/>
                <a:cs typeface="Modern No. 20" charset="0"/>
              </a:defRPr>
            </a:lvl1pPr>
          </a:lstStyle>
          <a:p>
            <a:r>
              <a:rPr lang="en-US" sz="4000" dirty="0">
                <a:latin typeface="Gill Sans MT" panose="020B0502020104020203" pitchFamily="34" charset="0"/>
              </a:rPr>
              <a:t>Considerations for High Need Populations</a:t>
            </a:r>
          </a:p>
        </p:txBody>
      </p:sp>
    </p:spTree>
    <p:extLst>
      <p:ext uri="{BB962C8B-B14F-4D97-AF65-F5344CB8AC3E}">
        <p14:creationId xmlns:p14="http://schemas.microsoft.com/office/powerpoint/2010/main" val="2433387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2"/>
          <p:cNvGraphicFramePr/>
          <p:nvPr>
            <p:extLst>
              <p:ext uri="{D42A27DB-BD31-4B8C-83A1-F6EECF244321}">
                <p14:modId xmlns:p14="http://schemas.microsoft.com/office/powerpoint/2010/main" val="3578725418"/>
              </p:ext>
            </p:extLst>
          </p:nvPr>
        </p:nvGraphicFramePr>
        <p:xfrm>
          <a:off x="1205345" y="1884217"/>
          <a:ext cx="9795163" cy="32004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ctrTitle"/>
          </p:nvPr>
        </p:nvSpPr>
        <p:spPr>
          <a:xfrm>
            <a:off x="928255" y="464170"/>
            <a:ext cx="9144000" cy="745048"/>
          </a:xfrm>
        </p:spPr>
        <p:txBody>
          <a:bodyPr>
            <a:normAutofit/>
          </a:bodyPr>
          <a:lstStyle/>
          <a:p>
            <a:r>
              <a:rPr lang="en-US" sz="4000" dirty="0">
                <a:latin typeface="Gill Sans MT" panose="020B0502020104020203" pitchFamily="34" charset="0"/>
              </a:rPr>
              <a:t>Payment Methodology Components</a:t>
            </a:r>
          </a:p>
        </p:txBody>
      </p:sp>
      <p:sp>
        <p:nvSpPr>
          <p:cNvPr id="4" name="Slide Number Placeholder 5">
            <a:extLst>
              <a:ext uri="{FF2B5EF4-FFF2-40B4-BE49-F238E27FC236}">
                <a16:creationId xmlns="" xmlns:a16="http://schemas.microsoft.com/office/drawing/2014/main" id="{C26A13D9-F93A-A546-80AA-DAA99FA0EA25}"/>
              </a:ext>
            </a:extLst>
          </p:cNvPr>
          <p:cNvSpPr>
            <a:spLocks noGrp="1"/>
          </p:cNvSpPr>
          <p:nvPr>
            <p:ph type="sldNum" sz="quarter" idx="4294967295"/>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8</a:t>
            </a:fld>
            <a:endParaRPr lang="en-US" dirty="0">
              <a:latin typeface="Gill Sans MT" panose="020B0502020104020203" pitchFamily="34" charset="0"/>
            </a:endParaRPr>
          </a:p>
        </p:txBody>
      </p:sp>
    </p:spTree>
    <p:extLst>
      <p:ext uri="{BB962C8B-B14F-4D97-AF65-F5344CB8AC3E}">
        <p14:creationId xmlns:p14="http://schemas.microsoft.com/office/powerpoint/2010/main" val="22904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436052"/>
            <a:ext cx="9144000" cy="745048"/>
          </a:xfrm>
        </p:spPr>
        <p:txBody>
          <a:bodyPr/>
          <a:lstStyle/>
          <a:p>
            <a:r>
              <a:rPr lang="en-US" sz="4000" dirty="0" smtClean="0">
                <a:latin typeface="Gill Sans MT" panose="020B0502020104020203" pitchFamily="34" charset="0"/>
              </a:rPr>
              <a:t>Risk-Sharing </a:t>
            </a:r>
            <a:r>
              <a:rPr lang="en-US" sz="4000" dirty="0">
                <a:latin typeface="Gill Sans MT" panose="020B0502020104020203" pitchFamily="34" charset="0"/>
              </a:rPr>
              <a:t>Arrangement</a:t>
            </a:r>
          </a:p>
        </p:txBody>
      </p:sp>
      <p:sp>
        <p:nvSpPr>
          <p:cNvPr id="7" name="TextBox 6"/>
          <p:cNvSpPr txBox="1"/>
          <p:nvPr/>
        </p:nvSpPr>
        <p:spPr>
          <a:xfrm>
            <a:off x="1104900" y="1465204"/>
            <a:ext cx="10167504" cy="646331"/>
          </a:xfrm>
          <a:prstGeom prst="rect">
            <a:avLst/>
          </a:prstGeom>
          <a:noFill/>
        </p:spPr>
        <p:txBody>
          <a:bodyPr wrap="square" rtlCol="0">
            <a:spAutoFit/>
          </a:bodyPr>
          <a:lstStyle/>
          <a:p>
            <a:r>
              <a:rPr lang="en-US" dirty="0">
                <a:latin typeface="Gill Sans MT" panose="020B0502020104020203" pitchFamily="34" charset="0"/>
              </a:rPr>
              <a:t>Depending on the payment option chosen, DCEs will be at risk for either a portion or all of the total cost of care </a:t>
            </a:r>
            <a:r>
              <a:rPr lang="en-US" dirty="0" smtClean="0">
                <a:latin typeface="Gill Sans MT" panose="020B0502020104020203" pitchFamily="34" charset="0"/>
              </a:rPr>
              <a:t>for </a:t>
            </a:r>
            <a:r>
              <a:rPr lang="en-US" dirty="0">
                <a:latin typeface="Gill Sans MT" panose="020B0502020104020203" pitchFamily="34" charset="0"/>
              </a:rPr>
              <a:t>Parts A and B services for aligned beneficiaries.  </a:t>
            </a:r>
          </a:p>
        </p:txBody>
      </p:sp>
      <p:sp>
        <p:nvSpPr>
          <p:cNvPr id="3" name="TextBox 2"/>
          <p:cNvSpPr txBox="1"/>
          <p:nvPr/>
        </p:nvSpPr>
        <p:spPr>
          <a:xfrm>
            <a:off x="1104900" y="4212711"/>
            <a:ext cx="10167503" cy="923330"/>
          </a:xfrm>
          <a:prstGeom prst="rect">
            <a:avLst/>
          </a:prstGeom>
          <a:noFill/>
        </p:spPr>
        <p:txBody>
          <a:bodyPr wrap="square" rtlCol="0" anchor="ctr">
            <a:spAutoFit/>
          </a:bodyPr>
          <a:lstStyle/>
          <a:p>
            <a:r>
              <a:rPr lang="en-US" dirty="0">
                <a:latin typeface="Gill Sans MT" panose="020B0502020104020203" pitchFamily="34" charset="0"/>
              </a:rPr>
              <a:t>The aggregate amount of shared savings or losses that DCEs will be eligible to receive, if their actual performance year expenditures are lower or higher than their total cost of care benchmark, will be determined through payment reconciliation. </a:t>
            </a:r>
          </a:p>
        </p:txBody>
      </p:sp>
      <p:graphicFrame>
        <p:nvGraphicFramePr>
          <p:cNvPr id="4" name="Table 7"/>
          <p:cNvGraphicFramePr>
            <a:graphicFrameLocks noGrp="1"/>
          </p:cNvGraphicFramePr>
          <p:nvPr>
            <p:extLst>
              <p:ext uri="{D42A27DB-BD31-4B8C-83A1-F6EECF244321}">
                <p14:modId xmlns:p14="http://schemas.microsoft.com/office/powerpoint/2010/main" val="3397029734"/>
              </p:ext>
            </p:extLst>
          </p:nvPr>
        </p:nvGraphicFramePr>
        <p:xfrm>
          <a:off x="2932688" y="2227560"/>
          <a:ext cx="6511926" cy="1818884"/>
        </p:xfrm>
        <a:graphic>
          <a:graphicData uri="http://schemas.openxmlformats.org/drawingml/2006/table">
            <a:tbl>
              <a:tblPr firstRow="1" bandRow="1">
                <a:tableStyleId>{5C22544A-7EE6-4342-B048-85BDC9FD1C3A}</a:tableStyleId>
              </a:tblPr>
              <a:tblGrid>
                <a:gridCol w="3255963">
                  <a:extLst>
                    <a:ext uri="{9D8B030D-6E8A-4147-A177-3AD203B41FA5}">
                      <a16:colId xmlns="" xmlns:a16="http://schemas.microsoft.com/office/drawing/2014/main" val="1287127943"/>
                    </a:ext>
                  </a:extLst>
                </a:gridCol>
                <a:gridCol w="3255963">
                  <a:extLst>
                    <a:ext uri="{9D8B030D-6E8A-4147-A177-3AD203B41FA5}">
                      <a16:colId xmlns="" xmlns:a16="http://schemas.microsoft.com/office/drawing/2014/main" val="1176170644"/>
                    </a:ext>
                  </a:extLst>
                </a:gridCol>
              </a:tblGrid>
              <a:tr h="453708">
                <a:tc>
                  <a:txBody>
                    <a:bodyPr/>
                    <a:lstStyle/>
                    <a:p>
                      <a:pPr algn="ctr"/>
                      <a:r>
                        <a:rPr lang="en-US" b="1" dirty="0">
                          <a:solidFill>
                            <a:schemeClr val="tx1"/>
                          </a:solidFill>
                          <a:latin typeface="Gill Sans MT" panose="020B0502020104020203" pitchFamily="34" charset="0"/>
                        </a:rPr>
                        <a:t>Option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b="1" dirty="0" smtClean="0">
                          <a:solidFill>
                            <a:schemeClr val="tx1"/>
                          </a:solidFill>
                          <a:latin typeface="Gill Sans MT" panose="020B0502020104020203" pitchFamily="34" charset="0"/>
                        </a:rPr>
                        <a:t>Risk Arrangement</a:t>
                      </a:r>
                      <a:endParaRPr lang="en-US" b="1"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116185805"/>
                  </a:ext>
                </a:extLst>
              </a:tr>
              <a:tr h="453708">
                <a:tc>
                  <a:txBody>
                    <a:bodyPr/>
                    <a:lstStyle/>
                    <a:p>
                      <a:pPr algn="ctr"/>
                      <a:r>
                        <a:rPr lang="en-US" b="0" dirty="0">
                          <a:solidFill>
                            <a:schemeClr val="bg1"/>
                          </a:solidFill>
                          <a:latin typeface="Gill Sans MT" panose="020B0502020104020203" pitchFamily="34" charset="0"/>
                        </a:rPr>
                        <a:t>Professional PBP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92B6"/>
                    </a:solidFill>
                  </a:tcPr>
                </a:tc>
                <a:tc>
                  <a:txBody>
                    <a:bodyPr/>
                    <a:lstStyle/>
                    <a:p>
                      <a:pPr algn="ctr"/>
                      <a:r>
                        <a:rPr lang="en-US" b="0" dirty="0">
                          <a:solidFill>
                            <a:schemeClr val="tx1"/>
                          </a:solidFill>
                          <a:latin typeface="Gill Sans MT" panose="020B0502020104020203" pitchFamily="34" charset="0"/>
                        </a:rPr>
                        <a:t>50</a:t>
                      </a:r>
                      <a:r>
                        <a:rPr lang="en-US" b="0" dirty="0" smtClean="0">
                          <a:solidFill>
                            <a:schemeClr val="tx1"/>
                          </a:solidFill>
                          <a:latin typeface="Gill Sans MT" panose="020B0502020104020203" pitchFamily="34" charset="0"/>
                        </a:rPr>
                        <a:t>% Savings/Losses</a:t>
                      </a:r>
                      <a:endParaRPr lang="en-US" b="0"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 xmlns:a16="http://schemas.microsoft.com/office/drawing/2014/main" val="1287819492"/>
                  </a:ext>
                </a:extLst>
              </a:tr>
              <a:tr h="455734">
                <a:tc>
                  <a:txBody>
                    <a:bodyPr/>
                    <a:lstStyle/>
                    <a:p>
                      <a:pPr algn="ctr"/>
                      <a:r>
                        <a:rPr lang="en-US" b="0" dirty="0">
                          <a:solidFill>
                            <a:schemeClr val="bg1"/>
                          </a:solidFill>
                          <a:latin typeface="Gill Sans MT" panose="020B0502020104020203" pitchFamily="34" charset="0"/>
                        </a:rPr>
                        <a:t>Global PBP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4986"/>
                    </a:solidFill>
                  </a:tcPr>
                </a:tc>
                <a:tc>
                  <a:txBody>
                    <a:bodyPr/>
                    <a:lstStyle/>
                    <a:p>
                      <a:pPr algn="ctr"/>
                      <a:r>
                        <a:rPr lang="en-US" b="0" dirty="0">
                          <a:solidFill>
                            <a:schemeClr val="tx1"/>
                          </a:solidFill>
                          <a:latin typeface="Gill Sans MT" panose="020B0502020104020203" pitchFamily="34" charset="0"/>
                        </a:rPr>
                        <a:t>100</a:t>
                      </a:r>
                      <a:r>
                        <a:rPr lang="en-US" b="0" dirty="0" smtClean="0">
                          <a:solidFill>
                            <a:schemeClr val="tx1"/>
                          </a:solidFill>
                          <a:latin typeface="Gill Sans MT" panose="020B0502020104020203" pitchFamily="34" charset="0"/>
                        </a:rPr>
                        <a:t>% Savings/Losses</a:t>
                      </a:r>
                      <a:endParaRPr lang="en-US" b="0"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 xmlns:a16="http://schemas.microsoft.com/office/drawing/2014/main" val="2996790708"/>
                  </a:ext>
                </a:extLst>
              </a:tr>
              <a:tr h="455734">
                <a:tc>
                  <a:txBody>
                    <a:bodyPr/>
                    <a:lstStyle/>
                    <a:p>
                      <a:pPr algn="ctr"/>
                      <a:r>
                        <a:rPr lang="en-US" b="0" dirty="0">
                          <a:solidFill>
                            <a:schemeClr val="bg1"/>
                          </a:solidFill>
                          <a:latin typeface="Gill Sans MT" panose="020B0502020104020203" pitchFamily="34" charset="0"/>
                        </a:rPr>
                        <a:t>Geographic PBP (proposed)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b="0" dirty="0">
                          <a:solidFill>
                            <a:schemeClr val="tx1"/>
                          </a:solidFill>
                          <a:latin typeface="Gill Sans MT" panose="020B0502020104020203" pitchFamily="34" charset="0"/>
                        </a:rPr>
                        <a:t>100</a:t>
                      </a:r>
                      <a:r>
                        <a:rPr lang="en-US" b="0" dirty="0" smtClean="0">
                          <a:solidFill>
                            <a:schemeClr val="tx1"/>
                          </a:solidFill>
                          <a:latin typeface="Gill Sans MT" panose="020B0502020104020203" pitchFamily="34" charset="0"/>
                        </a:rPr>
                        <a:t>% Savings/Losses</a:t>
                      </a:r>
                      <a:endParaRPr lang="en-US" b="0"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 xmlns:a16="http://schemas.microsoft.com/office/drawing/2014/main" val="1934734607"/>
                  </a:ext>
                </a:extLst>
              </a:tr>
            </a:tbl>
          </a:graphicData>
        </a:graphic>
      </p:graphicFrame>
      <p:sp>
        <p:nvSpPr>
          <p:cNvPr id="6" name="Slide Number Placeholder 5">
            <a:extLst>
              <a:ext uri="{FF2B5EF4-FFF2-40B4-BE49-F238E27FC236}">
                <a16:creationId xmlns="" xmlns:a16="http://schemas.microsoft.com/office/drawing/2014/main" id="{8E433F81-2159-B141-BC8D-AF1B22081231}"/>
              </a:ext>
            </a:extLst>
          </p:cNvPr>
          <p:cNvSpPr>
            <a:spLocks noGrp="1"/>
          </p:cNvSpPr>
          <p:nvPr>
            <p:ph type="sldNum" sz="quarter" idx="4"/>
          </p:nvPr>
        </p:nvSpPr>
        <p:spPr>
          <a:xfrm>
            <a:off x="4724400" y="6191393"/>
            <a:ext cx="2743200" cy="365125"/>
          </a:xfrm>
          <a:prstGeom prst="rect">
            <a:avLst/>
          </a:prstGeom>
        </p:spPr>
        <p:txBody>
          <a:bodyPr vert="horz" lIns="91440" tIns="45720" rIns="91440" bIns="45720" rtlCol="0" anchor="ctr"/>
          <a:lstStyle>
            <a:lvl1pPr algn="ctr">
              <a:defRPr sz="1200">
                <a:solidFill>
                  <a:schemeClr val="bg1"/>
                </a:solidFill>
              </a:defRPr>
            </a:lvl1pPr>
          </a:lstStyle>
          <a:p>
            <a:fld id="{8F37D380-F8A9-6B41-AE8A-10194B97FE34}" type="slidenum">
              <a:rPr lang="en-US" smtClean="0">
                <a:latin typeface="Gill Sans MT" panose="020B0502020104020203" pitchFamily="34" charset="0"/>
              </a:rPr>
              <a:pPr/>
              <a:t>9</a:t>
            </a:fld>
            <a:endParaRPr lang="en-US" dirty="0">
              <a:latin typeface="Gill Sans MT" panose="020B0502020104020203" pitchFamily="34" charset="0"/>
            </a:endParaRPr>
          </a:p>
        </p:txBody>
      </p:sp>
    </p:spTree>
    <p:extLst>
      <p:ext uri="{BB962C8B-B14F-4D97-AF65-F5344CB8AC3E}">
        <p14:creationId xmlns:p14="http://schemas.microsoft.com/office/powerpoint/2010/main" val="602994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7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9B8E178FD5754F89EEEAB822598D3D" ma:contentTypeVersion="10" ma:contentTypeDescription="Create a new document." ma:contentTypeScope="" ma:versionID="e09bdd1e49fdd308305bbc7c8fc2d078">
  <xsd:schema xmlns:xsd="http://www.w3.org/2001/XMLSchema" xmlns:xs="http://www.w3.org/2001/XMLSchema" xmlns:p="http://schemas.microsoft.com/office/2006/metadata/properties" xmlns:ns2="eb48d640-6ce0-4300-a530-44949a9eea20" xmlns:ns3="54ebacd6-b733-4048-9dcf-254b584d12a2" targetNamespace="http://schemas.microsoft.com/office/2006/metadata/properties" ma:root="true" ma:fieldsID="effe8f33cb56b369a0f0ba48f690bb15" ns2:_="" ns3:_="">
    <xsd:import namespace="eb48d640-6ce0-4300-a530-44949a9eea20"/>
    <xsd:import namespace="54ebacd6-b733-4048-9dcf-254b584d12a2"/>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48d640-6ce0-4300-a530-44949a9eea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ebacd6-b733-4048-9dcf-254b584d12a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SharedContentType xmlns="Microsoft.SharePoint.Taxonomy.ContentTypeSync" SourceId="86a8e296-5f29-4af2-954b-0de0d1e1f8bc" ContentTypeId="0x0101" PreviousValue="false"/>
</file>

<file path=customXml/itemProps1.xml><?xml version="1.0" encoding="utf-8"?>
<ds:datastoreItem xmlns:ds="http://schemas.openxmlformats.org/officeDocument/2006/customXml" ds:itemID="{716F473B-F794-4F88-8F2C-51AA577A2077}"/>
</file>

<file path=customXml/itemProps2.xml><?xml version="1.0" encoding="utf-8"?>
<ds:datastoreItem xmlns:ds="http://schemas.openxmlformats.org/officeDocument/2006/customXml" ds:itemID="{9B585D6D-10E8-4FE1-B6A2-D5B05EDFB3CE}">
  <ds:schemaRefs>
    <ds:schemaRef ds:uri="http://schemas.microsoft.com/sharepoint/v3/contenttype/forms"/>
  </ds:schemaRefs>
</ds:datastoreItem>
</file>

<file path=customXml/itemProps3.xml><?xml version="1.0" encoding="utf-8"?>
<ds:datastoreItem xmlns:ds="http://schemas.openxmlformats.org/officeDocument/2006/customXml" ds:itemID="{96A47D1D-5A61-409D-B5E4-11A4038C8E14}">
  <ds:schemaRefs>
    <ds:schemaRef ds:uri="http://purl.org/dc/elements/1.1/"/>
    <ds:schemaRef ds:uri="http://schemas.microsoft.com/office/2006/metadata/properties"/>
    <ds:schemaRef ds:uri="bccdf2b4-d39c-44cc-af38-a2754eae458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4.xml><?xml version="1.0" encoding="utf-8"?>
<ds:datastoreItem xmlns:ds="http://schemas.openxmlformats.org/officeDocument/2006/customXml" ds:itemID="{0360590A-228D-4AFA-A8B2-189A6A2A830C}">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9116</TotalTime>
  <Words>2101</Words>
  <Application>Microsoft Office PowerPoint</Application>
  <PresentationFormat>Widescreen</PresentationFormat>
  <Paragraphs>276</Paragraphs>
  <Slides>24</Slides>
  <Notes>20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24</vt:i4>
      </vt:variant>
    </vt:vector>
  </HeadingPairs>
  <TitlesOfParts>
    <vt:vector size="36" baseType="lpstr">
      <vt:lpstr>Arial</vt:lpstr>
      <vt:lpstr>Avenir Medium</vt:lpstr>
      <vt:lpstr>Calibri</vt:lpstr>
      <vt:lpstr>Calibri Light</vt:lpstr>
      <vt:lpstr>Gill Sans</vt:lpstr>
      <vt:lpstr>Gill Sans MT</vt:lpstr>
      <vt:lpstr>Modern No. 20</vt:lpstr>
      <vt:lpstr>Times New Roman</vt:lpstr>
      <vt:lpstr>Wingdings</vt:lpstr>
      <vt:lpstr>7_Custom Design</vt:lpstr>
      <vt:lpstr>8_Custom Design</vt:lpstr>
      <vt:lpstr>Office Theme</vt:lpstr>
      <vt:lpstr>  Overview of Direct Contracting   May 21, 2019</vt:lpstr>
      <vt:lpstr>Payment Model Options</vt:lpstr>
      <vt:lpstr>Direct Contracting Entities</vt:lpstr>
      <vt:lpstr>PowerPoint Presentation</vt:lpstr>
      <vt:lpstr>New Opportunities for Alignment</vt:lpstr>
      <vt:lpstr>Prospective Alignment Options</vt:lpstr>
      <vt:lpstr>PowerPoint Presentation</vt:lpstr>
      <vt:lpstr>Payment Methodology Components</vt:lpstr>
      <vt:lpstr>Risk-Sharing Arrangement</vt:lpstr>
      <vt:lpstr>Payment Methodology Components</vt:lpstr>
      <vt:lpstr>Benchmarking Methodology</vt:lpstr>
      <vt:lpstr>Payment Methodology Components</vt:lpstr>
      <vt:lpstr>Payment Model Options</vt:lpstr>
      <vt:lpstr>Payment Model Options</vt:lpstr>
      <vt:lpstr>Payment Methodology Components</vt:lpstr>
      <vt:lpstr>Risk Mitigation Mechanisms</vt:lpstr>
      <vt:lpstr>Payment Methodology Components</vt:lpstr>
      <vt:lpstr>Reconciliation</vt:lpstr>
      <vt:lpstr>Quality Performance</vt:lpstr>
      <vt:lpstr>Benefit Enhancements and Payment Rule Waivers</vt:lpstr>
      <vt:lpstr>Timeline and Next Steps</vt:lpstr>
      <vt:lpstr>How can I apply for Global PBP and Professional PBP Options?</vt:lpstr>
      <vt:lpstr>Geographic PBP Option:  Request for Information (RFI)</vt:lpstr>
      <vt:lpstr>Learn More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Gilliam, Brandi (CMS/OC)</dc:creator>
  <cp:lastModifiedBy>Pauline Lapin</cp:lastModifiedBy>
  <cp:revision>941</cp:revision>
  <dcterms:created xsi:type="dcterms:W3CDTF">2017-09-22T15:24:43Z</dcterms:created>
  <dcterms:modified xsi:type="dcterms:W3CDTF">2019-05-21T02:54:31Z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0x0101009C9B8E178FD5754F89EEEAB822598D3D</vt:lpwstr>
  </property>
  <property fmtid="{D5CDD505-2E9C-101B-9397-08002B2CF9AE}" pid="4" name="_AdHocReviewCycleID">
    <vt:i4>-496007852</vt:i4>
  </property>
  <property fmtid="{D5CDD505-2E9C-101B-9397-08002B2CF9AE}" pid="5" name="_EmailSubject">
    <vt:lpwstr>Follow Up </vt:lpwstr>
  </property>
  <property fmtid="{D5CDD505-2E9C-101B-9397-08002B2CF9AE}" pid="6" name="_AuthorEmail">
    <vt:lpwstr>Pauline.Lapin@cms.hhs.gov</vt:lpwstr>
  </property>
  <property fmtid="{D5CDD505-2E9C-101B-9397-08002B2CF9AE}" pid="7" name="_AuthorEmailDisplayName">
    <vt:lpwstr>Lapin, Pauline J. (CMS/CMMI)</vt:lpwstr>
  </property>
</Properties>
</file>