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58" r:id="rId4"/>
  </p:sldMasterIdLst>
  <p:notesMasterIdLst>
    <p:notesMasterId r:id="rId50"/>
  </p:notesMasterIdLst>
  <p:handoutMasterIdLst>
    <p:handoutMasterId r:id="rId51"/>
  </p:handoutMasterIdLst>
  <p:sldIdLst>
    <p:sldId id="335" r:id="rId5"/>
    <p:sldId id="470" r:id="rId6"/>
    <p:sldId id="471" r:id="rId7"/>
    <p:sldId id="472" r:id="rId8"/>
    <p:sldId id="288" r:id="rId9"/>
    <p:sldId id="474" r:id="rId10"/>
    <p:sldId id="347" r:id="rId11"/>
    <p:sldId id="351" r:id="rId12"/>
    <p:sldId id="352" r:id="rId13"/>
    <p:sldId id="339" r:id="rId14"/>
    <p:sldId id="340" r:id="rId15"/>
    <p:sldId id="341" r:id="rId16"/>
    <p:sldId id="343" r:id="rId17"/>
    <p:sldId id="348" r:id="rId18"/>
    <p:sldId id="344" r:id="rId19"/>
    <p:sldId id="342" r:id="rId20"/>
    <p:sldId id="353" r:id="rId21"/>
    <p:sldId id="445" r:id="rId22"/>
    <p:sldId id="446" r:id="rId23"/>
    <p:sldId id="345" r:id="rId24"/>
    <p:sldId id="346" r:id="rId25"/>
    <p:sldId id="338" r:id="rId26"/>
    <p:sldId id="448" r:id="rId27"/>
    <p:sldId id="449" r:id="rId28"/>
    <p:sldId id="450" r:id="rId29"/>
    <p:sldId id="451" r:id="rId30"/>
    <p:sldId id="452" r:id="rId31"/>
    <p:sldId id="453" r:id="rId32"/>
    <p:sldId id="454" r:id="rId33"/>
    <p:sldId id="455" r:id="rId34"/>
    <p:sldId id="456" r:id="rId35"/>
    <p:sldId id="457" r:id="rId36"/>
    <p:sldId id="458" r:id="rId37"/>
    <p:sldId id="459" r:id="rId38"/>
    <p:sldId id="460" r:id="rId39"/>
    <p:sldId id="461" r:id="rId40"/>
    <p:sldId id="462" r:id="rId41"/>
    <p:sldId id="463" r:id="rId42"/>
    <p:sldId id="464" r:id="rId43"/>
    <p:sldId id="465" r:id="rId44"/>
    <p:sldId id="466" r:id="rId45"/>
    <p:sldId id="467" r:id="rId46"/>
    <p:sldId id="468" r:id="rId47"/>
    <p:sldId id="469" r:id="rId48"/>
    <p:sldId id="473" r:id="rId49"/>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J. Held" initials="JJ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145"/>
    <a:srgbClr val="105282"/>
    <a:srgbClr val="B3931B"/>
    <a:srgbClr val="551269"/>
    <a:srgbClr val="177A86"/>
    <a:srgbClr val="FFFFFF"/>
    <a:srgbClr val="587D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2" autoAdjust="0"/>
    <p:restoredTop sz="92907" autoAdjust="0"/>
  </p:normalViewPr>
  <p:slideViewPr>
    <p:cSldViewPr snapToGrid="0" snapToObjects="1">
      <p:cViewPr varScale="1">
        <p:scale>
          <a:sx n="123" d="100"/>
          <a:sy n="123" d="100"/>
        </p:scale>
        <p:origin x="300" y="108"/>
      </p:cViewPr>
      <p:guideLst>
        <p:guide orient="horz" pos="2160"/>
        <p:guide pos="2880"/>
      </p:guideLst>
    </p:cSldViewPr>
  </p:slideViewPr>
  <p:outlineViewPr>
    <p:cViewPr>
      <p:scale>
        <a:sx n="33" d="100"/>
        <a:sy n="33" d="100"/>
      </p:scale>
      <p:origin x="0" y="744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E429EB-BFAC-4C6A-AB7C-590D2FBE2636}" type="doc">
      <dgm:prSet loTypeId="urn:microsoft.com/office/officeart/2005/8/layout/equation1" loCatId="process" qsTypeId="urn:microsoft.com/office/officeart/2005/8/quickstyle/simple1" qsCatId="simple" csTypeId="urn:microsoft.com/office/officeart/2005/8/colors/accent1_2" csCatId="accent1" phldr="1"/>
      <dgm:spPr/>
    </dgm:pt>
    <dgm:pt modelId="{90639F7D-383E-45AD-AE19-787047191530}">
      <dgm:prSet phldrT="[Text]" custT="1"/>
      <dgm:spPr>
        <a:solidFill>
          <a:schemeClr val="accent5"/>
        </a:solidFill>
      </dgm:spPr>
      <dgm:t>
        <a:bodyPr/>
        <a:lstStyle/>
        <a:p>
          <a:r>
            <a:rPr lang="en-US" sz="1050" dirty="0"/>
            <a:t>Y</a:t>
          </a:r>
        </a:p>
      </dgm:t>
    </dgm:pt>
    <dgm:pt modelId="{78EEED52-1237-48C1-90E3-867C85E76C7C}" type="parTrans" cxnId="{7B20707F-4540-4719-B5D1-DC5435ED673D}">
      <dgm:prSet/>
      <dgm:spPr/>
      <dgm:t>
        <a:bodyPr/>
        <a:lstStyle/>
        <a:p>
          <a:endParaRPr lang="en-US" sz="2800"/>
        </a:p>
      </dgm:t>
    </dgm:pt>
    <dgm:pt modelId="{CFFDDABD-1BC8-4910-A8B1-9930675E0697}" type="sibTrans" cxnId="{7B20707F-4540-4719-B5D1-DC5435ED673D}">
      <dgm:prSet custT="1"/>
      <dgm:spPr>
        <a:solidFill>
          <a:schemeClr val="accent5">
            <a:lumMod val="40000"/>
            <a:lumOff val="60000"/>
          </a:schemeClr>
        </a:solidFill>
      </dgm:spPr>
      <dgm:t>
        <a:bodyPr/>
        <a:lstStyle/>
        <a:p>
          <a:endParaRPr lang="en-US" sz="1000"/>
        </a:p>
      </dgm:t>
    </dgm:pt>
    <dgm:pt modelId="{9C2778CD-9F36-44FB-A8EF-E6A3AAE78D91}">
      <dgm:prSet phldrT="[Text]" custT="1"/>
      <dgm:spPr>
        <a:solidFill>
          <a:schemeClr val="accent5"/>
        </a:solidFill>
      </dgm:spPr>
      <dgm:t>
        <a:bodyPr/>
        <a:lstStyle/>
        <a:p>
          <a:r>
            <a:rPr lang="en-US" sz="1050" dirty="0"/>
            <a:t>Next Gen ACO Participant</a:t>
          </a:r>
        </a:p>
      </dgm:t>
    </dgm:pt>
    <dgm:pt modelId="{73B9B496-EBC5-480C-9B09-1029D0806B80}" type="parTrans" cxnId="{F86644EB-7290-41FC-AE87-4DC357F54A45}">
      <dgm:prSet/>
      <dgm:spPr/>
      <dgm:t>
        <a:bodyPr/>
        <a:lstStyle/>
        <a:p>
          <a:endParaRPr lang="en-US" sz="2800"/>
        </a:p>
      </dgm:t>
    </dgm:pt>
    <dgm:pt modelId="{BB39119C-E8C9-45C4-BADD-E148CCDF7D84}" type="sibTrans" cxnId="{F86644EB-7290-41FC-AE87-4DC357F54A45}">
      <dgm:prSet custT="1"/>
      <dgm:spPr>
        <a:solidFill>
          <a:schemeClr val="accent5">
            <a:lumMod val="40000"/>
            <a:lumOff val="60000"/>
          </a:schemeClr>
        </a:solidFill>
      </dgm:spPr>
      <dgm:t>
        <a:bodyPr/>
        <a:lstStyle/>
        <a:p>
          <a:endParaRPr lang="en-US" sz="1000"/>
        </a:p>
      </dgm:t>
    </dgm:pt>
    <dgm:pt modelId="{3959A4A9-2279-4534-A43D-632ABF5F1FCE}">
      <dgm:prSet phldrT="[Text]" custT="1"/>
      <dgm:spPr>
        <a:solidFill>
          <a:schemeClr val="accent5"/>
        </a:solidFill>
      </dgm:spPr>
      <dgm:t>
        <a:bodyPr/>
        <a:lstStyle/>
        <a:p>
          <a:r>
            <a:rPr lang="en-US" sz="1050" dirty="0"/>
            <a:t>Pre-and-post joint replacement falls prevention program </a:t>
          </a:r>
        </a:p>
      </dgm:t>
    </dgm:pt>
    <dgm:pt modelId="{E16A4724-8026-4A28-8ECE-307BC09F5198}" type="parTrans" cxnId="{50A68657-55D8-4F64-85E1-E4F35799502E}">
      <dgm:prSet/>
      <dgm:spPr/>
      <dgm:t>
        <a:bodyPr/>
        <a:lstStyle/>
        <a:p>
          <a:endParaRPr lang="en-US" sz="2800"/>
        </a:p>
      </dgm:t>
    </dgm:pt>
    <dgm:pt modelId="{C5DA95F6-71BD-4D0D-A39B-88B42F88A830}" type="sibTrans" cxnId="{50A68657-55D8-4F64-85E1-E4F35799502E}">
      <dgm:prSet/>
      <dgm:spPr/>
      <dgm:t>
        <a:bodyPr/>
        <a:lstStyle/>
        <a:p>
          <a:endParaRPr lang="en-US" sz="2800"/>
        </a:p>
      </dgm:t>
    </dgm:pt>
    <dgm:pt modelId="{B91AA9DA-DEBE-4DEB-BF4F-50EA864648F4}" type="pres">
      <dgm:prSet presAssocID="{DAE429EB-BFAC-4C6A-AB7C-590D2FBE2636}" presName="linearFlow" presStyleCnt="0">
        <dgm:presLayoutVars>
          <dgm:dir/>
          <dgm:resizeHandles val="exact"/>
        </dgm:presLayoutVars>
      </dgm:prSet>
      <dgm:spPr/>
    </dgm:pt>
    <dgm:pt modelId="{B3ACAEF2-BE09-491F-BF9A-A23EFBFCBB06}" type="pres">
      <dgm:prSet presAssocID="{90639F7D-383E-45AD-AE19-787047191530}" presName="node" presStyleLbl="node1" presStyleIdx="0" presStyleCnt="3" custLinFactNeighborX="67361">
        <dgm:presLayoutVars>
          <dgm:bulletEnabled val="1"/>
        </dgm:presLayoutVars>
      </dgm:prSet>
      <dgm:spPr/>
    </dgm:pt>
    <dgm:pt modelId="{745DFD0B-62E2-4214-BBC5-38E5E1CC7F77}" type="pres">
      <dgm:prSet presAssocID="{CFFDDABD-1BC8-4910-A8B1-9930675E0697}" presName="spacerL" presStyleCnt="0"/>
      <dgm:spPr/>
    </dgm:pt>
    <dgm:pt modelId="{BA6145A9-355C-49B7-8F92-C6808D00722E}" type="pres">
      <dgm:prSet presAssocID="{CFFDDABD-1BC8-4910-A8B1-9930675E0697}" presName="sibTrans" presStyleLbl="sibTrans2D1" presStyleIdx="0" presStyleCnt="2"/>
      <dgm:spPr/>
    </dgm:pt>
    <dgm:pt modelId="{79A11B31-3D60-4C06-96AA-3F3112F8D713}" type="pres">
      <dgm:prSet presAssocID="{CFFDDABD-1BC8-4910-A8B1-9930675E0697}" presName="spacerR" presStyleCnt="0"/>
      <dgm:spPr/>
    </dgm:pt>
    <dgm:pt modelId="{875C5EC8-E173-4EA8-B64A-4DB9589372F3}" type="pres">
      <dgm:prSet presAssocID="{9C2778CD-9F36-44FB-A8EF-E6A3AAE78D91}" presName="node" presStyleLbl="node1" presStyleIdx="1" presStyleCnt="3">
        <dgm:presLayoutVars>
          <dgm:bulletEnabled val="1"/>
        </dgm:presLayoutVars>
      </dgm:prSet>
      <dgm:spPr/>
    </dgm:pt>
    <dgm:pt modelId="{57A3A656-1696-410E-9CD5-FBF7EE9CE3C4}" type="pres">
      <dgm:prSet presAssocID="{BB39119C-E8C9-45C4-BADD-E148CCDF7D84}" presName="spacerL" presStyleCnt="0"/>
      <dgm:spPr/>
    </dgm:pt>
    <dgm:pt modelId="{AEE98CE8-F5B8-42CB-A5D3-6F072E17205F}" type="pres">
      <dgm:prSet presAssocID="{BB39119C-E8C9-45C4-BADD-E148CCDF7D84}" presName="sibTrans" presStyleLbl="sibTrans2D1" presStyleIdx="1" presStyleCnt="2"/>
      <dgm:spPr/>
    </dgm:pt>
    <dgm:pt modelId="{09FD450C-BBAD-4F28-80AA-CAE8FC6904D7}" type="pres">
      <dgm:prSet presAssocID="{BB39119C-E8C9-45C4-BADD-E148CCDF7D84}" presName="spacerR" presStyleCnt="0"/>
      <dgm:spPr/>
    </dgm:pt>
    <dgm:pt modelId="{87C7BABC-A9C7-48B1-AAC7-B5074EA30A7B}" type="pres">
      <dgm:prSet presAssocID="{3959A4A9-2279-4534-A43D-632ABF5F1FCE}" presName="node" presStyleLbl="node1" presStyleIdx="2" presStyleCnt="3">
        <dgm:presLayoutVars>
          <dgm:bulletEnabled val="1"/>
        </dgm:presLayoutVars>
      </dgm:prSet>
      <dgm:spPr/>
    </dgm:pt>
  </dgm:ptLst>
  <dgm:cxnLst>
    <dgm:cxn modelId="{1CFAD93A-FEB2-46CC-AB97-A60A48B4C589}" type="presOf" srcId="{90639F7D-383E-45AD-AE19-787047191530}" destId="{B3ACAEF2-BE09-491F-BF9A-A23EFBFCBB06}" srcOrd="0" destOrd="0" presId="urn:microsoft.com/office/officeart/2005/8/layout/equation1"/>
    <dgm:cxn modelId="{E83E216E-664A-4103-9DFF-4163FB5305AE}" type="presOf" srcId="{DAE429EB-BFAC-4C6A-AB7C-590D2FBE2636}" destId="{B91AA9DA-DEBE-4DEB-BF4F-50EA864648F4}" srcOrd="0" destOrd="0" presId="urn:microsoft.com/office/officeart/2005/8/layout/equation1"/>
    <dgm:cxn modelId="{50A68657-55D8-4F64-85E1-E4F35799502E}" srcId="{DAE429EB-BFAC-4C6A-AB7C-590D2FBE2636}" destId="{3959A4A9-2279-4534-A43D-632ABF5F1FCE}" srcOrd="2" destOrd="0" parTransId="{E16A4724-8026-4A28-8ECE-307BC09F5198}" sibTransId="{C5DA95F6-71BD-4D0D-A39B-88B42F88A830}"/>
    <dgm:cxn modelId="{7B20707F-4540-4719-B5D1-DC5435ED673D}" srcId="{DAE429EB-BFAC-4C6A-AB7C-590D2FBE2636}" destId="{90639F7D-383E-45AD-AE19-787047191530}" srcOrd="0" destOrd="0" parTransId="{78EEED52-1237-48C1-90E3-867C85E76C7C}" sibTransId="{CFFDDABD-1BC8-4910-A8B1-9930675E0697}"/>
    <dgm:cxn modelId="{E620AC91-FC65-4FFB-99B8-763F49407CA1}" type="presOf" srcId="{9C2778CD-9F36-44FB-A8EF-E6A3AAE78D91}" destId="{875C5EC8-E173-4EA8-B64A-4DB9589372F3}" srcOrd="0" destOrd="0" presId="urn:microsoft.com/office/officeart/2005/8/layout/equation1"/>
    <dgm:cxn modelId="{88D33F97-4B95-46FE-83A5-24B9E9CE8EB1}" type="presOf" srcId="{CFFDDABD-1BC8-4910-A8B1-9930675E0697}" destId="{BA6145A9-355C-49B7-8F92-C6808D00722E}" srcOrd="0" destOrd="0" presId="urn:microsoft.com/office/officeart/2005/8/layout/equation1"/>
    <dgm:cxn modelId="{F8CB06A8-EB13-4377-A408-0D1D81B8FA9C}" type="presOf" srcId="{3959A4A9-2279-4534-A43D-632ABF5F1FCE}" destId="{87C7BABC-A9C7-48B1-AAC7-B5074EA30A7B}" srcOrd="0" destOrd="0" presId="urn:microsoft.com/office/officeart/2005/8/layout/equation1"/>
    <dgm:cxn modelId="{01497BC4-3677-4F48-A92F-4F75E52EAC01}" type="presOf" srcId="{BB39119C-E8C9-45C4-BADD-E148CCDF7D84}" destId="{AEE98CE8-F5B8-42CB-A5D3-6F072E17205F}" srcOrd="0" destOrd="0" presId="urn:microsoft.com/office/officeart/2005/8/layout/equation1"/>
    <dgm:cxn modelId="{F86644EB-7290-41FC-AE87-4DC357F54A45}" srcId="{DAE429EB-BFAC-4C6A-AB7C-590D2FBE2636}" destId="{9C2778CD-9F36-44FB-A8EF-E6A3AAE78D91}" srcOrd="1" destOrd="0" parTransId="{73B9B496-EBC5-480C-9B09-1029D0806B80}" sibTransId="{BB39119C-E8C9-45C4-BADD-E148CCDF7D84}"/>
    <dgm:cxn modelId="{B82D0C1E-17F1-431E-9DAD-66E214ADE58B}" type="presParOf" srcId="{B91AA9DA-DEBE-4DEB-BF4F-50EA864648F4}" destId="{B3ACAEF2-BE09-491F-BF9A-A23EFBFCBB06}" srcOrd="0" destOrd="0" presId="urn:microsoft.com/office/officeart/2005/8/layout/equation1"/>
    <dgm:cxn modelId="{3056E30D-2810-4999-82AB-07543D0EF4E2}" type="presParOf" srcId="{B91AA9DA-DEBE-4DEB-BF4F-50EA864648F4}" destId="{745DFD0B-62E2-4214-BBC5-38E5E1CC7F77}" srcOrd="1" destOrd="0" presId="urn:microsoft.com/office/officeart/2005/8/layout/equation1"/>
    <dgm:cxn modelId="{618590B3-6760-406B-897E-9AD25987569F}" type="presParOf" srcId="{B91AA9DA-DEBE-4DEB-BF4F-50EA864648F4}" destId="{BA6145A9-355C-49B7-8F92-C6808D00722E}" srcOrd="2" destOrd="0" presId="urn:microsoft.com/office/officeart/2005/8/layout/equation1"/>
    <dgm:cxn modelId="{340C4B6D-FECF-4446-9BF5-452404572210}" type="presParOf" srcId="{B91AA9DA-DEBE-4DEB-BF4F-50EA864648F4}" destId="{79A11B31-3D60-4C06-96AA-3F3112F8D713}" srcOrd="3" destOrd="0" presId="urn:microsoft.com/office/officeart/2005/8/layout/equation1"/>
    <dgm:cxn modelId="{80977F5F-9F0D-4D45-9CB0-92B606B74D14}" type="presParOf" srcId="{B91AA9DA-DEBE-4DEB-BF4F-50EA864648F4}" destId="{875C5EC8-E173-4EA8-B64A-4DB9589372F3}" srcOrd="4" destOrd="0" presId="urn:microsoft.com/office/officeart/2005/8/layout/equation1"/>
    <dgm:cxn modelId="{8829199B-80DC-482B-9BF7-26329FC53F73}" type="presParOf" srcId="{B91AA9DA-DEBE-4DEB-BF4F-50EA864648F4}" destId="{57A3A656-1696-410E-9CD5-FBF7EE9CE3C4}" srcOrd="5" destOrd="0" presId="urn:microsoft.com/office/officeart/2005/8/layout/equation1"/>
    <dgm:cxn modelId="{47F533CB-DB1C-4DB3-9034-4FFCFC3A5D2B}" type="presParOf" srcId="{B91AA9DA-DEBE-4DEB-BF4F-50EA864648F4}" destId="{AEE98CE8-F5B8-42CB-A5D3-6F072E17205F}" srcOrd="6" destOrd="0" presId="urn:microsoft.com/office/officeart/2005/8/layout/equation1"/>
    <dgm:cxn modelId="{01BE2984-B060-4542-9FD1-DE9833D0B9FC}" type="presParOf" srcId="{B91AA9DA-DEBE-4DEB-BF4F-50EA864648F4}" destId="{09FD450C-BBAD-4F28-80AA-CAE8FC6904D7}" srcOrd="7" destOrd="0" presId="urn:microsoft.com/office/officeart/2005/8/layout/equation1"/>
    <dgm:cxn modelId="{E1D42C2A-FD22-4F86-B281-8D3DC1A2298C}" type="presParOf" srcId="{B91AA9DA-DEBE-4DEB-BF4F-50EA864648F4}" destId="{87C7BABC-A9C7-48B1-AAC7-B5074EA30A7B}"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E429EB-BFAC-4C6A-AB7C-590D2FBE2636}" type="doc">
      <dgm:prSet loTypeId="urn:microsoft.com/office/officeart/2005/8/layout/equation1" loCatId="process" qsTypeId="urn:microsoft.com/office/officeart/2005/8/quickstyle/simple1" qsCatId="simple" csTypeId="urn:microsoft.com/office/officeart/2005/8/colors/accent1_2" csCatId="accent1" phldr="1"/>
      <dgm:spPr/>
    </dgm:pt>
    <dgm:pt modelId="{90639F7D-383E-45AD-AE19-787047191530}">
      <dgm:prSet phldrT="[Text]" custT="1"/>
      <dgm:spPr>
        <a:solidFill>
          <a:schemeClr val="accent5"/>
        </a:solidFill>
      </dgm:spPr>
      <dgm:t>
        <a:bodyPr/>
        <a:lstStyle/>
        <a:p>
          <a:r>
            <a:rPr lang="en-US" sz="1050" dirty="0"/>
            <a:t>Y</a:t>
          </a:r>
        </a:p>
      </dgm:t>
    </dgm:pt>
    <dgm:pt modelId="{78EEED52-1237-48C1-90E3-867C85E76C7C}" type="parTrans" cxnId="{7B20707F-4540-4719-B5D1-DC5435ED673D}">
      <dgm:prSet/>
      <dgm:spPr/>
      <dgm:t>
        <a:bodyPr/>
        <a:lstStyle/>
        <a:p>
          <a:endParaRPr lang="en-US" sz="2800"/>
        </a:p>
      </dgm:t>
    </dgm:pt>
    <dgm:pt modelId="{CFFDDABD-1BC8-4910-A8B1-9930675E0697}" type="sibTrans" cxnId="{7B20707F-4540-4719-B5D1-DC5435ED673D}">
      <dgm:prSet custT="1"/>
      <dgm:spPr>
        <a:solidFill>
          <a:schemeClr val="accent5">
            <a:lumMod val="40000"/>
            <a:lumOff val="60000"/>
          </a:schemeClr>
        </a:solidFill>
      </dgm:spPr>
      <dgm:t>
        <a:bodyPr/>
        <a:lstStyle/>
        <a:p>
          <a:endParaRPr lang="en-US" sz="1000"/>
        </a:p>
      </dgm:t>
    </dgm:pt>
    <dgm:pt modelId="{9C2778CD-9F36-44FB-A8EF-E6A3AAE78D91}">
      <dgm:prSet phldrT="[Text]" custT="1"/>
      <dgm:spPr>
        <a:solidFill>
          <a:schemeClr val="accent5"/>
        </a:solidFill>
      </dgm:spPr>
      <dgm:t>
        <a:bodyPr/>
        <a:lstStyle/>
        <a:p>
          <a:r>
            <a:rPr lang="en-US" sz="1050" dirty="0"/>
            <a:t>Primary Care Practice</a:t>
          </a:r>
        </a:p>
      </dgm:t>
    </dgm:pt>
    <dgm:pt modelId="{73B9B496-EBC5-480C-9B09-1029D0806B80}" type="parTrans" cxnId="{F86644EB-7290-41FC-AE87-4DC357F54A45}">
      <dgm:prSet/>
      <dgm:spPr/>
      <dgm:t>
        <a:bodyPr/>
        <a:lstStyle/>
        <a:p>
          <a:endParaRPr lang="en-US" sz="2800"/>
        </a:p>
      </dgm:t>
    </dgm:pt>
    <dgm:pt modelId="{BB39119C-E8C9-45C4-BADD-E148CCDF7D84}" type="sibTrans" cxnId="{F86644EB-7290-41FC-AE87-4DC357F54A45}">
      <dgm:prSet custT="1"/>
      <dgm:spPr>
        <a:solidFill>
          <a:schemeClr val="accent5">
            <a:lumMod val="40000"/>
            <a:lumOff val="60000"/>
          </a:schemeClr>
        </a:solidFill>
      </dgm:spPr>
      <dgm:t>
        <a:bodyPr/>
        <a:lstStyle/>
        <a:p>
          <a:endParaRPr lang="en-US" sz="1000"/>
        </a:p>
      </dgm:t>
    </dgm:pt>
    <dgm:pt modelId="{3959A4A9-2279-4534-A43D-632ABF5F1FCE}">
      <dgm:prSet phldrT="[Text]" custT="1"/>
      <dgm:spPr>
        <a:solidFill>
          <a:schemeClr val="accent5"/>
        </a:solidFill>
      </dgm:spPr>
      <dgm:t>
        <a:bodyPr/>
        <a:lstStyle/>
        <a:p>
          <a:r>
            <a:rPr lang="en-US" sz="1050" dirty="0"/>
            <a:t>Falls Prevention</a:t>
          </a:r>
        </a:p>
      </dgm:t>
    </dgm:pt>
    <dgm:pt modelId="{E16A4724-8026-4A28-8ECE-307BC09F5198}" type="parTrans" cxnId="{50A68657-55D8-4F64-85E1-E4F35799502E}">
      <dgm:prSet/>
      <dgm:spPr/>
      <dgm:t>
        <a:bodyPr/>
        <a:lstStyle/>
        <a:p>
          <a:endParaRPr lang="en-US" sz="2800"/>
        </a:p>
      </dgm:t>
    </dgm:pt>
    <dgm:pt modelId="{C5DA95F6-71BD-4D0D-A39B-88B42F88A830}" type="sibTrans" cxnId="{50A68657-55D8-4F64-85E1-E4F35799502E}">
      <dgm:prSet/>
      <dgm:spPr/>
      <dgm:t>
        <a:bodyPr/>
        <a:lstStyle/>
        <a:p>
          <a:endParaRPr lang="en-US" sz="2800"/>
        </a:p>
      </dgm:t>
    </dgm:pt>
    <dgm:pt modelId="{B91AA9DA-DEBE-4DEB-BF4F-50EA864648F4}" type="pres">
      <dgm:prSet presAssocID="{DAE429EB-BFAC-4C6A-AB7C-590D2FBE2636}" presName="linearFlow" presStyleCnt="0">
        <dgm:presLayoutVars>
          <dgm:dir/>
          <dgm:resizeHandles val="exact"/>
        </dgm:presLayoutVars>
      </dgm:prSet>
      <dgm:spPr/>
    </dgm:pt>
    <dgm:pt modelId="{B3ACAEF2-BE09-491F-BF9A-A23EFBFCBB06}" type="pres">
      <dgm:prSet presAssocID="{90639F7D-383E-45AD-AE19-787047191530}" presName="node" presStyleLbl="node1" presStyleIdx="0" presStyleCnt="3">
        <dgm:presLayoutVars>
          <dgm:bulletEnabled val="1"/>
        </dgm:presLayoutVars>
      </dgm:prSet>
      <dgm:spPr/>
    </dgm:pt>
    <dgm:pt modelId="{745DFD0B-62E2-4214-BBC5-38E5E1CC7F77}" type="pres">
      <dgm:prSet presAssocID="{CFFDDABD-1BC8-4910-A8B1-9930675E0697}" presName="spacerL" presStyleCnt="0"/>
      <dgm:spPr/>
    </dgm:pt>
    <dgm:pt modelId="{BA6145A9-355C-49B7-8F92-C6808D00722E}" type="pres">
      <dgm:prSet presAssocID="{CFFDDABD-1BC8-4910-A8B1-9930675E0697}" presName="sibTrans" presStyleLbl="sibTrans2D1" presStyleIdx="0" presStyleCnt="2"/>
      <dgm:spPr/>
    </dgm:pt>
    <dgm:pt modelId="{79A11B31-3D60-4C06-96AA-3F3112F8D713}" type="pres">
      <dgm:prSet presAssocID="{CFFDDABD-1BC8-4910-A8B1-9930675E0697}" presName="spacerR" presStyleCnt="0"/>
      <dgm:spPr/>
    </dgm:pt>
    <dgm:pt modelId="{875C5EC8-E173-4EA8-B64A-4DB9589372F3}" type="pres">
      <dgm:prSet presAssocID="{9C2778CD-9F36-44FB-A8EF-E6A3AAE78D91}" presName="node" presStyleLbl="node1" presStyleIdx="1" presStyleCnt="3">
        <dgm:presLayoutVars>
          <dgm:bulletEnabled val="1"/>
        </dgm:presLayoutVars>
      </dgm:prSet>
      <dgm:spPr/>
    </dgm:pt>
    <dgm:pt modelId="{57A3A656-1696-410E-9CD5-FBF7EE9CE3C4}" type="pres">
      <dgm:prSet presAssocID="{BB39119C-E8C9-45C4-BADD-E148CCDF7D84}" presName="spacerL" presStyleCnt="0"/>
      <dgm:spPr/>
    </dgm:pt>
    <dgm:pt modelId="{AEE98CE8-F5B8-42CB-A5D3-6F072E17205F}" type="pres">
      <dgm:prSet presAssocID="{BB39119C-E8C9-45C4-BADD-E148CCDF7D84}" presName="sibTrans" presStyleLbl="sibTrans2D1" presStyleIdx="1" presStyleCnt="2"/>
      <dgm:spPr/>
    </dgm:pt>
    <dgm:pt modelId="{09FD450C-BBAD-4F28-80AA-CAE8FC6904D7}" type="pres">
      <dgm:prSet presAssocID="{BB39119C-E8C9-45C4-BADD-E148CCDF7D84}" presName="spacerR" presStyleCnt="0"/>
      <dgm:spPr/>
    </dgm:pt>
    <dgm:pt modelId="{87C7BABC-A9C7-48B1-AAC7-B5074EA30A7B}" type="pres">
      <dgm:prSet presAssocID="{3959A4A9-2279-4534-A43D-632ABF5F1FCE}" presName="node" presStyleLbl="node1" presStyleIdx="2" presStyleCnt="3">
        <dgm:presLayoutVars>
          <dgm:bulletEnabled val="1"/>
        </dgm:presLayoutVars>
      </dgm:prSet>
      <dgm:spPr/>
    </dgm:pt>
  </dgm:ptLst>
  <dgm:cxnLst>
    <dgm:cxn modelId="{1CFAD93A-FEB2-46CC-AB97-A60A48B4C589}" type="presOf" srcId="{90639F7D-383E-45AD-AE19-787047191530}" destId="{B3ACAEF2-BE09-491F-BF9A-A23EFBFCBB06}" srcOrd="0" destOrd="0" presId="urn:microsoft.com/office/officeart/2005/8/layout/equation1"/>
    <dgm:cxn modelId="{E83E216E-664A-4103-9DFF-4163FB5305AE}" type="presOf" srcId="{DAE429EB-BFAC-4C6A-AB7C-590D2FBE2636}" destId="{B91AA9DA-DEBE-4DEB-BF4F-50EA864648F4}" srcOrd="0" destOrd="0" presId="urn:microsoft.com/office/officeart/2005/8/layout/equation1"/>
    <dgm:cxn modelId="{50A68657-55D8-4F64-85E1-E4F35799502E}" srcId="{DAE429EB-BFAC-4C6A-AB7C-590D2FBE2636}" destId="{3959A4A9-2279-4534-A43D-632ABF5F1FCE}" srcOrd="2" destOrd="0" parTransId="{E16A4724-8026-4A28-8ECE-307BC09F5198}" sibTransId="{C5DA95F6-71BD-4D0D-A39B-88B42F88A830}"/>
    <dgm:cxn modelId="{7B20707F-4540-4719-B5D1-DC5435ED673D}" srcId="{DAE429EB-BFAC-4C6A-AB7C-590D2FBE2636}" destId="{90639F7D-383E-45AD-AE19-787047191530}" srcOrd="0" destOrd="0" parTransId="{78EEED52-1237-48C1-90E3-867C85E76C7C}" sibTransId="{CFFDDABD-1BC8-4910-A8B1-9930675E0697}"/>
    <dgm:cxn modelId="{E620AC91-FC65-4FFB-99B8-763F49407CA1}" type="presOf" srcId="{9C2778CD-9F36-44FB-A8EF-E6A3AAE78D91}" destId="{875C5EC8-E173-4EA8-B64A-4DB9589372F3}" srcOrd="0" destOrd="0" presId="urn:microsoft.com/office/officeart/2005/8/layout/equation1"/>
    <dgm:cxn modelId="{88D33F97-4B95-46FE-83A5-24B9E9CE8EB1}" type="presOf" srcId="{CFFDDABD-1BC8-4910-A8B1-9930675E0697}" destId="{BA6145A9-355C-49B7-8F92-C6808D00722E}" srcOrd="0" destOrd="0" presId="urn:microsoft.com/office/officeart/2005/8/layout/equation1"/>
    <dgm:cxn modelId="{F8CB06A8-EB13-4377-A408-0D1D81B8FA9C}" type="presOf" srcId="{3959A4A9-2279-4534-A43D-632ABF5F1FCE}" destId="{87C7BABC-A9C7-48B1-AAC7-B5074EA30A7B}" srcOrd="0" destOrd="0" presId="urn:microsoft.com/office/officeart/2005/8/layout/equation1"/>
    <dgm:cxn modelId="{01497BC4-3677-4F48-A92F-4F75E52EAC01}" type="presOf" srcId="{BB39119C-E8C9-45C4-BADD-E148CCDF7D84}" destId="{AEE98CE8-F5B8-42CB-A5D3-6F072E17205F}" srcOrd="0" destOrd="0" presId="urn:microsoft.com/office/officeart/2005/8/layout/equation1"/>
    <dgm:cxn modelId="{F86644EB-7290-41FC-AE87-4DC357F54A45}" srcId="{DAE429EB-BFAC-4C6A-AB7C-590D2FBE2636}" destId="{9C2778CD-9F36-44FB-A8EF-E6A3AAE78D91}" srcOrd="1" destOrd="0" parTransId="{73B9B496-EBC5-480C-9B09-1029D0806B80}" sibTransId="{BB39119C-E8C9-45C4-BADD-E148CCDF7D84}"/>
    <dgm:cxn modelId="{B82D0C1E-17F1-431E-9DAD-66E214ADE58B}" type="presParOf" srcId="{B91AA9DA-DEBE-4DEB-BF4F-50EA864648F4}" destId="{B3ACAEF2-BE09-491F-BF9A-A23EFBFCBB06}" srcOrd="0" destOrd="0" presId="urn:microsoft.com/office/officeart/2005/8/layout/equation1"/>
    <dgm:cxn modelId="{3056E30D-2810-4999-82AB-07543D0EF4E2}" type="presParOf" srcId="{B91AA9DA-DEBE-4DEB-BF4F-50EA864648F4}" destId="{745DFD0B-62E2-4214-BBC5-38E5E1CC7F77}" srcOrd="1" destOrd="0" presId="urn:microsoft.com/office/officeart/2005/8/layout/equation1"/>
    <dgm:cxn modelId="{618590B3-6760-406B-897E-9AD25987569F}" type="presParOf" srcId="{B91AA9DA-DEBE-4DEB-BF4F-50EA864648F4}" destId="{BA6145A9-355C-49B7-8F92-C6808D00722E}" srcOrd="2" destOrd="0" presId="urn:microsoft.com/office/officeart/2005/8/layout/equation1"/>
    <dgm:cxn modelId="{340C4B6D-FECF-4446-9BF5-452404572210}" type="presParOf" srcId="{B91AA9DA-DEBE-4DEB-BF4F-50EA864648F4}" destId="{79A11B31-3D60-4C06-96AA-3F3112F8D713}" srcOrd="3" destOrd="0" presId="urn:microsoft.com/office/officeart/2005/8/layout/equation1"/>
    <dgm:cxn modelId="{80977F5F-9F0D-4D45-9CB0-92B606B74D14}" type="presParOf" srcId="{B91AA9DA-DEBE-4DEB-BF4F-50EA864648F4}" destId="{875C5EC8-E173-4EA8-B64A-4DB9589372F3}" srcOrd="4" destOrd="0" presId="urn:microsoft.com/office/officeart/2005/8/layout/equation1"/>
    <dgm:cxn modelId="{8829199B-80DC-482B-9BF7-26329FC53F73}" type="presParOf" srcId="{B91AA9DA-DEBE-4DEB-BF4F-50EA864648F4}" destId="{57A3A656-1696-410E-9CD5-FBF7EE9CE3C4}" srcOrd="5" destOrd="0" presId="urn:microsoft.com/office/officeart/2005/8/layout/equation1"/>
    <dgm:cxn modelId="{47F533CB-DB1C-4DB3-9034-4FFCFC3A5D2B}" type="presParOf" srcId="{B91AA9DA-DEBE-4DEB-BF4F-50EA864648F4}" destId="{AEE98CE8-F5B8-42CB-A5D3-6F072E17205F}" srcOrd="6" destOrd="0" presId="urn:microsoft.com/office/officeart/2005/8/layout/equation1"/>
    <dgm:cxn modelId="{01BE2984-B060-4542-9FD1-DE9833D0B9FC}" type="presParOf" srcId="{B91AA9DA-DEBE-4DEB-BF4F-50EA864648F4}" destId="{09FD450C-BBAD-4F28-80AA-CAE8FC6904D7}" srcOrd="7" destOrd="0" presId="urn:microsoft.com/office/officeart/2005/8/layout/equation1"/>
    <dgm:cxn modelId="{E1D42C2A-FD22-4F86-B281-8D3DC1A2298C}" type="presParOf" srcId="{B91AA9DA-DEBE-4DEB-BF4F-50EA864648F4}" destId="{87C7BABC-A9C7-48B1-AAC7-B5074EA30A7B}"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E429EB-BFAC-4C6A-AB7C-590D2FBE2636}" type="doc">
      <dgm:prSet loTypeId="urn:microsoft.com/office/officeart/2005/8/layout/equation1" loCatId="process" qsTypeId="urn:microsoft.com/office/officeart/2005/8/quickstyle/simple1" qsCatId="simple" csTypeId="urn:microsoft.com/office/officeart/2005/8/colors/accent1_2" csCatId="accent1" phldr="1"/>
      <dgm:spPr/>
    </dgm:pt>
    <dgm:pt modelId="{90639F7D-383E-45AD-AE19-787047191530}">
      <dgm:prSet phldrT="[Text]" custT="1"/>
      <dgm:spPr>
        <a:solidFill>
          <a:schemeClr val="accent4"/>
        </a:solidFill>
      </dgm:spPr>
      <dgm:t>
        <a:bodyPr/>
        <a:lstStyle/>
        <a:p>
          <a:r>
            <a:rPr lang="en-US" sz="1050" dirty="0"/>
            <a:t>Y</a:t>
          </a:r>
        </a:p>
      </dgm:t>
    </dgm:pt>
    <dgm:pt modelId="{78EEED52-1237-48C1-90E3-867C85E76C7C}" type="parTrans" cxnId="{7B20707F-4540-4719-B5D1-DC5435ED673D}">
      <dgm:prSet/>
      <dgm:spPr/>
      <dgm:t>
        <a:bodyPr/>
        <a:lstStyle/>
        <a:p>
          <a:endParaRPr lang="en-US" sz="2800"/>
        </a:p>
      </dgm:t>
    </dgm:pt>
    <dgm:pt modelId="{CFFDDABD-1BC8-4910-A8B1-9930675E0697}" type="sibTrans" cxnId="{7B20707F-4540-4719-B5D1-DC5435ED673D}">
      <dgm:prSet custT="1"/>
      <dgm:spPr>
        <a:solidFill>
          <a:schemeClr val="accent4">
            <a:lumMod val="40000"/>
            <a:lumOff val="60000"/>
          </a:schemeClr>
        </a:solidFill>
      </dgm:spPr>
      <dgm:t>
        <a:bodyPr/>
        <a:lstStyle/>
        <a:p>
          <a:endParaRPr lang="en-US" sz="1000"/>
        </a:p>
      </dgm:t>
    </dgm:pt>
    <dgm:pt modelId="{9C2778CD-9F36-44FB-A8EF-E6A3AAE78D91}">
      <dgm:prSet phldrT="[Text]" custT="1"/>
      <dgm:spPr>
        <a:solidFill>
          <a:schemeClr val="accent4"/>
        </a:solidFill>
      </dgm:spPr>
      <dgm:t>
        <a:bodyPr/>
        <a:lstStyle/>
        <a:p>
          <a:r>
            <a:rPr lang="en-US" sz="1050" dirty="0"/>
            <a:t>Shared Space Health Care Partner (PCP, PT)</a:t>
          </a:r>
        </a:p>
      </dgm:t>
    </dgm:pt>
    <dgm:pt modelId="{73B9B496-EBC5-480C-9B09-1029D0806B80}" type="parTrans" cxnId="{F86644EB-7290-41FC-AE87-4DC357F54A45}">
      <dgm:prSet/>
      <dgm:spPr/>
      <dgm:t>
        <a:bodyPr/>
        <a:lstStyle/>
        <a:p>
          <a:endParaRPr lang="en-US" sz="2800"/>
        </a:p>
      </dgm:t>
    </dgm:pt>
    <dgm:pt modelId="{BB39119C-E8C9-45C4-BADD-E148CCDF7D84}" type="sibTrans" cxnId="{F86644EB-7290-41FC-AE87-4DC357F54A45}">
      <dgm:prSet custT="1"/>
      <dgm:spPr>
        <a:solidFill>
          <a:schemeClr val="accent4">
            <a:lumMod val="40000"/>
            <a:lumOff val="60000"/>
          </a:schemeClr>
        </a:solidFill>
      </dgm:spPr>
      <dgm:t>
        <a:bodyPr/>
        <a:lstStyle/>
        <a:p>
          <a:endParaRPr lang="en-US" sz="1000"/>
        </a:p>
      </dgm:t>
    </dgm:pt>
    <dgm:pt modelId="{3959A4A9-2279-4534-A43D-632ABF5F1FCE}">
      <dgm:prSet phldrT="[Text]" custT="1"/>
      <dgm:spPr>
        <a:solidFill>
          <a:schemeClr val="accent4"/>
        </a:solidFill>
      </dgm:spPr>
      <dgm:t>
        <a:bodyPr/>
        <a:lstStyle/>
        <a:p>
          <a:r>
            <a:rPr lang="en-US" sz="1050" dirty="0"/>
            <a:t>Falls prevention program under direct supervision</a:t>
          </a:r>
        </a:p>
      </dgm:t>
    </dgm:pt>
    <dgm:pt modelId="{E16A4724-8026-4A28-8ECE-307BC09F5198}" type="parTrans" cxnId="{50A68657-55D8-4F64-85E1-E4F35799502E}">
      <dgm:prSet/>
      <dgm:spPr/>
      <dgm:t>
        <a:bodyPr/>
        <a:lstStyle/>
        <a:p>
          <a:endParaRPr lang="en-US" sz="2800"/>
        </a:p>
      </dgm:t>
    </dgm:pt>
    <dgm:pt modelId="{C5DA95F6-71BD-4D0D-A39B-88B42F88A830}" type="sibTrans" cxnId="{50A68657-55D8-4F64-85E1-E4F35799502E}">
      <dgm:prSet/>
      <dgm:spPr/>
      <dgm:t>
        <a:bodyPr/>
        <a:lstStyle/>
        <a:p>
          <a:endParaRPr lang="en-US" sz="2800"/>
        </a:p>
      </dgm:t>
    </dgm:pt>
    <dgm:pt modelId="{B91AA9DA-DEBE-4DEB-BF4F-50EA864648F4}" type="pres">
      <dgm:prSet presAssocID="{DAE429EB-BFAC-4C6A-AB7C-590D2FBE2636}" presName="linearFlow" presStyleCnt="0">
        <dgm:presLayoutVars>
          <dgm:dir/>
          <dgm:resizeHandles val="exact"/>
        </dgm:presLayoutVars>
      </dgm:prSet>
      <dgm:spPr/>
    </dgm:pt>
    <dgm:pt modelId="{B3ACAEF2-BE09-491F-BF9A-A23EFBFCBB06}" type="pres">
      <dgm:prSet presAssocID="{90639F7D-383E-45AD-AE19-787047191530}" presName="node" presStyleLbl="node1" presStyleIdx="0" presStyleCnt="3">
        <dgm:presLayoutVars>
          <dgm:bulletEnabled val="1"/>
        </dgm:presLayoutVars>
      </dgm:prSet>
      <dgm:spPr/>
    </dgm:pt>
    <dgm:pt modelId="{745DFD0B-62E2-4214-BBC5-38E5E1CC7F77}" type="pres">
      <dgm:prSet presAssocID="{CFFDDABD-1BC8-4910-A8B1-9930675E0697}" presName="spacerL" presStyleCnt="0"/>
      <dgm:spPr/>
    </dgm:pt>
    <dgm:pt modelId="{BA6145A9-355C-49B7-8F92-C6808D00722E}" type="pres">
      <dgm:prSet presAssocID="{CFFDDABD-1BC8-4910-A8B1-9930675E0697}" presName="sibTrans" presStyleLbl="sibTrans2D1" presStyleIdx="0" presStyleCnt="2"/>
      <dgm:spPr/>
    </dgm:pt>
    <dgm:pt modelId="{79A11B31-3D60-4C06-96AA-3F3112F8D713}" type="pres">
      <dgm:prSet presAssocID="{CFFDDABD-1BC8-4910-A8B1-9930675E0697}" presName="spacerR" presStyleCnt="0"/>
      <dgm:spPr/>
    </dgm:pt>
    <dgm:pt modelId="{875C5EC8-E173-4EA8-B64A-4DB9589372F3}" type="pres">
      <dgm:prSet presAssocID="{9C2778CD-9F36-44FB-A8EF-E6A3AAE78D91}" presName="node" presStyleLbl="node1" presStyleIdx="1" presStyleCnt="3">
        <dgm:presLayoutVars>
          <dgm:bulletEnabled val="1"/>
        </dgm:presLayoutVars>
      </dgm:prSet>
      <dgm:spPr/>
    </dgm:pt>
    <dgm:pt modelId="{57A3A656-1696-410E-9CD5-FBF7EE9CE3C4}" type="pres">
      <dgm:prSet presAssocID="{BB39119C-E8C9-45C4-BADD-E148CCDF7D84}" presName="spacerL" presStyleCnt="0"/>
      <dgm:spPr/>
    </dgm:pt>
    <dgm:pt modelId="{AEE98CE8-F5B8-42CB-A5D3-6F072E17205F}" type="pres">
      <dgm:prSet presAssocID="{BB39119C-E8C9-45C4-BADD-E148CCDF7D84}" presName="sibTrans" presStyleLbl="sibTrans2D1" presStyleIdx="1" presStyleCnt="2"/>
      <dgm:spPr/>
    </dgm:pt>
    <dgm:pt modelId="{09FD450C-BBAD-4F28-80AA-CAE8FC6904D7}" type="pres">
      <dgm:prSet presAssocID="{BB39119C-E8C9-45C4-BADD-E148CCDF7D84}" presName="spacerR" presStyleCnt="0"/>
      <dgm:spPr/>
    </dgm:pt>
    <dgm:pt modelId="{87C7BABC-A9C7-48B1-AAC7-B5074EA30A7B}" type="pres">
      <dgm:prSet presAssocID="{3959A4A9-2279-4534-A43D-632ABF5F1FCE}" presName="node" presStyleLbl="node1" presStyleIdx="2" presStyleCnt="3">
        <dgm:presLayoutVars>
          <dgm:bulletEnabled val="1"/>
        </dgm:presLayoutVars>
      </dgm:prSet>
      <dgm:spPr/>
    </dgm:pt>
  </dgm:ptLst>
  <dgm:cxnLst>
    <dgm:cxn modelId="{1CFAD93A-FEB2-46CC-AB97-A60A48B4C589}" type="presOf" srcId="{90639F7D-383E-45AD-AE19-787047191530}" destId="{B3ACAEF2-BE09-491F-BF9A-A23EFBFCBB06}" srcOrd="0" destOrd="0" presId="urn:microsoft.com/office/officeart/2005/8/layout/equation1"/>
    <dgm:cxn modelId="{E83E216E-664A-4103-9DFF-4163FB5305AE}" type="presOf" srcId="{DAE429EB-BFAC-4C6A-AB7C-590D2FBE2636}" destId="{B91AA9DA-DEBE-4DEB-BF4F-50EA864648F4}" srcOrd="0" destOrd="0" presId="urn:microsoft.com/office/officeart/2005/8/layout/equation1"/>
    <dgm:cxn modelId="{50A68657-55D8-4F64-85E1-E4F35799502E}" srcId="{DAE429EB-BFAC-4C6A-AB7C-590D2FBE2636}" destId="{3959A4A9-2279-4534-A43D-632ABF5F1FCE}" srcOrd="2" destOrd="0" parTransId="{E16A4724-8026-4A28-8ECE-307BC09F5198}" sibTransId="{C5DA95F6-71BD-4D0D-A39B-88B42F88A830}"/>
    <dgm:cxn modelId="{7B20707F-4540-4719-B5D1-DC5435ED673D}" srcId="{DAE429EB-BFAC-4C6A-AB7C-590D2FBE2636}" destId="{90639F7D-383E-45AD-AE19-787047191530}" srcOrd="0" destOrd="0" parTransId="{78EEED52-1237-48C1-90E3-867C85E76C7C}" sibTransId="{CFFDDABD-1BC8-4910-A8B1-9930675E0697}"/>
    <dgm:cxn modelId="{E620AC91-FC65-4FFB-99B8-763F49407CA1}" type="presOf" srcId="{9C2778CD-9F36-44FB-A8EF-E6A3AAE78D91}" destId="{875C5EC8-E173-4EA8-B64A-4DB9589372F3}" srcOrd="0" destOrd="0" presId="urn:microsoft.com/office/officeart/2005/8/layout/equation1"/>
    <dgm:cxn modelId="{88D33F97-4B95-46FE-83A5-24B9E9CE8EB1}" type="presOf" srcId="{CFFDDABD-1BC8-4910-A8B1-9930675E0697}" destId="{BA6145A9-355C-49B7-8F92-C6808D00722E}" srcOrd="0" destOrd="0" presId="urn:microsoft.com/office/officeart/2005/8/layout/equation1"/>
    <dgm:cxn modelId="{F8CB06A8-EB13-4377-A408-0D1D81B8FA9C}" type="presOf" srcId="{3959A4A9-2279-4534-A43D-632ABF5F1FCE}" destId="{87C7BABC-A9C7-48B1-AAC7-B5074EA30A7B}" srcOrd="0" destOrd="0" presId="urn:microsoft.com/office/officeart/2005/8/layout/equation1"/>
    <dgm:cxn modelId="{01497BC4-3677-4F48-A92F-4F75E52EAC01}" type="presOf" srcId="{BB39119C-E8C9-45C4-BADD-E148CCDF7D84}" destId="{AEE98CE8-F5B8-42CB-A5D3-6F072E17205F}" srcOrd="0" destOrd="0" presId="urn:microsoft.com/office/officeart/2005/8/layout/equation1"/>
    <dgm:cxn modelId="{F86644EB-7290-41FC-AE87-4DC357F54A45}" srcId="{DAE429EB-BFAC-4C6A-AB7C-590D2FBE2636}" destId="{9C2778CD-9F36-44FB-A8EF-E6A3AAE78D91}" srcOrd="1" destOrd="0" parTransId="{73B9B496-EBC5-480C-9B09-1029D0806B80}" sibTransId="{BB39119C-E8C9-45C4-BADD-E148CCDF7D84}"/>
    <dgm:cxn modelId="{B82D0C1E-17F1-431E-9DAD-66E214ADE58B}" type="presParOf" srcId="{B91AA9DA-DEBE-4DEB-BF4F-50EA864648F4}" destId="{B3ACAEF2-BE09-491F-BF9A-A23EFBFCBB06}" srcOrd="0" destOrd="0" presId="urn:microsoft.com/office/officeart/2005/8/layout/equation1"/>
    <dgm:cxn modelId="{3056E30D-2810-4999-82AB-07543D0EF4E2}" type="presParOf" srcId="{B91AA9DA-DEBE-4DEB-BF4F-50EA864648F4}" destId="{745DFD0B-62E2-4214-BBC5-38E5E1CC7F77}" srcOrd="1" destOrd="0" presId="urn:microsoft.com/office/officeart/2005/8/layout/equation1"/>
    <dgm:cxn modelId="{618590B3-6760-406B-897E-9AD25987569F}" type="presParOf" srcId="{B91AA9DA-DEBE-4DEB-BF4F-50EA864648F4}" destId="{BA6145A9-355C-49B7-8F92-C6808D00722E}" srcOrd="2" destOrd="0" presId="urn:microsoft.com/office/officeart/2005/8/layout/equation1"/>
    <dgm:cxn modelId="{340C4B6D-FECF-4446-9BF5-452404572210}" type="presParOf" srcId="{B91AA9DA-DEBE-4DEB-BF4F-50EA864648F4}" destId="{79A11B31-3D60-4C06-96AA-3F3112F8D713}" srcOrd="3" destOrd="0" presId="urn:microsoft.com/office/officeart/2005/8/layout/equation1"/>
    <dgm:cxn modelId="{80977F5F-9F0D-4D45-9CB0-92B606B74D14}" type="presParOf" srcId="{B91AA9DA-DEBE-4DEB-BF4F-50EA864648F4}" destId="{875C5EC8-E173-4EA8-B64A-4DB9589372F3}" srcOrd="4" destOrd="0" presId="urn:microsoft.com/office/officeart/2005/8/layout/equation1"/>
    <dgm:cxn modelId="{8829199B-80DC-482B-9BF7-26329FC53F73}" type="presParOf" srcId="{B91AA9DA-DEBE-4DEB-BF4F-50EA864648F4}" destId="{57A3A656-1696-410E-9CD5-FBF7EE9CE3C4}" srcOrd="5" destOrd="0" presId="urn:microsoft.com/office/officeart/2005/8/layout/equation1"/>
    <dgm:cxn modelId="{47F533CB-DB1C-4DB3-9034-4FFCFC3A5D2B}" type="presParOf" srcId="{B91AA9DA-DEBE-4DEB-BF4F-50EA864648F4}" destId="{AEE98CE8-F5B8-42CB-A5D3-6F072E17205F}" srcOrd="6" destOrd="0" presId="urn:microsoft.com/office/officeart/2005/8/layout/equation1"/>
    <dgm:cxn modelId="{01BE2984-B060-4542-9FD1-DE9833D0B9FC}" type="presParOf" srcId="{B91AA9DA-DEBE-4DEB-BF4F-50EA864648F4}" destId="{09FD450C-BBAD-4F28-80AA-CAE8FC6904D7}" srcOrd="7" destOrd="0" presId="urn:microsoft.com/office/officeart/2005/8/layout/equation1"/>
    <dgm:cxn modelId="{E1D42C2A-FD22-4F86-B281-8D3DC1A2298C}" type="presParOf" srcId="{B91AA9DA-DEBE-4DEB-BF4F-50EA864648F4}" destId="{87C7BABC-A9C7-48B1-AAC7-B5074EA30A7B}"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CAEF2-BE09-491F-BF9A-A23EFBFCBB06}">
      <dsp:nvSpPr>
        <dsp:cNvPr id="0" name=""/>
        <dsp:cNvSpPr/>
      </dsp:nvSpPr>
      <dsp:spPr>
        <a:xfrm>
          <a:off x="1670988" y="540"/>
          <a:ext cx="1326067" cy="1326067"/>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Y</a:t>
          </a:r>
        </a:p>
      </dsp:txBody>
      <dsp:txXfrm>
        <a:off x="1865186" y="194738"/>
        <a:ext cx="937671" cy="937671"/>
      </dsp:txXfrm>
    </dsp:sp>
    <dsp:sp modelId="{BA6145A9-355C-49B7-8F92-C6808D00722E}">
      <dsp:nvSpPr>
        <dsp:cNvPr id="0" name=""/>
        <dsp:cNvSpPr/>
      </dsp:nvSpPr>
      <dsp:spPr>
        <a:xfrm>
          <a:off x="3032200" y="279014"/>
          <a:ext cx="769119" cy="769119"/>
        </a:xfrm>
        <a:prstGeom prst="mathPlus">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134147" y="573125"/>
        <a:ext cx="565225" cy="180897"/>
      </dsp:txXfrm>
    </dsp:sp>
    <dsp:sp modelId="{875C5EC8-E173-4EA8-B64A-4DB9589372F3}">
      <dsp:nvSpPr>
        <dsp:cNvPr id="0" name=""/>
        <dsp:cNvSpPr/>
      </dsp:nvSpPr>
      <dsp:spPr>
        <a:xfrm>
          <a:off x="3908996" y="540"/>
          <a:ext cx="1326067" cy="1326067"/>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Next Gen ACO Participant</a:t>
          </a:r>
        </a:p>
      </dsp:txBody>
      <dsp:txXfrm>
        <a:off x="4103194" y="194738"/>
        <a:ext cx="937671" cy="937671"/>
      </dsp:txXfrm>
    </dsp:sp>
    <dsp:sp modelId="{AEE98CE8-F5B8-42CB-A5D3-6F072E17205F}">
      <dsp:nvSpPr>
        <dsp:cNvPr id="0" name=""/>
        <dsp:cNvSpPr/>
      </dsp:nvSpPr>
      <dsp:spPr>
        <a:xfrm>
          <a:off x="5342740" y="279014"/>
          <a:ext cx="769119" cy="769119"/>
        </a:xfrm>
        <a:prstGeom prst="mathEqual">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44687" y="437453"/>
        <a:ext cx="565225" cy="452241"/>
      </dsp:txXfrm>
    </dsp:sp>
    <dsp:sp modelId="{87C7BABC-A9C7-48B1-AAC7-B5074EA30A7B}">
      <dsp:nvSpPr>
        <dsp:cNvPr id="0" name=""/>
        <dsp:cNvSpPr/>
      </dsp:nvSpPr>
      <dsp:spPr>
        <a:xfrm>
          <a:off x="6219536" y="540"/>
          <a:ext cx="1326067" cy="1326067"/>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Pre-and-post joint replacement falls prevention program </a:t>
          </a:r>
        </a:p>
      </dsp:txBody>
      <dsp:txXfrm>
        <a:off x="6413734" y="194738"/>
        <a:ext cx="937671" cy="937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CAEF2-BE09-491F-BF9A-A23EFBFCBB06}">
      <dsp:nvSpPr>
        <dsp:cNvPr id="0" name=""/>
        <dsp:cNvSpPr/>
      </dsp:nvSpPr>
      <dsp:spPr>
        <a:xfrm>
          <a:off x="1598456" y="540"/>
          <a:ext cx="1326067" cy="1326067"/>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Y</a:t>
          </a:r>
        </a:p>
      </dsp:txBody>
      <dsp:txXfrm>
        <a:off x="1792654" y="194738"/>
        <a:ext cx="937671" cy="937671"/>
      </dsp:txXfrm>
    </dsp:sp>
    <dsp:sp modelId="{BA6145A9-355C-49B7-8F92-C6808D00722E}">
      <dsp:nvSpPr>
        <dsp:cNvPr id="0" name=""/>
        <dsp:cNvSpPr/>
      </dsp:nvSpPr>
      <dsp:spPr>
        <a:xfrm>
          <a:off x="3032200" y="279014"/>
          <a:ext cx="769119" cy="769119"/>
        </a:xfrm>
        <a:prstGeom prst="mathPlus">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134147" y="573125"/>
        <a:ext cx="565225" cy="180897"/>
      </dsp:txXfrm>
    </dsp:sp>
    <dsp:sp modelId="{875C5EC8-E173-4EA8-B64A-4DB9589372F3}">
      <dsp:nvSpPr>
        <dsp:cNvPr id="0" name=""/>
        <dsp:cNvSpPr/>
      </dsp:nvSpPr>
      <dsp:spPr>
        <a:xfrm>
          <a:off x="3908996" y="540"/>
          <a:ext cx="1326067" cy="1326067"/>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Primary Care Practice</a:t>
          </a:r>
        </a:p>
      </dsp:txBody>
      <dsp:txXfrm>
        <a:off x="4103194" y="194738"/>
        <a:ext cx="937671" cy="937671"/>
      </dsp:txXfrm>
    </dsp:sp>
    <dsp:sp modelId="{AEE98CE8-F5B8-42CB-A5D3-6F072E17205F}">
      <dsp:nvSpPr>
        <dsp:cNvPr id="0" name=""/>
        <dsp:cNvSpPr/>
      </dsp:nvSpPr>
      <dsp:spPr>
        <a:xfrm>
          <a:off x="5342740" y="279014"/>
          <a:ext cx="769119" cy="769119"/>
        </a:xfrm>
        <a:prstGeom prst="mathEqual">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44687" y="437453"/>
        <a:ext cx="565225" cy="452241"/>
      </dsp:txXfrm>
    </dsp:sp>
    <dsp:sp modelId="{87C7BABC-A9C7-48B1-AAC7-B5074EA30A7B}">
      <dsp:nvSpPr>
        <dsp:cNvPr id="0" name=""/>
        <dsp:cNvSpPr/>
      </dsp:nvSpPr>
      <dsp:spPr>
        <a:xfrm>
          <a:off x="6219536" y="540"/>
          <a:ext cx="1326067" cy="1326067"/>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Falls Prevention</a:t>
          </a:r>
        </a:p>
      </dsp:txBody>
      <dsp:txXfrm>
        <a:off x="6413734" y="194738"/>
        <a:ext cx="937671" cy="937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CAEF2-BE09-491F-BF9A-A23EFBFCBB06}">
      <dsp:nvSpPr>
        <dsp:cNvPr id="0" name=""/>
        <dsp:cNvSpPr/>
      </dsp:nvSpPr>
      <dsp:spPr>
        <a:xfrm>
          <a:off x="1598456" y="540"/>
          <a:ext cx="1326067" cy="1326067"/>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Y</a:t>
          </a:r>
        </a:p>
      </dsp:txBody>
      <dsp:txXfrm>
        <a:off x="1792654" y="194738"/>
        <a:ext cx="937671" cy="937671"/>
      </dsp:txXfrm>
    </dsp:sp>
    <dsp:sp modelId="{BA6145A9-355C-49B7-8F92-C6808D00722E}">
      <dsp:nvSpPr>
        <dsp:cNvPr id="0" name=""/>
        <dsp:cNvSpPr/>
      </dsp:nvSpPr>
      <dsp:spPr>
        <a:xfrm>
          <a:off x="3032200" y="279014"/>
          <a:ext cx="769119" cy="769119"/>
        </a:xfrm>
        <a:prstGeom prst="mathPlus">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134147" y="573125"/>
        <a:ext cx="565225" cy="180897"/>
      </dsp:txXfrm>
    </dsp:sp>
    <dsp:sp modelId="{875C5EC8-E173-4EA8-B64A-4DB9589372F3}">
      <dsp:nvSpPr>
        <dsp:cNvPr id="0" name=""/>
        <dsp:cNvSpPr/>
      </dsp:nvSpPr>
      <dsp:spPr>
        <a:xfrm>
          <a:off x="3908996" y="540"/>
          <a:ext cx="1326067" cy="1326067"/>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Shared Space Health Care Partner (PCP, PT)</a:t>
          </a:r>
        </a:p>
      </dsp:txBody>
      <dsp:txXfrm>
        <a:off x="4103194" y="194738"/>
        <a:ext cx="937671" cy="937671"/>
      </dsp:txXfrm>
    </dsp:sp>
    <dsp:sp modelId="{AEE98CE8-F5B8-42CB-A5D3-6F072E17205F}">
      <dsp:nvSpPr>
        <dsp:cNvPr id="0" name=""/>
        <dsp:cNvSpPr/>
      </dsp:nvSpPr>
      <dsp:spPr>
        <a:xfrm>
          <a:off x="5342740" y="279014"/>
          <a:ext cx="769119" cy="769119"/>
        </a:xfrm>
        <a:prstGeom prst="mathEqual">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44687" y="437453"/>
        <a:ext cx="565225" cy="452241"/>
      </dsp:txXfrm>
    </dsp:sp>
    <dsp:sp modelId="{87C7BABC-A9C7-48B1-AAC7-B5074EA30A7B}">
      <dsp:nvSpPr>
        <dsp:cNvPr id="0" name=""/>
        <dsp:cNvSpPr/>
      </dsp:nvSpPr>
      <dsp:spPr>
        <a:xfrm>
          <a:off x="6219536" y="540"/>
          <a:ext cx="1326067" cy="1326067"/>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Falls prevention program under direct supervision</a:t>
          </a:r>
        </a:p>
      </dsp:txBody>
      <dsp:txXfrm>
        <a:off x="6413734" y="194738"/>
        <a:ext cx="937671" cy="93767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FF72EC4D-355B-4C45-9ABA-9C273D9DE534}" type="datetimeFigureOut">
              <a:rPr lang="en-US" smtClean="0"/>
              <a:t>8/26/2019</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5E43CB54-7015-4CA3-809A-583943908EB4}" type="slidenum">
              <a:rPr lang="en-US" smtClean="0"/>
              <a:t>‹#›</a:t>
            </a:fld>
            <a:endParaRPr lang="en-US"/>
          </a:p>
        </p:txBody>
      </p:sp>
    </p:spTree>
    <p:extLst>
      <p:ext uri="{BB962C8B-B14F-4D97-AF65-F5344CB8AC3E}">
        <p14:creationId xmlns:p14="http://schemas.microsoft.com/office/powerpoint/2010/main" val="5302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5"/>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884613" y="1"/>
            <a:ext cx="2971800" cy="466435"/>
          </a:xfrm>
          <a:prstGeom prst="rect">
            <a:avLst/>
          </a:prstGeom>
        </p:spPr>
        <p:txBody>
          <a:bodyPr vert="horz" lIns="92830" tIns="46415" rIns="92830" bIns="46415" rtlCol="0"/>
          <a:lstStyle>
            <a:lvl1pPr algn="r">
              <a:defRPr sz="1200"/>
            </a:lvl1pPr>
          </a:lstStyle>
          <a:p>
            <a:fld id="{AF069283-0A34-4780-AD0C-D2812A26FCB0}" type="datetimeFigureOut">
              <a:rPr lang="en-US" smtClean="0"/>
              <a:t>8/26/2019</a:t>
            </a:fld>
            <a:endParaRPr lang="en-US" dirty="0"/>
          </a:p>
        </p:txBody>
      </p:sp>
      <p:sp>
        <p:nvSpPr>
          <p:cNvPr id="4" name="Slide Image Placeholder 3"/>
          <p:cNvSpPr>
            <a:spLocks noGrp="1" noRot="1" noChangeAspect="1"/>
          </p:cNvSpPr>
          <p:nvPr>
            <p:ph type="sldImg" idx="2"/>
          </p:nvPr>
        </p:nvSpPr>
        <p:spPr>
          <a:xfrm>
            <a:off x="1336675" y="1162050"/>
            <a:ext cx="4184650"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685800" y="4473894"/>
            <a:ext cx="548640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2971800" cy="46643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9"/>
            <a:ext cx="2971800" cy="466434"/>
          </a:xfrm>
          <a:prstGeom prst="rect">
            <a:avLst/>
          </a:prstGeom>
        </p:spPr>
        <p:txBody>
          <a:bodyPr vert="horz" lIns="92830" tIns="46415" rIns="92830" bIns="46415" rtlCol="0" anchor="b"/>
          <a:lstStyle>
            <a:lvl1pPr algn="r">
              <a:defRPr sz="1200"/>
            </a:lvl1pPr>
          </a:lstStyle>
          <a:p>
            <a:fld id="{1A8BAE3B-D043-4589-BE96-7D38C5512BFA}" type="slidenum">
              <a:rPr lang="en-US" smtClean="0"/>
              <a:t>‹#›</a:t>
            </a:fld>
            <a:endParaRPr lang="en-US" dirty="0"/>
          </a:p>
        </p:txBody>
      </p:sp>
    </p:spTree>
    <p:extLst>
      <p:ext uri="{BB962C8B-B14F-4D97-AF65-F5344CB8AC3E}">
        <p14:creationId xmlns:p14="http://schemas.microsoft.com/office/powerpoint/2010/main" val="272200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07514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143000" y="685800"/>
            <a:ext cx="4572000" cy="3429000"/>
          </a:xfrm>
          <a:ln/>
        </p:spPr>
      </p:sp>
      <p:sp>
        <p:nvSpPr>
          <p:cNvPr id="135171" name="Notes Placeholder 2"/>
          <p:cNvSpPr>
            <a:spLocks noGrp="1"/>
          </p:cNvSpPr>
          <p:nvPr>
            <p:ph type="body" idx="1"/>
          </p:nvPr>
        </p:nvSpPr>
        <p:spPr>
          <a:noFill/>
          <a:ln/>
        </p:spPr>
        <p:txBody>
          <a:bodyPr/>
          <a:lstStyle/>
          <a:p>
            <a:r>
              <a:rPr lang="en-US" dirty="0">
                <a:latin typeface="Verdana" pitchFamily="34" charset="0"/>
                <a:ea typeface="ＭＳ Ｐゴシック" pitchFamily="34" charset="-128"/>
              </a:rPr>
              <a:t>Building a foundation at the Y must take into account the volume and spread of our organization. We are a federated non-profit organization that includes approximately 800 Y Associations with 2,700 branches across 10,000 communities. </a:t>
            </a:r>
          </a:p>
        </p:txBody>
      </p:sp>
      <p:sp>
        <p:nvSpPr>
          <p:cNvPr id="13517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D0174-9077-4AA5-BE7D-977635293794}" type="slidenum">
              <a:rPr kumimoji="0" lang="en-US" sz="1800" b="0" i="0" u="none" strike="noStrike" kern="0" cap="none" spc="0" normalizeH="0" baseline="0" noProof="0" smtClean="0">
                <a:ln>
                  <a:noFill/>
                </a:ln>
                <a:solidFill>
                  <a:prstClr val="black"/>
                </a:solidFill>
                <a:effectLst/>
                <a:uLnTx/>
                <a:uFillTx/>
                <a:latin typeface="Verdana" pitchFamily="34" charset="0"/>
                <a:ea typeface="ＭＳ Ｐゴシック"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prstClr val="black"/>
              </a:solidFill>
              <a:effectLst/>
              <a:uLnTx/>
              <a:uFillTx/>
              <a:latin typeface="Verdana" pitchFamily="34" charset="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8F7C0-FAE5-4B7E-806B-4F8E2E1DDB49}" type="datetime1">
              <a:rPr kumimoji="0" lang="en-US" sz="1800" b="0" i="0" u="none" strike="noStrike" kern="0" cap="none" spc="0" normalizeH="0" baseline="0" noProof="0" smtClean="0">
                <a:ln>
                  <a:noFill/>
                </a:ln>
                <a:solidFill>
                  <a:prstClr val="black"/>
                </a:solidFill>
                <a:effectLst/>
                <a:uLnTx/>
                <a:uFillTx/>
                <a:latin typeface="Verdana" pitchFamily="64" charset="0"/>
                <a:ea typeface="ＭＳ Ｐゴシック" pitchFamily="64" charset="-128"/>
              </a:rPr>
              <a:pPr marL="0" marR="0" lvl="0" indent="0" algn="r" defTabSz="914400" rtl="0" eaLnBrk="1" fontAlgn="auto" latinLnBrk="0" hangingPunct="1">
                <a:lnSpc>
                  <a:spcPct val="100000"/>
                </a:lnSpc>
                <a:spcBef>
                  <a:spcPts val="0"/>
                </a:spcBef>
                <a:spcAft>
                  <a:spcPts val="0"/>
                </a:spcAft>
                <a:buClrTx/>
                <a:buSzTx/>
                <a:buFontTx/>
                <a:buNone/>
                <a:tabLst/>
                <a:defRPr/>
              </a:pPr>
              <a:t>8/26/2019</a:t>
            </a:fld>
            <a:endParaRPr kumimoji="0" lang="en-US" sz="1800" b="0" i="0" u="none" strike="noStrike" kern="0" cap="none" spc="0" normalizeH="0" baseline="0" noProof="0" dirty="0">
              <a:ln>
                <a:noFill/>
              </a:ln>
              <a:solidFill>
                <a:prstClr val="black"/>
              </a:solidFill>
              <a:effectLst/>
              <a:uLnTx/>
              <a:uFillTx/>
              <a:latin typeface="Verdana" pitchFamily="64" charset="0"/>
              <a:ea typeface="ＭＳ Ｐゴシック" pitchFamily="64" charset="-128"/>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17902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Ys started by addressing SDOH in collaboration with other coalition stakeholders through a collective impact model focusing on PSE. This led Ys to move down and across the framework to develop organizational competencies in delivering evidence-based interventions at various levels of the socioecologic model and down the health impact pyramid to align risk with a corresponding intervention.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3E3083-FCC1-497A-818B-6B02BA08C517}"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10007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368247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Verdana" pitchFamily="64" charset="0"/>
                <a:ea typeface="ＭＳ Ｐゴシック" pitchFamily="64" charset="-128"/>
                <a:cs typeface="ＭＳ Ｐゴシック" pitchFamily="64" charset="-128"/>
              </a:rPr>
              <a:t>The CDC’s STEADI initiative offers a coordinated approach to implementing the American and British Geriatrics Societies’ clinical practice guideline for fall prevention. STEADI consists of three core elements: Screen, Assess, and Intervene to reduce fall risk.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585572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10322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the leading cause of both fatal and nonfatal injuries for older adults, falls are one of the most common and significant health issues facing people aged 65 years or older (Schneider, Shubert and Harmon 2010). Moreover, the rate of falls increases with age (Dykes et al. 2010). </a:t>
            </a:r>
          </a:p>
          <a:p>
            <a:pPr marL="171450" indent="-171450">
              <a:buFont typeface="Arial" panose="020B0604020202020204" pitchFamily="34" charset="0"/>
              <a:buChar char="•"/>
            </a:pPr>
            <a:r>
              <a:rPr lang="en-US" dirty="0"/>
              <a:t>Older adults are five times more likely to be hospitalized for fall-related injuries than any other cause-related injury. It is estimated that one in every three adults over 65 will fall each year (Centers for Disease Control and Prevention 2015). </a:t>
            </a:r>
          </a:p>
          <a:p>
            <a:pPr marL="171450" indent="-171450">
              <a:buFont typeface="Arial" panose="020B0604020202020204" pitchFamily="34" charset="0"/>
              <a:buChar char="•"/>
            </a:pPr>
            <a:r>
              <a:rPr lang="en-US" dirty="0"/>
              <a:t>In those over age 80, the rate of falls increases to fifty percent (Doherty et al. 2009). </a:t>
            </a:r>
          </a:p>
          <a:p>
            <a:pPr marL="171450" indent="-171450">
              <a:buFont typeface="Arial" panose="020B0604020202020204" pitchFamily="34" charset="0"/>
              <a:buChar char="•"/>
            </a:pPr>
            <a:r>
              <a:rPr lang="en-US" dirty="0"/>
              <a:t>Falls are also associated with substantial cost and resource use, approaching $30,000 per fall hospitalization (Woolcott et al. 2011). </a:t>
            </a:r>
          </a:p>
          <a:p>
            <a:pPr marL="171450" indent="-171450">
              <a:buFont typeface="Arial" panose="020B0604020202020204" pitchFamily="34" charset="0"/>
              <a:buChar char="•"/>
            </a:pPr>
            <a:r>
              <a:rPr lang="en-US" dirty="0"/>
              <a:t>Identifying at-risk patients is the most important part of management, as applying preventive measures in this vulnerable population can have a profound effect on public health (al-Aama 2011). </a:t>
            </a:r>
          </a:p>
          <a:p>
            <a:pPr marL="171450" indent="-171450">
              <a:buFont typeface="Arial" panose="020B0604020202020204" pitchFamily="34" charset="0"/>
              <a:buChar char="•"/>
            </a:pPr>
            <a:r>
              <a:rPr lang="en-US" dirty="0"/>
              <a:t>Family physicians have a pivotal role in screening older patients for risk of falls, and applying preventive strategies for patients at risk (al-Aama 2011).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135136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Definitions</a:t>
            </a:r>
          </a:p>
          <a:p>
            <a:endParaRPr lang="en-US" b="1" dirty="0"/>
          </a:p>
          <a:p>
            <a:r>
              <a:rPr lang="en-US" b="1" dirty="0"/>
              <a:t>Screening for Future Fall Risk:</a:t>
            </a:r>
            <a:r>
              <a:rPr lang="en-US" dirty="0"/>
              <a:t> Assessment of whether an individual has experienced a fall or problems with gait or balance. A specific screening tool is not required for this measure, however potential screening tools include the Morse Fall Scale and the timed Get-Up-And-Go test. </a:t>
            </a:r>
          </a:p>
          <a:p>
            <a:endParaRPr lang="en-US" dirty="0"/>
          </a:p>
          <a:p>
            <a:r>
              <a:rPr lang="en-US" b="1" dirty="0"/>
              <a:t>Fall:</a:t>
            </a:r>
            <a:r>
              <a:rPr lang="en-US" dirty="0"/>
              <a:t> A sudden, unintentional change in position causing an individual to land at a lower level, on an object, the floor, or the ground, other than as a consequence of sudden onset of paralysis, epileptic seizure, or overwhelming external force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239025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in reaching the cut point for that specific measure. Number goes to quality rating. Cut point for that measure equates to the range that equates to each scoring section for 1-5.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89535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894553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 national office developed a process for vetting, adopting, and scaling randomized controlled trial interventions in the Y system. We have nationally supported interventions at various stages of scale, in addition to the interventions taking place locally at Ys that aren’t nationally supported but still evidence-informed or evidence-based. This can include addressing conditions like diabetes management, chronic pain management, depression, and social isolation. </a:t>
            </a:r>
          </a:p>
          <a:p>
            <a:endParaRPr lang="en-US" dirty="0"/>
          </a:p>
          <a:p>
            <a:r>
              <a:rPr lang="en-US" dirty="0"/>
              <a:t>Other HHS evidence-based fall prevention programs:</a:t>
            </a:r>
          </a:p>
          <a:p>
            <a:pPr marL="457200" indent="-457200">
              <a:buFont typeface="Arial" panose="020B0604020202020204" pitchFamily="34" charset="0"/>
              <a:buChar char="•"/>
            </a:pPr>
            <a:r>
              <a:rPr lang="en-US" altLang="en-US" sz="1200" kern="1200" dirty="0">
                <a:solidFill>
                  <a:schemeClr val="tx1"/>
                </a:solidFill>
                <a:latin typeface="Verdana" pitchFamily="64" charset="0"/>
                <a:ea typeface="MS PGothic" charset="-128"/>
                <a:cs typeface="ＭＳ Ｐゴシック" pitchFamily="64" charset="-128"/>
              </a:rPr>
              <a:t>A Matter of Balance</a:t>
            </a:r>
          </a:p>
          <a:p>
            <a:pPr marL="457200" indent="-457200">
              <a:buFont typeface="Arial" panose="020B0604020202020204" pitchFamily="34" charset="0"/>
              <a:buChar char="•"/>
            </a:pPr>
            <a:r>
              <a:rPr lang="en-US" altLang="en-US" sz="1200" kern="1200" dirty="0" err="1">
                <a:solidFill>
                  <a:schemeClr val="tx1"/>
                </a:solidFill>
                <a:latin typeface="Verdana" pitchFamily="64" charset="0"/>
                <a:ea typeface="MS PGothic" charset="-128"/>
                <a:cs typeface="ＭＳ Ｐゴシック" pitchFamily="64" charset="-128"/>
              </a:rPr>
              <a:t>Enhance</a:t>
            </a:r>
            <a:r>
              <a:rPr lang="en-US" altLang="en-US" sz="1050" kern="1200" dirty="0" err="1">
                <a:solidFill>
                  <a:schemeClr val="tx1"/>
                </a:solidFill>
                <a:latin typeface="Verdana" pitchFamily="64" charset="0"/>
                <a:ea typeface="MS PGothic" charset="-128"/>
                <a:cs typeface="ＭＳ Ｐゴシック" pitchFamily="64" charset="-128"/>
              </a:rPr>
              <a:t>®</a:t>
            </a:r>
            <a:r>
              <a:rPr lang="en-US" altLang="en-US" sz="1200" kern="1200" dirty="0" err="1">
                <a:solidFill>
                  <a:schemeClr val="tx1"/>
                </a:solidFill>
                <a:latin typeface="Verdana" pitchFamily="64" charset="0"/>
                <a:ea typeface="MS PGothic" charset="-128"/>
                <a:cs typeface="ＭＳ Ｐゴシック" pitchFamily="64" charset="-128"/>
              </a:rPr>
              <a:t>Fitness</a:t>
            </a:r>
            <a:endParaRPr lang="en-US" altLang="en-US" sz="1200" kern="1200" dirty="0">
              <a:solidFill>
                <a:schemeClr val="tx1"/>
              </a:solidFill>
              <a:latin typeface="Verdana" pitchFamily="64" charset="0"/>
              <a:ea typeface="MS PGothic" charset="-128"/>
              <a:cs typeface="ＭＳ Ｐゴシック" pitchFamily="64" charset="-128"/>
            </a:endParaRPr>
          </a:p>
          <a:p>
            <a:pPr marL="457200" indent="-457200">
              <a:buFont typeface="Arial" panose="020B0604020202020204" pitchFamily="34" charset="0"/>
              <a:buChar char="•"/>
            </a:pPr>
            <a:r>
              <a:rPr lang="en-US" altLang="en-US" sz="1200" kern="1200" dirty="0">
                <a:solidFill>
                  <a:schemeClr val="tx1"/>
                </a:solidFill>
                <a:latin typeface="Verdana" pitchFamily="64" charset="0"/>
                <a:ea typeface="MS PGothic" charset="-128"/>
                <a:cs typeface="ＭＳ Ｐゴシック" pitchFamily="64" charset="-128"/>
              </a:rPr>
              <a:t>The Otago Exercise Program</a:t>
            </a:r>
          </a:p>
          <a:p>
            <a:pPr marL="457200" indent="-457200">
              <a:buFont typeface="Arial" panose="020B0604020202020204" pitchFamily="34" charset="0"/>
              <a:buChar char="•"/>
            </a:pPr>
            <a:r>
              <a:rPr lang="en-US" altLang="en-US" sz="1200" kern="1200" dirty="0">
                <a:solidFill>
                  <a:schemeClr val="tx1"/>
                </a:solidFill>
                <a:latin typeface="Verdana" pitchFamily="64" charset="0"/>
                <a:ea typeface="MS PGothic" charset="-128"/>
                <a:cs typeface="ＭＳ Ｐゴシック" pitchFamily="64" charset="-128"/>
              </a:rPr>
              <a:t>Tai Chi: Moving for Better Balance</a:t>
            </a:r>
          </a:p>
          <a:p>
            <a:pPr marL="457200" indent="-457200">
              <a:buFont typeface="Arial" panose="020B0604020202020204" pitchFamily="34" charset="0"/>
              <a:buChar char="•"/>
            </a:pPr>
            <a:r>
              <a:rPr lang="en-US" altLang="en-US" sz="1200" kern="1200" dirty="0">
                <a:solidFill>
                  <a:schemeClr val="tx1"/>
                </a:solidFill>
                <a:latin typeface="Verdana" pitchFamily="64" charset="0"/>
                <a:ea typeface="MS PGothic" charset="-128"/>
                <a:cs typeface="ＭＳ Ｐゴシック" pitchFamily="64" charset="-128"/>
              </a:rPr>
              <a:t>Stepping 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prstClr val="black"/>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01583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606f1c2d_3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606f1c2d_3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1D963373-9CD7-4E8D-BDD9-31DF6C60BC03}"/>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663CE64-ECFF-407C-8860-ADE1DDD9E79B}"/>
              </a:ext>
            </a:extLst>
          </p:cNvPr>
          <p:cNvSpPr>
            <a:spLocks noGrp="1"/>
          </p:cNvSpPr>
          <p:nvPr>
            <p:ph type="body" idx="1"/>
          </p:nvPr>
        </p:nvSpPr>
        <p:spPr/>
        <p:txBody>
          <a:bodyPr/>
          <a:lstStyle/>
          <a:p>
            <a:pPr eaLnBrk="1" hangingPunct="1">
              <a:defRPr/>
            </a:pPr>
            <a:r>
              <a:rPr lang="en-US"/>
              <a:t>Class length and frequency</a:t>
            </a:r>
          </a:p>
          <a:p>
            <a:pPr lvl="1" eaLnBrk="1" hangingPunct="1">
              <a:defRPr/>
            </a:pPr>
            <a:r>
              <a:rPr lang="en-US"/>
              <a:t>1 hour, 3 times per week</a:t>
            </a:r>
          </a:p>
          <a:p>
            <a:pPr lvl="1" eaLnBrk="1" hangingPunct="1">
              <a:defRPr/>
            </a:pPr>
            <a:r>
              <a:rPr lang="en-US"/>
              <a:t>Ongoing sessions</a:t>
            </a:r>
          </a:p>
          <a:p>
            <a:pPr marL="1588" lvl="1" eaLnBrk="1" hangingPunct="1">
              <a:defRPr/>
            </a:pPr>
            <a:endParaRPr lang="en-US"/>
          </a:p>
          <a:p>
            <a:pPr eaLnBrk="1" hangingPunct="1">
              <a:defRPr/>
            </a:pPr>
            <a:r>
              <a:rPr lang="en-US"/>
              <a:t>Class size</a:t>
            </a:r>
          </a:p>
          <a:p>
            <a:pPr lvl="1" eaLnBrk="1" hangingPunct="1">
              <a:defRPr/>
            </a:pPr>
            <a:r>
              <a:rPr lang="en-US"/>
              <a:t>25 participants (recommended max.)</a:t>
            </a:r>
          </a:p>
          <a:p>
            <a:pPr lvl="1" eaLnBrk="1" hangingPunct="1">
              <a:defRPr/>
            </a:pPr>
            <a:r>
              <a:rPr lang="en-US"/>
              <a:t>15+, use an assistant</a:t>
            </a:r>
          </a:p>
          <a:p>
            <a:pPr lvl="1" eaLnBrk="1" hangingPunct="1">
              <a:defRPr/>
            </a:pPr>
            <a:endParaRPr lang="en-US"/>
          </a:p>
          <a:p>
            <a:pPr>
              <a:defRPr/>
            </a:pPr>
            <a:r>
              <a:rPr lang="en-US" altLang="en-US"/>
              <a:t>Purpose: To help instructors manage a large group:</a:t>
            </a:r>
          </a:p>
          <a:p>
            <a:pPr lvl="1">
              <a:defRPr/>
            </a:pPr>
            <a:r>
              <a:rPr lang="en-US" altLang="en-US"/>
              <a:t>Assist instructor with room setup--chairs, weights, etc.</a:t>
            </a:r>
            <a:endParaRPr lang="en-US" altLang="en-US" sz="2000"/>
          </a:p>
          <a:p>
            <a:pPr lvl="1">
              <a:defRPr/>
            </a:pPr>
            <a:r>
              <a:rPr lang="en-US" altLang="en-US"/>
              <a:t>Assist instructor in taking attendance and recording results of fitness checks</a:t>
            </a:r>
            <a:endParaRPr lang="en-US" altLang="en-US" sz="2000"/>
          </a:p>
          <a:p>
            <a:pPr lvl="1">
              <a:defRPr/>
            </a:pPr>
            <a:r>
              <a:rPr lang="en-US" altLang="en-US"/>
              <a:t>Assist participants in putting on their weights--the more frail the participants, the more necessary this is.</a:t>
            </a:r>
            <a:endParaRPr lang="en-US" altLang="en-US" sz="2000"/>
          </a:p>
          <a:p>
            <a:pPr lvl="1">
              <a:defRPr/>
            </a:pPr>
            <a:r>
              <a:rPr lang="en-US" altLang="en-US"/>
              <a:t>Help with relationship building and retention</a:t>
            </a:r>
          </a:p>
          <a:p>
            <a:pPr lvl="1">
              <a:defRPr/>
            </a:pPr>
            <a:r>
              <a:rPr lang="en-US" altLang="en-US"/>
              <a:t>Demonstrate a seated variation of an exercise while the instructor demonstrates the standing variation (or the reverse)</a:t>
            </a:r>
          </a:p>
          <a:p>
            <a:pPr lvl="1" eaLnBrk="1" hangingPunct="1">
              <a:defRPr/>
            </a:pPr>
            <a:endParaRPr lang="en-US"/>
          </a:p>
          <a:p>
            <a:pPr marL="285750" indent="-285750" eaLnBrk="1" hangingPunct="1">
              <a:spcBef>
                <a:spcPct val="0"/>
              </a:spcBef>
              <a:buFont typeface="Arial" pitchFamily="34" charset="0"/>
              <a:buChar char="•"/>
              <a:defRPr/>
            </a:pPr>
            <a:r>
              <a:rPr lang="en-US"/>
              <a:t>Adjustable soft ankle and wrist cuff weights</a:t>
            </a:r>
          </a:p>
          <a:p>
            <a:pPr marL="285750" indent="-285750" eaLnBrk="1" hangingPunct="1">
              <a:spcBef>
                <a:spcPct val="0"/>
              </a:spcBef>
              <a:buFont typeface="Arial" pitchFamily="34" charset="0"/>
              <a:buChar char="•"/>
              <a:defRPr/>
            </a:pPr>
            <a:endParaRPr lang="en-US"/>
          </a:p>
          <a:p>
            <a:pPr marL="285750" indent="-285750" eaLnBrk="1" hangingPunct="1">
              <a:spcBef>
                <a:spcPct val="0"/>
              </a:spcBef>
              <a:buFont typeface="Arial" pitchFamily="34" charset="0"/>
              <a:buChar char="•"/>
              <a:defRPr/>
            </a:pPr>
            <a:r>
              <a:rPr lang="en-US"/>
              <a:t>Chairs with arms recommended for Level 1 (seated) classes</a:t>
            </a:r>
          </a:p>
          <a:p>
            <a:pPr marL="285750" indent="-285750" eaLnBrk="1" hangingPunct="1">
              <a:spcBef>
                <a:spcPct val="0"/>
              </a:spcBef>
              <a:buFont typeface="Arial" pitchFamily="34" charset="0"/>
              <a:buChar char="•"/>
              <a:defRPr/>
            </a:pPr>
            <a:endParaRPr lang="en-US"/>
          </a:p>
          <a:p>
            <a:pPr marL="285750" indent="-285750" eaLnBrk="1" hangingPunct="1">
              <a:spcBef>
                <a:spcPct val="0"/>
              </a:spcBef>
              <a:buFont typeface="Arial" pitchFamily="34" charset="0"/>
              <a:buChar char="•"/>
              <a:defRPr/>
            </a:pPr>
            <a:r>
              <a:rPr lang="en-US"/>
              <a:t>Sturdy, straight-backed, armless chairs for Level 2 (standing) classes</a:t>
            </a:r>
          </a:p>
          <a:p>
            <a:pPr marL="285750" indent="-285750" eaLnBrk="1" hangingPunct="1">
              <a:spcBef>
                <a:spcPct val="0"/>
              </a:spcBef>
              <a:buFont typeface="Arial" pitchFamily="34" charset="0"/>
              <a:buChar char="•"/>
              <a:defRPr/>
            </a:pPr>
            <a:endParaRPr lang="en-US"/>
          </a:p>
          <a:p>
            <a:pPr marL="285750" indent="-285750" eaLnBrk="1" hangingPunct="1">
              <a:spcBef>
                <a:spcPct val="0"/>
              </a:spcBef>
              <a:buFont typeface="Arial" pitchFamily="34" charset="0"/>
              <a:buChar char="•"/>
              <a:defRPr/>
            </a:pPr>
            <a:r>
              <a:rPr lang="en-US"/>
              <a:t>Fitness check equipment (stop watch, measuring tape, 5- and 8-pound hand weights, cone)</a:t>
            </a:r>
          </a:p>
          <a:p>
            <a:pPr eaLnBrk="1" hangingPunct="1">
              <a:spcBef>
                <a:spcPct val="0"/>
              </a:spcBef>
              <a:defRPr/>
            </a:pPr>
            <a:endParaRPr lang="en-US"/>
          </a:p>
          <a:p>
            <a:pPr marL="285750" indent="-285750" eaLnBrk="1" hangingPunct="1">
              <a:spcBef>
                <a:spcPct val="0"/>
              </a:spcBef>
              <a:buFont typeface="Arial" pitchFamily="34" charset="0"/>
              <a:buChar char="•"/>
              <a:defRPr/>
            </a:pPr>
            <a:r>
              <a:rPr lang="en-US"/>
              <a:t>Information about ordering weights can be found in the </a:t>
            </a:r>
            <a:r>
              <a:rPr lang="en-US" err="1"/>
              <a:t>EnhanceFitness</a:t>
            </a:r>
            <a:r>
              <a:rPr lang="en-US"/>
              <a:t> Implementation Guide on Exchange. </a:t>
            </a:r>
          </a:p>
          <a:p>
            <a:pPr lvl="1" eaLnBrk="1" hangingPunct="1">
              <a:defRPr/>
            </a:pPr>
            <a:endParaRPr lang="en-US"/>
          </a:p>
        </p:txBody>
      </p:sp>
      <p:sp>
        <p:nvSpPr>
          <p:cNvPr id="172036" name="Slide Number Placeholder 3">
            <a:extLst>
              <a:ext uri="{FF2B5EF4-FFF2-40B4-BE49-F238E27FC236}">
                <a16:creationId xmlns:a16="http://schemas.microsoft.com/office/drawing/2014/main" id="{49A81DF3-F785-4AEB-857A-642CF6B743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8D93E9-EE01-4C31-9266-04D6F2918E0E}" type="slidenum">
              <a:rPr kumimoji="0" lang="en-US"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14964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Verdana" pitchFamily="64" charset="0"/>
                <a:ea typeface="ＭＳ Ｐゴシック" pitchFamily="64" charset="-128"/>
                <a:cs typeface="ＭＳ Ｐゴシック" pitchFamily="64" charset="-128"/>
              </a:rPr>
              <a:t>A majority of participants improved their lower body strength as measured by the chair stand test, Jan 2013-Sep 2017 (74% improved or maintained at average or above)</a:t>
            </a:r>
          </a:p>
          <a:p>
            <a:pPr marL="171450" indent="-171450">
              <a:buFont typeface="Arial" panose="020B0604020202020204" pitchFamily="34" charset="0"/>
              <a:buChar char="•"/>
            </a:pPr>
            <a:r>
              <a:rPr lang="en-US" sz="1200" b="0" i="0" kern="1200" dirty="0">
                <a:solidFill>
                  <a:schemeClr val="tx1"/>
                </a:solidFill>
                <a:effectLst/>
                <a:latin typeface="Verdana" pitchFamily="64" charset="0"/>
                <a:ea typeface="ＭＳ Ｐゴシック" pitchFamily="64" charset="-128"/>
                <a:cs typeface="ＭＳ Ｐゴシック" pitchFamily="64" charset="-128"/>
              </a:rPr>
              <a:t>A majority of participants improved their upper body strength as measured by the arm curl test, Jan 2013- Sep 2017 (74% improved or maintained at average or above)</a:t>
            </a:r>
          </a:p>
          <a:p>
            <a:pPr marL="171450" indent="-171450">
              <a:buFont typeface="Arial" panose="020B0604020202020204" pitchFamily="34" charset="0"/>
              <a:buChar char="•"/>
            </a:pPr>
            <a:r>
              <a:rPr lang="en-US" sz="1200" b="0" i="0" kern="1200" dirty="0">
                <a:solidFill>
                  <a:schemeClr val="tx1"/>
                </a:solidFill>
                <a:effectLst/>
                <a:latin typeface="Verdana" pitchFamily="64" charset="0"/>
                <a:ea typeface="ＭＳ Ｐゴシック" pitchFamily="64" charset="-128"/>
                <a:cs typeface="ＭＳ Ｐゴシック" pitchFamily="64" charset="-128"/>
              </a:rPr>
              <a:t>About half of participants improved their agility/dynamic balance as measured by the up and go test, Jan 2013-Sep 2017 (54% improved or maintained at average or above)</a:t>
            </a:r>
          </a:p>
          <a:p>
            <a:endParaRPr lang="en-US" sz="1200" b="0" i="0" kern="1200" dirty="0">
              <a:solidFill>
                <a:schemeClr val="tx1"/>
              </a:solidFill>
              <a:effectLst/>
              <a:latin typeface="Verdana" pitchFamily="64" charset="0"/>
              <a:ea typeface="ＭＳ Ｐゴシック" pitchFamily="64" charset="-128"/>
              <a:cs typeface="ＭＳ Ｐゴシック" pitchFamily="64" charset="-128"/>
            </a:endParaRPr>
          </a:p>
          <a:p>
            <a:endParaRPr lang="en-US" sz="1200" b="0" i="0" kern="1200" dirty="0">
              <a:solidFill>
                <a:schemeClr val="tx1"/>
              </a:solidFill>
              <a:effectLst/>
              <a:latin typeface="Verdana" pitchFamily="64" charset="0"/>
              <a:ea typeface="ＭＳ Ｐゴシック" pitchFamily="64" charset="-128"/>
              <a:cs typeface="ＭＳ Ｐゴシック" pitchFamily="64" charset="-128"/>
            </a:endParaRPr>
          </a:p>
          <a:p>
            <a:r>
              <a:rPr lang="en-US" sz="1200" b="0" i="0" kern="1200" dirty="0">
                <a:solidFill>
                  <a:schemeClr val="tx1"/>
                </a:solidFill>
                <a:effectLst/>
                <a:latin typeface="Verdana" pitchFamily="64" charset="0"/>
                <a:ea typeface="ＭＳ Ｐゴシック" pitchFamily="64" charset="-128"/>
                <a:cs typeface="ＭＳ Ｐゴシック" pitchFamily="64" charset="-128"/>
              </a:rPr>
              <a:t>References:</a:t>
            </a:r>
          </a:p>
          <a:p>
            <a:r>
              <a:rPr lang="en-US" sz="1200" b="0" i="0" kern="1200" dirty="0">
                <a:solidFill>
                  <a:schemeClr val="tx1"/>
                </a:solidFill>
                <a:effectLst/>
                <a:latin typeface="Verdana" pitchFamily="64" charset="0"/>
                <a:ea typeface="ＭＳ Ｐゴシック" pitchFamily="64" charset="-128"/>
                <a:cs typeface="ＭＳ Ｐゴシック" pitchFamily="64" charset="-128"/>
              </a:rPr>
              <a:t>1. Wallace JI, Buchner DM, </a:t>
            </a:r>
            <a:r>
              <a:rPr lang="en-US" sz="1200" b="0" i="0" kern="1200" dirty="0" err="1">
                <a:solidFill>
                  <a:schemeClr val="tx1"/>
                </a:solidFill>
                <a:effectLst/>
                <a:latin typeface="Verdana" pitchFamily="64" charset="0"/>
                <a:ea typeface="ＭＳ Ｐゴシック" pitchFamily="64" charset="-128"/>
                <a:cs typeface="ＭＳ Ｐゴシック" pitchFamily="64" charset="-128"/>
              </a:rPr>
              <a:t>Grothaus</a:t>
            </a:r>
            <a:r>
              <a:rPr lang="en-US" sz="1200" b="0" i="0" kern="1200" dirty="0">
                <a:solidFill>
                  <a:schemeClr val="tx1"/>
                </a:solidFill>
                <a:effectLst/>
                <a:latin typeface="Verdana" pitchFamily="64" charset="0"/>
                <a:ea typeface="ＭＳ Ｐゴシック" pitchFamily="64" charset="-128"/>
                <a:cs typeface="ＭＳ Ｐゴシック" pitchFamily="64" charset="-128"/>
              </a:rPr>
              <a:t> L, </a:t>
            </a:r>
            <a:r>
              <a:rPr lang="en-US" sz="1200" b="0" i="0" kern="1200" dirty="0" err="1">
                <a:solidFill>
                  <a:schemeClr val="tx1"/>
                </a:solidFill>
                <a:effectLst/>
                <a:latin typeface="Verdana" pitchFamily="64" charset="0"/>
                <a:ea typeface="ＭＳ Ｐゴシック" pitchFamily="64" charset="-128"/>
                <a:cs typeface="ＭＳ Ｐゴシック" pitchFamily="64" charset="-128"/>
              </a:rPr>
              <a:t>Leveille</a:t>
            </a:r>
            <a:r>
              <a:rPr lang="en-US" sz="1200" b="0" i="0" kern="1200" dirty="0">
                <a:solidFill>
                  <a:schemeClr val="tx1"/>
                </a:solidFill>
                <a:effectLst/>
                <a:latin typeface="Verdana" pitchFamily="64" charset="0"/>
                <a:ea typeface="ＭＳ Ｐゴシック" pitchFamily="64" charset="-128"/>
                <a:cs typeface="ＭＳ Ｐゴシック" pitchFamily="64" charset="-128"/>
              </a:rPr>
              <a:t> S, </a:t>
            </a:r>
            <a:r>
              <a:rPr lang="en-US" sz="1200" b="0" i="0" kern="1200" dirty="0" err="1">
                <a:solidFill>
                  <a:schemeClr val="tx1"/>
                </a:solidFill>
                <a:effectLst/>
                <a:latin typeface="Verdana" pitchFamily="64" charset="0"/>
                <a:ea typeface="ＭＳ Ｐゴシック" pitchFamily="64" charset="-128"/>
                <a:cs typeface="ＭＳ Ｐゴシック" pitchFamily="64" charset="-128"/>
              </a:rPr>
              <a:t>Tyll</a:t>
            </a:r>
            <a:r>
              <a:rPr lang="en-US" sz="1200" b="0" i="0" kern="1200" dirty="0">
                <a:solidFill>
                  <a:schemeClr val="tx1"/>
                </a:solidFill>
                <a:effectLst/>
                <a:latin typeface="Verdana" pitchFamily="64" charset="0"/>
                <a:ea typeface="ＭＳ Ｐゴシック" pitchFamily="64" charset="-128"/>
                <a:cs typeface="ＭＳ Ｐゴシック" pitchFamily="64" charset="-128"/>
              </a:rPr>
              <a:t> L, LaCroix AZ, Wagner EH. (1998). Implementation and effectiveness of a community-based health promotion program for older adults.  Journal of Gerontology 53A (4): M301-M306.</a:t>
            </a:r>
          </a:p>
          <a:p>
            <a:r>
              <a:rPr lang="en-US" sz="1200" b="0" i="0" kern="1200" dirty="0">
                <a:solidFill>
                  <a:schemeClr val="tx1"/>
                </a:solidFill>
                <a:effectLst/>
                <a:latin typeface="Verdana" pitchFamily="64" charset="0"/>
                <a:ea typeface="ＭＳ Ｐゴシック" pitchFamily="64" charset="-128"/>
                <a:cs typeface="ＭＳ Ｐゴシック" pitchFamily="64" charset="-128"/>
              </a:rPr>
              <a:t>2. The Centers for Medicare and Medicaid Services. (2013).  Report to Congress: The Centers for Medicare and Medicaid Services’ evaluation of community-based wellness and prevention programs under section 4202 (b) of the Affordable Care Act. Washington: Government Printing Office.</a:t>
            </a:r>
          </a:p>
          <a:p>
            <a:r>
              <a:rPr lang="en-US" sz="1200" b="0" i="0" kern="1200" dirty="0">
                <a:solidFill>
                  <a:schemeClr val="tx1"/>
                </a:solidFill>
                <a:effectLst/>
                <a:latin typeface="Verdana" pitchFamily="64" charset="0"/>
                <a:ea typeface="ＭＳ Ｐゴシック" pitchFamily="64" charset="-128"/>
                <a:cs typeface="ＭＳ Ｐゴシック" pitchFamily="64" charset="-128"/>
              </a:rPr>
              <a:t>3. Senior Services. (2013). What is </a:t>
            </a:r>
            <a:r>
              <a:rPr lang="en-US" sz="1200" b="0" i="0" kern="1200" dirty="0" err="1">
                <a:solidFill>
                  <a:schemeClr val="tx1"/>
                </a:solidFill>
                <a:effectLst/>
                <a:latin typeface="Verdana" pitchFamily="64" charset="0"/>
                <a:ea typeface="ＭＳ Ｐゴシック" pitchFamily="64" charset="-128"/>
                <a:cs typeface="ＭＳ Ｐゴシック" pitchFamily="64" charset="-128"/>
              </a:rPr>
              <a:t>EnhanceFitness</a:t>
            </a:r>
            <a:r>
              <a:rPr lang="en-US" sz="1200" b="0" i="0" kern="1200" dirty="0">
                <a:solidFill>
                  <a:schemeClr val="tx1"/>
                </a:solidFill>
                <a:effectLst/>
                <a:latin typeface="Verdana" pitchFamily="64" charset="0"/>
                <a:ea typeface="ＭＳ Ｐゴシック" pitchFamily="64" charset="-128"/>
                <a:cs typeface="ＭＳ Ｐゴシック" pitchFamily="64" charset="-128"/>
              </a:rPr>
              <a:t>?. Retrieved from http://www.projectenhance.org/EnhanceFitness.aspx and Y-USA evaluation findings.</a:t>
            </a:r>
          </a:p>
          <a:p>
            <a:r>
              <a:rPr lang="en-US" sz="1200" b="0" i="0" kern="1200" dirty="0">
                <a:solidFill>
                  <a:schemeClr val="tx1"/>
                </a:solidFill>
                <a:effectLst/>
                <a:latin typeface="Verdana" pitchFamily="64" charset="0"/>
                <a:ea typeface="ＭＳ Ｐゴシック" pitchFamily="64" charset="-128"/>
                <a:cs typeface="ＭＳ Ｐゴシック" pitchFamily="64" charset="-128"/>
              </a:rPr>
              <a:t>4. Greenwood-Hickman MA, Rosenberg DE, Phelan EA, Fitzpatrick AL. Participation in Older Adult Physical Activity Programs and Risk for Falls Requiring Medical Care, Washington State, 2005-2011. </a:t>
            </a:r>
            <a:r>
              <a:rPr lang="en-US" sz="1200" b="0" i="0" kern="1200" dirty="0" err="1">
                <a:solidFill>
                  <a:schemeClr val="tx1"/>
                </a:solidFill>
                <a:effectLst/>
                <a:latin typeface="Verdana" pitchFamily="64" charset="0"/>
                <a:ea typeface="ＭＳ Ｐゴシック" pitchFamily="64" charset="-128"/>
                <a:cs typeface="ＭＳ Ｐゴシック" pitchFamily="64" charset="-128"/>
              </a:rPr>
              <a:t>Prev</a:t>
            </a:r>
            <a:r>
              <a:rPr lang="en-US" sz="1200" b="0" i="0" kern="1200" dirty="0">
                <a:solidFill>
                  <a:schemeClr val="tx1"/>
                </a:solidFill>
                <a:effectLst/>
                <a:latin typeface="Verdana" pitchFamily="64" charset="0"/>
                <a:ea typeface="ＭＳ Ｐゴシック" pitchFamily="64" charset="-128"/>
                <a:cs typeface="ＭＳ Ｐゴシック" pitchFamily="64" charset="-128"/>
              </a:rPr>
              <a:t> Chronic Dis 2015;12:140574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385254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 Better Balance is a 12-week evidence-based, instructor-led group program designed to improve strength, mobility, flexibility, and balance for enhanced overall physical health and better functioning in daily activities. Participation in the program may also result in better mental health, reduced stress, improved memory and cognition, and increased self-esteem. The program, based on the principles of Tai Chi, teaches eight movements modified especially for falls prevention. Participants meet twice per week in a safe and comfortable learning environment; each session is led by a qualified instructor. Participants are also encouraged to complete 2+ hours of at-home practice each week. The program is targeted toward individuals 65 years or older who are physically mobile with impaired stability and/or mobility, or individuals 45 years or older with a condition that may impact stability and/or mobility.</a:t>
            </a:r>
          </a:p>
          <a:p>
            <a:endParaRPr lang="en-US" dirty="0"/>
          </a:p>
          <a:p>
            <a:r>
              <a:rPr lang="en-US" b="1" dirty="0"/>
              <a:t>Program Goal</a:t>
            </a:r>
            <a:r>
              <a:rPr lang="en-US" dirty="0"/>
              <a:t> Participants in Moving for Better Balance are working to achieve at least 50 hours of practice in tai-chi based movements, through class instruction and at-home practice.</a:t>
            </a:r>
          </a:p>
          <a:p>
            <a:endParaRPr lang="en-US" dirty="0"/>
          </a:p>
          <a:p>
            <a:r>
              <a:rPr lang="en-US" b="1" dirty="0"/>
              <a:t>Essential Program Components and Activities</a:t>
            </a:r>
            <a:r>
              <a:rPr lang="en-US" dirty="0"/>
              <a:t> The program teaches eight Tai Chi-based movements modified especially for falls prevention over the course of 12 weeks. Participants meet twice per week in a safe and comfortable learning environment and conduct 2+ hours of at-home practice each week. Each session is led by a qualified instructor</a:t>
            </a:r>
          </a:p>
          <a:p>
            <a:endParaRPr lang="en-US" dirty="0"/>
          </a:p>
          <a:p>
            <a:r>
              <a:rPr lang="en-US" b="1" dirty="0"/>
              <a:t>Reasoning Behind the Program Design and Elements</a:t>
            </a:r>
            <a:r>
              <a:rPr lang="en-US" dirty="0"/>
              <a:t> Moving for Better Balance was developed by </a:t>
            </a:r>
            <a:r>
              <a:rPr lang="en-US" dirty="0" err="1"/>
              <a:t>Fuzhong</a:t>
            </a:r>
            <a:r>
              <a:rPr lang="en-US" dirty="0"/>
              <a:t> Li, PhD at the Oregon Research Institute with funding from the Centers for Disease Control and Prevention. According to the CDC, each year more than 1.5 million Americans will have a stroke or heart attack, which may result in impaired balance and mobility. Research has shown that Tai Chi-based programs like Moving for Better Balance may aid rehabilitation for those age 45 or older with heart disease.1 Research has also shown that participants in Tai Chi classes had fewer falls, fewer fall injuries, and their risk of falling was decreased by 55 percent.2 </a:t>
            </a:r>
          </a:p>
          <a:p>
            <a:endParaRPr lang="en-US" dirty="0"/>
          </a:p>
          <a:p>
            <a:r>
              <a:rPr lang="en-US" b="1" dirty="0"/>
              <a:t>Recommended Class Size</a:t>
            </a:r>
            <a:r>
              <a:rPr lang="en-US" dirty="0"/>
              <a:t> A class size of 10 to 12 participants is best. With a larger room and an experienced instructor (three plus years of teaching), a class size of 12 to 15 students may also be appropriate. </a:t>
            </a:r>
          </a:p>
          <a:p>
            <a:endParaRPr lang="en-US" dirty="0"/>
          </a:p>
          <a:p>
            <a:r>
              <a:rPr lang="en-US" b="1" dirty="0"/>
              <a:t>Health Outcomes and Evidence Supporting Health Outcomes</a:t>
            </a:r>
            <a:r>
              <a:rPr lang="en-US" dirty="0"/>
              <a:t> Moving for Better Balance has been shown to:  Improve balance and stability  Increase muscle strength  Improve flexibility  Increase mobility  Improve memory and cognition  Improve self-confidence  Reduce stress  Improve mental and emotional well-being  Prevent falls </a:t>
            </a:r>
          </a:p>
          <a:p>
            <a:endParaRPr lang="en-US" dirty="0"/>
          </a:p>
          <a:p>
            <a:r>
              <a:rPr lang="en-US" b="1" dirty="0"/>
              <a:t>Program Savings</a:t>
            </a:r>
            <a:r>
              <a:rPr lang="en-US" dirty="0"/>
              <a:t> A cost-benefit analysis of return on investment (ROI) for falls prevention programs showed that the Tai chi: Moving For Better Balance program had a net benefit per participants of $529.86 and an ROI of 509%. 3</a:t>
            </a:r>
          </a:p>
          <a:p>
            <a:endParaRPr lang="en-US" dirty="0"/>
          </a:p>
          <a:p>
            <a:r>
              <a:rPr lang="en-US" b="1" dirty="0"/>
              <a:t>References</a:t>
            </a:r>
            <a:r>
              <a:rPr lang="en-US" dirty="0"/>
              <a:t> 1. Taylor-</a:t>
            </a:r>
            <a:r>
              <a:rPr lang="en-US" dirty="0" err="1"/>
              <a:t>Piliae</a:t>
            </a:r>
            <a:r>
              <a:rPr lang="en-US" dirty="0"/>
              <a:t>, R. E., et al. (2012). Tai Chi as an adjunct physical activity for adults aged 45 years and older enrolled in phase III cardiac rehabilitation. European Journal of Cardiovascular Nursing, 11(1), 34-43. 2. Stevens JA. Compendium of Effective Fall Interventions: What Works for Community-Dwelling Older Adults. Atlanta, GA: Centers for Disease Control and Prevention, National Center for Injury Prevention (2010). 3. </a:t>
            </a:r>
            <a:r>
              <a:rPr lang="en-US" dirty="0" err="1"/>
              <a:t>Carande-Kulis</a:t>
            </a:r>
            <a:r>
              <a:rPr lang="en-US" dirty="0"/>
              <a:t>, V., et al., A cost–benefit analysis of three older adult fall prevention interventions, Journal of Safety Research (2015), http://dx.doi.org/10.1016/j.jsr.2014.12.007.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10036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Tx/>
              <a:buFont typeface="Arial" panose="020B0604020202020204" pitchFamily="34" charset="0"/>
              <a:buChar char="•"/>
            </a:pPr>
            <a:r>
              <a:rPr lang="en-US" sz="2100" dirty="0"/>
              <a:t>Health reform efforts are slowly </a:t>
            </a:r>
            <a:r>
              <a:rPr lang="en-US" sz="2100" b="1" dirty="0">
                <a:solidFill>
                  <a:schemeClr val="accent3"/>
                </a:solidFill>
              </a:rPr>
              <a:t>shifting the financial incentives </a:t>
            </a:r>
            <a:r>
              <a:rPr lang="en-US" sz="2100" dirty="0"/>
              <a:t>from fee-for-service to health outcomes</a:t>
            </a:r>
          </a:p>
          <a:p>
            <a:pPr marL="285750" indent="-285750">
              <a:buClrTx/>
              <a:buFont typeface="Arial" panose="020B0604020202020204" pitchFamily="34" charset="0"/>
              <a:buChar char="•"/>
            </a:pPr>
            <a:r>
              <a:rPr lang="en-US" sz="2100" kern="1200" dirty="0">
                <a:solidFill>
                  <a:schemeClr val="tx1"/>
                </a:solidFill>
                <a:latin typeface="Verdana" pitchFamily="64" charset="0"/>
                <a:ea typeface="ＭＳ Ｐゴシック" pitchFamily="64" charset="-128"/>
                <a:cs typeface="ＭＳ Ｐゴシック" pitchFamily="64" charset="-128"/>
              </a:rPr>
              <a:t>Success in a value-based payment contract requires a </a:t>
            </a:r>
            <a:r>
              <a:rPr lang="en-US" sz="2100" b="1" dirty="0">
                <a:solidFill>
                  <a:schemeClr val="accent3"/>
                </a:solidFill>
              </a:rPr>
              <a:t>progressive population health strategy</a:t>
            </a:r>
          </a:p>
          <a:p>
            <a:pPr marL="285750" indent="-285750">
              <a:buClrTx/>
              <a:buFont typeface="Arial" panose="020B0604020202020204" pitchFamily="34" charset="0"/>
              <a:buChar char="•"/>
            </a:pPr>
            <a:r>
              <a:rPr lang="en-US" sz="2100" dirty="0"/>
              <a:t>Addressing </a:t>
            </a:r>
            <a:r>
              <a:rPr lang="en-US" sz="2100" b="1" dirty="0">
                <a:solidFill>
                  <a:schemeClr val="accent3"/>
                </a:solidFill>
              </a:rPr>
              <a:t>non-clinical care</a:t>
            </a:r>
            <a:r>
              <a:rPr lang="en-US" sz="2100" dirty="0"/>
              <a:t> is increasingly important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100" dirty="0"/>
              <a:t>Successful population health strategies </a:t>
            </a:r>
            <a:r>
              <a:rPr lang="en-US" sz="2100" kern="1200" dirty="0">
                <a:solidFill>
                  <a:schemeClr val="tx1"/>
                </a:solidFill>
                <a:latin typeface="Verdana" pitchFamily="64" charset="0"/>
                <a:ea typeface="ＭＳ Ｐゴシック" pitchFamily="64" charset="-128"/>
                <a:cs typeface="ＭＳ Ｐゴシック" pitchFamily="64" charset="-128"/>
              </a:rPr>
              <a:t>integrate </a:t>
            </a:r>
            <a:r>
              <a:rPr lang="en-US" sz="2100" b="1" kern="1200" dirty="0">
                <a:solidFill>
                  <a:schemeClr val="accent3"/>
                </a:solidFill>
                <a:latin typeface="Verdana" pitchFamily="64" charset="0"/>
                <a:ea typeface="ＭＳ Ｐゴシック" pitchFamily="64" charset="-128"/>
                <a:cs typeface="ＭＳ Ｐゴシック" pitchFamily="64" charset="-128"/>
              </a:rPr>
              <a:t>health systems, providers, and community-based health promotion programs </a:t>
            </a:r>
            <a:r>
              <a:rPr lang="en-US" sz="2100" kern="1200" dirty="0">
                <a:solidFill>
                  <a:schemeClr val="tx1"/>
                </a:solidFill>
                <a:latin typeface="Verdana" pitchFamily="64" charset="0"/>
                <a:ea typeface="ＭＳ Ｐゴシック" pitchFamily="64" charset="-128"/>
                <a:cs typeface="ＭＳ Ｐゴシック" pitchFamily="64" charset="-128"/>
              </a:rPr>
              <a:t>to address the breadth of health issues facing a population</a:t>
            </a:r>
          </a:p>
          <a:p>
            <a:pPr marL="742950" marR="0" lvl="1"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600" kern="1200" dirty="0">
                <a:solidFill>
                  <a:schemeClr val="tx1"/>
                </a:solidFill>
                <a:latin typeface="Verdana" pitchFamily="64" charset="0"/>
                <a:ea typeface="ＭＳ Ｐゴシック" pitchFamily="64" charset="-128"/>
                <a:cs typeface="+mn-cs"/>
              </a:rPr>
              <a:t>Clinical Pathways connect high-risk patients to appropriate interventions that promote sustained lifestyle change</a:t>
            </a:r>
            <a:endParaRPr lang="en-US" sz="2400" dirty="0"/>
          </a:p>
          <a:p>
            <a:pPr marL="742950" marR="0" lvl="1"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400" dirty="0"/>
              <a:t>CBOs become the preferred provider of an evidence-based primary, secondary, and/or tertiary intervention for a defined patient population </a:t>
            </a:r>
          </a:p>
          <a:p>
            <a:pPr marL="742950" marR="0" lvl="1"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400" dirty="0"/>
              <a:t>CBO evidence-based programs increases a partner’s capacity to provide preventive health strategies that improve clinical outcomes and reduce overall healthcare expenditures.</a:t>
            </a:r>
          </a:p>
          <a:p>
            <a:pPr marL="742950" marR="0" lvl="1"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2400" dirty="0"/>
          </a:p>
          <a:p>
            <a:pPr marL="742950" marR="0" lvl="1"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2100" kern="1200" dirty="0">
              <a:solidFill>
                <a:schemeClr val="tx1"/>
              </a:solidFill>
              <a:latin typeface="Verdana" pitchFamily="64" charset="0"/>
              <a:ea typeface="ＭＳ Ｐゴシック" pitchFamily="64" charset="-128"/>
              <a:cs typeface="ＭＳ Ｐゴシック" pitchFamily="64" charset="-128"/>
            </a:endParaRPr>
          </a:p>
          <a:p>
            <a:pPr marL="285750" indent="-285750">
              <a:buClrTx/>
              <a:buFont typeface="Arial" panose="020B0604020202020204" pitchFamily="34" charset="0"/>
              <a:buChar char="•"/>
            </a:pPr>
            <a:endParaRPr lang="en-US" sz="21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237710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886991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today this is what we’re learning are important characteristics for effective partnership development between CBOs like the Y and health plans and/or provider organizations. When collaborations are approached in this manner, we believe they can transform from transactional ones that involved an initial proposal, exchange of funds, and a final report to one that leverages the collective competencies, resources, and reach of the respective organizations. </a:t>
            </a:r>
            <a:endParaRPr lang="en-US" sz="1200" b="0" dirty="0">
              <a:solidFill>
                <a:schemeClr val="tx1"/>
              </a:solidFill>
              <a:latin typeface="Verdana" pitchFamily="64" charset="0"/>
            </a:endParaRPr>
          </a:p>
          <a:p>
            <a:endParaRPr lang="en-US" sz="1200" b="0" dirty="0">
              <a:solidFill>
                <a:schemeClr val="tx1"/>
              </a:solidFill>
              <a:latin typeface="Verdana" pitchFamily="64" charset="0"/>
            </a:endParaRPr>
          </a:p>
          <a:p>
            <a:r>
              <a:rPr lang="en-US" sz="2400" b="1" dirty="0">
                <a:solidFill>
                  <a:schemeClr val="tx1">
                    <a:lumMod val="50000"/>
                    <a:lumOff val="50000"/>
                  </a:schemeClr>
                </a:solidFill>
                <a:latin typeface="Cachet Bold" panose="020F0803030404040204" pitchFamily="34" charset="0"/>
              </a:rPr>
              <a:t>DEVELOP FORMAL REFERRAL  PATHWAY: </a:t>
            </a:r>
            <a:r>
              <a:rPr lang="en-US" sz="1200" dirty="0">
                <a:solidFill>
                  <a:schemeClr val="tx1">
                    <a:lumMod val="50000"/>
                    <a:lumOff val="50000"/>
                  </a:schemeClr>
                </a:solidFill>
                <a:latin typeface="Cachet Bold" panose="020F0803030404040204" pitchFamily="34" charset="0"/>
              </a:rPr>
              <a:t>CBO receives direct referrals for evidence-based, preventive health </a:t>
            </a:r>
            <a:r>
              <a:rPr lang="en-US" sz="1200" dirty="0" err="1">
                <a:solidFill>
                  <a:schemeClr val="tx1">
                    <a:lumMod val="50000"/>
                    <a:lumOff val="50000"/>
                  </a:schemeClr>
                </a:solidFill>
                <a:latin typeface="Cachet Bold" panose="020F0803030404040204" pitchFamily="34" charset="0"/>
              </a:rPr>
              <a:t>strategie</a:t>
            </a:r>
            <a:endParaRPr lang="en-US" sz="1200" b="0" dirty="0">
              <a:solidFill>
                <a:schemeClr val="tx1">
                  <a:lumMod val="50000"/>
                  <a:lumOff val="50000"/>
                </a:schemeClr>
              </a:solidFill>
              <a:latin typeface="Cachet Bold" panose="020F0803030404040204" pitchFamily="34" charset="0"/>
            </a:endParaRPr>
          </a:p>
          <a:p>
            <a:r>
              <a:rPr lang="en-US" sz="1200" b="1" dirty="0">
                <a:solidFill>
                  <a:schemeClr val="tx1">
                    <a:lumMod val="50000"/>
                    <a:lumOff val="50000"/>
                  </a:schemeClr>
                </a:solidFill>
                <a:latin typeface="Cachet Bold" panose="020F0803030404040204" pitchFamily="34" charset="0"/>
              </a:rPr>
              <a:t>C</a:t>
            </a:r>
            <a:r>
              <a:rPr lang="en-US" sz="2400" b="1" dirty="0">
                <a:solidFill>
                  <a:schemeClr val="tx1">
                    <a:lumMod val="50000"/>
                    <a:lumOff val="50000"/>
                  </a:schemeClr>
                </a:solidFill>
                <a:latin typeface="Cachet Bold" panose="020F0803030404040204" pitchFamily="34" charset="0"/>
              </a:rPr>
              <a:t>BO BECOMES PREFERRED PROVIDER: </a:t>
            </a:r>
            <a:r>
              <a:rPr lang="en-US" sz="1200" dirty="0">
                <a:solidFill>
                  <a:schemeClr val="tx1">
                    <a:lumMod val="50000"/>
                    <a:lumOff val="50000"/>
                  </a:schemeClr>
                </a:solidFill>
                <a:latin typeface="Cachet Bold" panose="020F0803030404040204" pitchFamily="34" charset="0"/>
              </a:rPr>
              <a:t>CBO demonstrates improvement of clinical outcomes (and reduction in overall healthcare expenditures)</a:t>
            </a:r>
            <a:r>
              <a:rPr lang="en-US" sz="2400" b="1" dirty="0">
                <a:solidFill>
                  <a:schemeClr val="tx1">
                    <a:lumMod val="50000"/>
                    <a:lumOff val="50000"/>
                  </a:schemeClr>
                </a:solidFill>
                <a:latin typeface="Cachet Bold" panose="020F0803030404040204" pitchFamily="34" charset="0"/>
              </a:rPr>
              <a:t> </a:t>
            </a:r>
          </a:p>
          <a:p>
            <a:r>
              <a:rPr lang="en-US" sz="2400" b="1" dirty="0">
                <a:solidFill>
                  <a:schemeClr val="tx1">
                    <a:lumMod val="50000"/>
                    <a:lumOff val="50000"/>
                  </a:schemeClr>
                </a:solidFill>
                <a:latin typeface="Cachet Bold" panose="020F0803030404040204" pitchFamily="34" charset="0"/>
              </a:rPr>
              <a:t>DEVELOP A SUSTAINABILITY PLAN: </a:t>
            </a:r>
            <a:r>
              <a:rPr lang="en-US" sz="1200" dirty="0">
                <a:solidFill>
                  <a:schemeClr val="tx1">
                    <a:lumMod val="50000"/>
                    <a:lumOff val="50000"/>
                  </a:schemeClr>
                </a:solidFill>
                <a:latin typeface="Cachet Bold" panose="020F0803030404040204" pitchFamily="34" charset="0"/>
              </a:rPr>
              <a:t>CBO demonstrates value-add to health care stakeholder and receives fair market reimbursement for evidence-based service/program</a:t>
            </a:r>
          </a:p>
          <a:p>
            <a:r>
              <a:rPr lang="en-US" sz="2400" b="1" dirty="0">
                <a:solidFill>
                  <a:schemeClr val="tx1">
                    <a:lumMod val="50000"/>
                    <a:lumOff val="50000"/>
                  </a:schemeClr>
                </a:solidFill>
                <a:latin typeface="Cachet Bold" panose="020F0803030404040204" pitchFamily="34" charset="0"/>
              </a:rPr>
              <a:t>ONGOING PARTNERSHIP EVALUATION: </a:t>
            </a:r>
            <a:r>
              <a:rPr lang="en-US" sz="1200" dirty="0">
                <a:solidFill>
                  <a:schemeClr val="tx1">
                    <a:lumMod val="50000"/>
                    <a:lumOff val="50000"/>
                  </a:schemeClr>
                </a:solidFill>
                <a:latin typeface="Cachet Bold" panose="020F0803030404040204" pitchFamily="34" charset="0"/>
              </a:rPr>
              <a:t>Bi-directional information and outcome sharing drives refinement of referral pathway and reimbursement model</a:t>
            </a:r>
            <a:endParaRPr lang="en-US" sz="2400" dirty="0">
              <a:solidFill>
                <a:schemeClr val="tx1">
                  <a:lumMod val="50000"/>
                  <a:lumOff val="50000"/>
                </a:schemeClr>
              </a:solidFill>
              <a:latin typeface="Cachet Bold" panose="020F0803030404040204" pitchFamily="34" charset="0"/>
            </a:endParaRPr>
          </a:p>
          <a:p>
            <a:endParaRPr lang="en-US" sz="1200" dirty="0">
              <a:solidFill>
                <a:schemeClr val="tx1">
                  <a:lumMod val="50000"/>
                  <a:lumOff val="50000"/>
                </a:schemeClr>
              </a:solidFill>
              <a:latin typeface="Cachet Bold" panose="020F0803030404040204" pitchFamily="34" charset="0"/>
            </a:endParaRPr>
          </a:p>
          <a:p>
            <a:endParaRPr lang="en-US" sz="1200" dirty="0">
              <a:solidFill>
                <a:schemeClr val="tx1">
                  <a:lumMod val="50000"/>
                  <a:lumOff val="50000"/>
                </a:schemeClr>
              </a:solidFill>
              <a:latin typeface="Cachet Bold" panose="020F0803030404040204" pitchFamily="34" charset="0"/>
            </a:endParaRPr>
          </a:p>
          <a:p>
            <a:endParaRPr lang="en-US" sz="1200" dirty="0">
              <a:solidFill>
                <a:schemeClr val="tx1">
                  <a:lumMod val="50000"/>
                  <a:lumOff val="50000"/>
                </a:schemeClr>
              </a:solidFill>
              <a:latin typeface="Cachet Bold" panose="020F08030304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3E3083-FCC1-497A-818B-6B02BA08C517}"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275110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79612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2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2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p: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t>5</a:t>
            </a:fld>
            <a:endParaRPr lang="en-US" dirty="0"/>
          </a:p>
        </p:txBody>
      </p:sp>
    </p:spTree>
    <p:extLst>
      <p:ext uri="{BB962C8B-B14F-4D97-AF65-F5344CB8AC3E}">
        <p14:creationId xmlns:p14="http://schemas.microsoft.com/office/powerpoint/2010/main" val="3057984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10" indent="-176110">
              <a:buFont typeface="Arial" panose="020B0604020202020204" pitchFamily="34" charset="0"/>
              <a:buChar char="•"/>
            </a:pPr>
            <a:r>
              <a:rPr lang="en-US" baseline="0" dirty="0"/>
              <a:t>Choosing Wisely is about having a conversation about appropriate care. While the tests and treatments named in Choosing Wisely are appropriate in some situations, CW focuses on those patients and situations where the named test or treatments harms outweigh the benefits. Within this context we include financial harm to the patient as a factor for consideration.</a:t>
            </a:r>
          </a:p>
          <a:p>
            <a:pPr marL="176110" indent="-176110">
              <a:buFont typeface="Arial" panose="020B0604020202020204" pitchFamily="34" charset="0"/>
              <a:buChar char="•"/>
            </a:pPr>
            <a:r>
              <a:rPr lang="en-US" baseline="0" dirty="0"/>
              <a:t>While </a:t>
            </a:r>
            <a:r>
              <a:rPr lang="en-US" i="1" baseline="0" dirty="0"/>
              <a:t>Choosing Wisely </a:t>
            </a:r>
            <a:r>
              <a:rPr lang="en-US" baseline="0" dirty="0"/>
              <a:t>is about utilizing the most appropriate tests and treatments to avoid harm and keep patients safe, a byproduct of this effort is fewer patients receiving unneeded care and will result in fewer dollars spent on health care.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A8BAE3B-D043-4589-BE96-7D38C5512BFA}"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2533135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campaign began as a communications effort to share recommendations</a:t>
            </a:r>
            <a:r>
              <a:rPr lang="en-US" baseline="0" dirty="0"/>
              <a:t> for things to question or reduce. The second phase of our work was investing in conversation tools and helping communities and health systems begin to have these conversations For the last four years we have begun to focus on </a:t>
            </a:r>
            <a:r>
              <a:rPr lang="en-US" dirty="0"/>
              <a:t>stimulating implementation of these concepts and the campaign. We teamed with the Robert Wood Johnson Foundation to offer a little over</a:t>
            </a:r>
            <a:r>
              <a:rPr lang="en-US" baseline="0" dirty="0"/>
              <a:t> $4 million to support community implementation. The communities were made up of at least two major health systems, a multistakholder organization and a clinician education organization working together to reduce three areas of overuse.</a:t>
            </a:r>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t>8</a:t>
            </a:fld>
            <a:endParaRPr lang="en-US" dirty="0"/>
          </a:p>
        </p:txBody>
      </p:sp>
    </p:spTree>
    <p:extLst>
      <p:ext uri="{BB962C8B-B14F-4D97-AF65-F5344CB8AC3E}">
        <p14:creationId xmlns:p14="http://schemas.microsoft.com/office/powerpoint/2010/main" val="342448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8038" cy="34655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BAE3B-D043-4589-BE96-7D38C5512BFA}"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117156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56016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the Y should be a part of addressing this problem because our cause is to strengthen communities. We do this through our three areas of focus: youth development, healthy living, and social responsibility. You may know us more for our work in aquatics, camp, or being a fitness facility, but we’ve been on a journey to be strengthen our public health capacities over the past several years.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C3D00-B2F6-4D83-A049-FE51B6E62AD3}" type="slidenum">
              <a:rPr kumimoji="0" lang="en-US" sz="1200" b="0" i="0" u="none" strike="noStrike" kern="1200" cap="none" spc="0" normalizeH="0" baseline="0" noProof="0" smtClean="0">
                <a:ln>
                  <a:noFill/>
                </a:ln>
                <a:solidFill>
                  <a:srgbClr val="000000"/>
                </a:solidFill>
                <a:effectLst/>
                <a:uLnTx/>
                <a:uFillTx/>
                <a:latin typeface="Verdana" pitchFamily="64" charset="0"/>
                <a:ea typeface="ＭＳ Ｐゴシック" pitchFamily="64"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712894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016220"/>
          </a:xfrm>
        </p:spPr>
        <p:txBody>
          <a:bodyPr>
            <a:normAutofit/>
          </a:bodyPr>
          <a:lstStyle>
            <a:lvl1pPr>
              <a:defRPr sz="4800"/>
            </a:lvl1pPr>
          </a:lstStyle>
          <a:p>
            <a:r>
              <a:rPr lang="en-US" dirty="0"/>
              <a:t>Click to edit Master title style</a:t>
            </a:r>
          </a:p>
        </p:txBody>
      </p:sp>
      <p:sp>
        <p:nvSpPr>
          <p:cNvPr id="3" name="Subtitle 2"/>
          <p:cNvSpPr>
            <a:spLocks noGrp="1"/>
          </p:cNvSpPr>
          <p:nvPr>
            <p:ph type="subTitle" idx="1"/>
          </p:nvPr>
        </p:nvSpPr>
        <p:spPr>
          <a:xfrm>
            <a:off x="685800" y="3146646"/>
            <a:ext cx="6400800" cy="591330"/>
          </a:xfrm>
        </p:spPr>
        <p:txBody>
          <a:bodyPr/>
          <a:lstStyle>
            <a:lvl1pPr marL="0" indent="0" algn="l">
              <a:buNone/>
              <a:defRPr b="0" i="1">
                <a:solidFill>
                  <a:schemeClr val="tx1">
                    <a:tint val="75000"/>
                  </a:schemeClr>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32218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marL="342900" indent="-342900">
              <a:buClr>
                <a:srgbClr val="B3931B"/>
              </a:buClr>
              <a:buFont typeface="Arial"/>
              <a:buChar char="•"/>
              <a:defRPr b="0" i="0">
                <a:latin typeface="Franklin Gothic Book"/>
                <a:cs typeface="Franklin Gothic Book"/>
              </a:defRPr>
            </a:lvl1pPr>
            <a:lvl2pPr marL="742950" indent="-285750">
              <a:buClr>
                <a:srgbClr val="B3931B"/>
              </a:buClr>
              <a:buFont typeface="Arial"/>
              <a:buChar char="•"/>
              <a:defRPr b="0" i="0">
                <a:latin typeface="Franklin Gothic Book"/>
                <a:cs typeface="Franklin Gothic Book"/>
              </a:defRPr>
            </a:lvl2pPr>
            <a:lvl3pPr marL="1143000" indent="-228600">
              <a:buClr>
                <a:srgbClr val="B3931B"/>
              </a:buClr>
              <a:buFont typeface="Arial"/>
              <a:buChar char="•"/>
              <a:defRPr b="0" i="0">
                <a:latin typeface="Franklin Gothic Book"/>
                <a:cs typeface="Franklin Gothic Book"/>
              </a:defRPr>
            </a:lvl3pPr>
            <a:lvl4pPr marL="1600200" indent="-228600">
              <a:buClr>
                <a:srgbClr val="B3931B"/>
              </a:buClr>
              <a:buFont typeface="Arial"/>
              <a:buChar char="•"/>
              <a:defRPr b="0" i="0">
                <a:latin typeface="Franklin Gothic Book"/>
                <a:cs typeface="Franklin Gothic Book"/>
              </a:defRPr>
            </a:lvl4pPr>
            <a:lvl5pPr marL="2057400" indent="-228600">
              <a:buClr>
                <a:srgbClr val="B3931B"/>
              </a:buClr>
              <a:buFont typeface="Arial"/>
              <a:buChar char="•"/>
              <a:defRPr b="0" i="0">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4202178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1613"/>
            <a:ext cx="2057400" cy="5294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1613"/>
            <a:ext cx="6019800" cy="5294550"/>
          </a:xfrm>
        </p:spPr>
        <p:txBody>
          <a:bodyPr vert="eaVert"/>
          <a:lstStyle>
            <a:lvl1pPr marL="342900" indent="-342900">
              <a:buClr>
                <a:srgbClr val="B3931B"/>
              </a:buClr>
              <a:buFont typeface="Arial"/>
              <a:buChar char="•"/>
              <a:defRPr>
                <a:latin typeface="Franklin Gothic Book"/>
                <a:cs typeface="Franklin Gothic Book"/>
              </a:defRPr>
            </a:lvl1pPr>
            <a:lvl2pPr marL="742950" indent="-285750">
              <a:buClr>
                <a:srgbClr val="B3931B"/>
              </a:buClr>
              <a:buFont typeface="Arial"/>
              <a:buChar char="•"/>
              <a:defRPr>
                <a:latin typeface="Franklin Gothic Book"/>
                <a:cs typeface="Franklin Gothic Book"/>
              </a:defRPr>
            </a:lvl2pPr>
            <a:lvl3pPr marL="1143000" indent="-228600">
              <a:buClr>
                <a:srgbClr val="B3931B"/>
              </a:buClr>
              <a:buFont typeface="Arial"/>
              <a:buChar char="•"/>
              <a:defRPr>
                <a:latin typeface="Franklin Gothic Book"/>
                <a:cs typeface="Franklin Gothic Book"/>
              </a:defRPr>
            </a:lvl3pPr>
            <a:lvl4pPr marL="1600200" indent="-228600">
              <a:buClr>
                <a:srgbClr val="B3931B"/>
              </a:buClr>
              <a:buFont typeface="Arial"/>
              <a:buChar char="•"/>
              <a:defRPr>
                <a:latin typeface="Franklin Gothic Book"/>
                <a:cs typeface="Franklin Gothic Book"/>
              </a:defRPr>
            </a:lvl4pPr>
            <a:lvl5pPr marL="2057400" indent="-228600">
              <a:buClr>
                <a:srgbClr val="B3931B"/>
              </a:buClr>
              <a:buFont typeface="Arial"/>
              <a:buChar char="•"/>
              <a:defRPr>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5659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016220"/>
          </a:xfrm>
        </p:spPr>
        <p:txBody>
          <a:bodyPr>
            <a:normAutofit/>
          </a:bodyPr>
          <a:lstStyle>
            <a:lvl1pPr>
              <a:defRPr sz="4800"/>
            </a:lvl1pPr>
          </a:lstStyle>
          <a:p>
            <a:r>
              <a:rPr lang="en-US" dirty="0"/>
              <a:t>Click to edit Master title style</a:t>
            </a:r>
          </a:p>
        </p:txBody>
      </p:sp>
      <p:sp>
        <p:nvSpPr>
          <p:cNvPr id="3" name="Subtitle 2"/>
          <p:cNvSpPr>
            <a:spLocks noGrp="1"/>
          </p:cNvSpPr>
          <p:nvPr>
            <p:ph type="subTitle" idx="1"/>
          </p:nvPr>
        </p:nvSpPr>
        <p:spPr>
          <a:xfrm>
            <a:off x="685800" y="3146646"/>
            <a:ext cx="6400800" cy="591330"/>
          </a:xfrm>
        </p:spPr>
        <p:txBody>
          <a:bodyPr/>
          <a:lstStyle>
            <a:lvl1pPr marL="0" indent="0" algn="l">
              <a:buNone/>
              <a:defRPr b="0" i="1">
                <a:solidFill>
                  <a:schemeClr val="tx1">
                    <a:tint val="75000"/>
                  </a:schemeClr>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48991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342900" indent="-342900">
              <a:buClr>
                <a:srgbClr val="B3931B"/>
              </a:buClr>
              <a:buFont typeface="Arial"/>
              <a:buChar char="•"/>
              <a:defRPr sz="1900" b="0" i="0">
                <a:latin typeface="Franklin Gothic Book"/>
                <a:cs typeface="Franklin Gothic Book"/>
              </a:defRPr>
            </a:lvl1pPr>
            <a:lvl2pPr marL="800100" indent="-342900">
              <a:buClr>
                <a:srgbClr val="B3931B"/>
              </a:buClr>
              <a:buFont typeface="Arial"/>
              <a:buChar char="•"/>
              <a:defRPr sz="1900" b="0" i="0">
                <a:latin typeface="Franklin Gothic Book"/>
                <a:cs typeface="Franklin Gothic Book"/>
              </a:defRPr>
            </a:lvl2pPr>
            <a:lvl3pPr marL="1257300" indent="-342900">
              <a:buClr>
                <a:srgbClr val="B3931B"/>
              </a:buClr>
              <a:buFont typeface="Arial"/>
              <a:buChar char="•"/>
              <a:defRPr sz="1900" b="0" i="0">
                <a:latin typeface="Franklin Gothic Book"/>
                <a:cs typeface="Franklin Gothic Book"/>
              </a:defRPr>
            </a:lvl3pPr>
            <a:lvl4pPr marL="1714500" indent="-342900">
              <a:buClr>
                <a:srgbClr val="B3931B"/>
              </a:buClr>
              <a:buFont typeface="Arial"/>
              <a:buChar char="•"/>
              <a:defRPr sz="1900" b="0" i="0">
                <a:latin typeface="Franklin Gothic Book"/>
                <a:cs typeface="Franklin Gothic Book"/>
              </a:defRPr>
            </a:lvl4pPr>
            <a:lvl5pPr marL="2171700" indent="-342900">
              <a:buClr>
                <a:srgbClr val="B3931B"/>
              </a:buClr>
              <a:buFont typeface="Arial"/>
              <a:buChar char="•"/>
              <a:defRPr sz="1900" b="0" i="0">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457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762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marL="342900" indent="-342900">
              <a:buClr>
                <a:srgbClr val="B3931B"/>
              </a:buClr>
              <a:buFont typeface="Arial"/>
              <a:buChar char="•"/>
              <a:defRPr sz="2800" b="0" i="0">
                <a:latin typeface="Franklin Gothic Book"/>
                <a:cs typeface="Franklin Gothic Book"/>
              </a:defRPr>
            </a:lvl1pPr>
            <a:lvl2pPr marL="742950" indent="-285750">
              <a:buClr>
                <a:srgbClr val="B3931B"/>
              </a:buClr>
              <a:buFont typeface="Arial"/>
              <a:buChar char="•"/>
              <a:defRPr sz="2400" b="0" i="0">
                <a:latin typeface="Franklin Gothic Book"/>
                <a:cs typeface="Franklin Gothic Book"/>
              </a:defRPr>
            </a:lvl2pPr>
            <a:lvl3pPr marL="1143000" indent="-228600">
              <a:buClr>
                <a:srgbClr val="B3931B"/>
              </a:buClr>
              <a:buFont typeface="Arial"/>
              <a:buChar char="•"/>
              <a:defRPr sz="2000" b="0" i="0">
                <a:latin typeface="Franklin Gothic Book"/>
                <a:cs typeface="Franklin Gothic Book"/>
              </a:defRPr>
            </a:lvl3pPr>
            <a:lvl4pPr marL="1600200" indent="-228600">
              <a:buClr>
                <a:srgbClr val="B3931B"/>
              </a:buClr>
              <a:buFont typeface="Arial"/>
              <a:buChar char="•"/>
              <a:defRPr sz="1800" b="0" i="0">
                <a:latin typeface="Franklin Gothic Book"/>
                <a:cs typeface="Franklin Gothic Book"/>
              </a:defRPr>
            </a:lvl4pPr>
            <a:lvl5pPr marL="2057400" indent="-228600">
              <a:buClr>
                <a:srgbClr val="B3931B"/>
              </a:buClr>
              <a:buFont typeface="Arial"/>
              <a:buChar char="•"/>
              <a:defRPr sz="1800" b="0" i="0">
                <a:latin typeface="Franklin Gothic Book"/>
                <a:cs typeface="Franklin Gothic Book"/>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marL="342900" indent="-342900">
              <a:buClr>
                <a:srgbClr val="B3931B"/>
              </a:buClr>
              <a:buFont typeface="Arial"/>
              <a:buChar char="•"/>
              <a:defRPr sz="2800" b="0" i="0">
                <a:latin typeface="Franklin Gothic Book"/>
                <a:cs typeface="Franklin Gothic Book"/>
              </a:defRPr>
            </a:lvl1pPr>
            <a:lvl2pPr marL="742950" indent="-285750">
              <a:buClr>
                <a:srgbClr val="B3931B"/>
              </a:buClr>
              <a:buFont typeface="Arial"/>
              <a:buChar char="•"/>
              <a:defRPr sz="2400" b="0" i="0">
                <a:latin typeface="Franklin Gothic Book"/>
                <a:cs typeface="Franklin Gothic Book"/>
              </a:defRPr>
            </a:lvl2pPr>
            <a:lvl3pPr marL="1143000" indent="-228600">
              <a:buClr>
                <a:srgbClr val="B3931B"/>
              </a:buClr>
              <a:buFont typeface="Arial"/>
              <a:buChar char="•"/>
              <a:defRPr sz="2000" b="0" i="0">
                <a:latin typeface="Franklin Gothic Book"/>
                <a:cs typeface="Franklin Gothic Book"/>
              </a:defRPr>
            </a:lvl3pPr>
            <a:lvl4pPr marL="1600200" indent="-228600">
              <a:buClr>
                <a:srgbClr val="B3931B"/>
              </a:buClr>
              <a:buFont typeface="Arial"/>
              <a:buChar char="•"/>
              <a:defRPr sz="1800" b="0" i="0">
                <a:latin typeface="Franklin Gothic Book"/>
                <a:cs typeface="Franklin Gothic Book"/>
              </a:defRPr>
            </a:lvl4pPr>
            <a:lvl5pPr marL="2057400" indent="-228600">
              <a:buClr>
                <a:srgbClr val="B3931B"/>
              </a:buClr>
              <a:buFont typeface="Arial"/>
              <a:buChar char="•"/>
              <a:defRPr sz="1800" b="0" i="0">
                <a:latin typeface="Franklin Gothic Book"/>
                <a:cs typeface="Franklin Gothic Book"/>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741540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6558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905346"/>
            <a:ext cx="4040188" cy="35789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26558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905346"/>
            <a:ext cx="4041775" cy="35789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229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205674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06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86844"/>
            <a:ext cx="3008313" cy="1033897"/>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786845"/>
            <a:ext cx="5111750" cy="4101876"/>
          </a:xfrm>
        </p:spPr>
        <p:txBody>
          <a:bodyPr/>
          <a:lstStyle>
            <a:lvl1pPr marL="514350" indent="-514350">
              <a:buClr>
                <a:srgbClr val="B3931B"/>
              </a:buClr>
              <a:buFont typeface="Arial"/>
              <a:buChar char="•"/>
              <a:defRPr sz="3200" b="0" i="0">
                <a:latin typeface="Franklin Gothic Book"/>
                <a:cs typeface="Franklin Gothic Book"/>
              </a:defRPr>
            </a:lvl1pPr>
            <a:lvl2pPr marL="971550" indent="-514350">
              <a:buClr>
                <a:srgbClr val="B3931B"/>
              </a:buClr>
              <a:buFont typeface="Arial"/>
              <a:buChar char="•"/>
              <a:defRPr sz="2800" b="0" i="0">
                <a:latin typeface="Franklin Gothic Book"/>
                <a:cs typeface="Franklin Gothic Book"/>
              </a:defRPr>
            </a:lvl2pPr>
            <a:lvl3pPr marL="1371600" indent="-457200">
              <a:buClr>
                <a:srgbClr val="B3931B"/>
              </a:buClr>
              <a:buFont typeface="Arial"/>
              <a:buChar char="•"/>
              <a:defRPr sz="2400" b="0" i="0">
                <a:latin typeface="Franklin Gothic Book"/>
                <a:cs typeface="Franklin Gothic Book"/>
              </a:defRPr>
            </a:lvl3pPr>
            <a:lvl4pPr marL="1828800" indent="-457200">
              <a:buClr>
                <a:srgbClr val="B3931B"/>
              </a:buClr>
              <a:buFont typeface="Arial"/>
              <a:buChar char="•"/>
              <a:defRPr sz="2000" b="0" i="0">
                <a:latin typeface="Franklin Gothic Book"/>
                <a:cs typeface="Franklin Gothic Book"/>
              </a:defRPr>
            </a:lvl4pPr>
            <a:lvl5pPr marL="2286000" indent="-457200">
              <a:buClr>
                <a:srgbClr val="B3931B"/>
              </a:buClr>
              <a:buFont typeface="Arial"/>
              <a:buChar char="•"/>
              <a:defRPr sz="2000" b="0" i="0">
                <a:latin typeface="Franklin Gothic Book"/>
                <a:cs typeface="Franklin Gothic Book"/>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820742"/>
            <a:ext cx="3008313" cy="3067979"/>
          </a:xfrm>
        </p:spPr>
        <p:txBody>
          <a:bodyPr/>
          <a:lstStyle>
            <a:lvl1pPr marL="0" indent="0">
              <a:buNone/>
              <a:defRPr sz="1400" b="0" i="0">
                <a:latin typeface="Franklin Gothic Book"/>
                <a:cs typeface="Franklin Gothic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1846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342900" indent="-342900">
              <a:buClr>
                <a:srgbClr val="B3931B"/>
              </a:buClr>
              <a:buFont typeface="Arial"/>
              <a:buChar char="•"/>
              <a:defRPr sz="1900" b="0" i="0">
                <a:latin typeface="Franklin Gothic Book"/>
                <a:cs typeface="Franklin Gothic Book"/>
              </a:defRPr>
            </a:lvl1pPr>
            <a:lvl2pPr marL="800100" indent="-342900">
              <a:buClr>
                <a:srgbClr val="B3931B"/>
              </a:buClr>
              <a:buFont typeface="Arial"/>
              <a:buChar char="•"/>
              <a:defRPr sz="1900" b="0" i="0">
                <a:latin typeface="Franklin Gothic Book"/>
                <a:cs typeface="Franklin Gothic Book"/>
              </a:defRPr>
            </a:lvl2pPr>
            <a:lvl3pPr marL="1257300" indent="-342900">
              <a:buClr>
                <a:srgbClr val="B3931B"/>
              </a:buClr>
              <a:buFont typeface="Arial"/>
              <a:buChar char="•"/>
              <a:defRPr sz="1900" b="0" i="0">
                <a:latin typeface="Franklin Gothic Book"/>
                <a:cs typeface="Franklin Gothic Book"/>
              </a:defRPr>
            </a:lvl3pPr>
            <a:lvl4pPr marL="1714500" indent="-342900">
              <a:buClr>
                <a:srgbClr val="B3931B"/>
              </a:buClr>
              <a:buFont typeface="Arial"/>
              <a:buChar char="•"/>
              <a:defRPr sz="1900" b="0" i="0">
                <a:latin typeface="Franklin Gothic Book"/>
                <a:cs typeface="Franklin Gothic Book"/>
              </a:defRPr>
            </a:lvl4pPr>
            <a:lvl5pPr marL="2171700" indent="-342900">
              <a:buClr>
                <a:srgbClr val="B3931B"/>
              </a:buClr>
              <a:buFont typeface="Arial"/>
              <a:buChar char="•"/>
              <a:defRPr sz="1900" b="0" i="0">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384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65631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marL="342900" indent="-342900">
              <a:buClr>
                <a:srgbClr val="B3931B"/>
              </a:buClr>
              <a:buFont typeface="Arial"/>
              <a:buChar char="•"/>
              <a:defRPr b="0" i="0">
                <a:latin typeface="Franklin Gothic Book"/>
                <a:cs typeface="Franklin Gothic Book"/>
              </a:defRPr>
            </a:lvl1pPr>
            <a:lvl2pPr marL="742950" indent="-285750">
              <a:buClr>
                <a:srgbClr val="B3931B"/>
              </a:buClr>
              <a:buFont typeface="Arial"/>
              <a:buChar char="•"/>
              <a:defRPr b="0" i="0">
                <a:latin typeface="Franklin Gothic Book"/>
                <a:cs typeface="Franklin Gothic Book"/>
              </a:defRPr>
            </a:lvl2pPr>
            <a:lvl3pPr marL="1143000" indent="-228600">
              <a:buClr>
                <a:srgbClr val="B3931B"/>
              </a:buClr>
              <a:buFont typeface="Arial"/>
              <a:buChar char="•"/>
              <a:defRPr b="0" i="0">
                <a:latin typeface="Franklin Gothic Book"/>
                <a:cs typeface="Franklin Gothic Book"/>
              </a:defRPr>
            </a:lvl3pPr>
            <a:lvl4pPr marL="1600200" indent="-228600">
              <a:buClr>
                <a:srgbClr val="B3931B"/>
              </a:buClr>
              <a:buFont typeface="Arial"/>
              <a:buChar char="•"/>
              <a:defRPr b="0" i="0">
                <a:latin typeface="Franklin Gothic Book"/>
                <a:cs typeface="Franklin Gothic Book"/>
              </a:defRPr>
            </a:lvl4pPr>
            <a:lvl5pPr marL="2057400" indent="-228600">
              <a:buClr>
                <a:srgbClr val="B3931B"/>
              </a:buClr>
              <a:buFont typeface="Arial"/>
              <a:buChar char="•"/>
              <a:defRPr b="0" i="0">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537224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1613"/>
            <a:ext cx="2057400" cy="5294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1613"/>
            <a:ext cx="6019800" cy="5294550"/>
          </a:xfrm>
        </p:spPr>
        <p:txBody>
          <a:bodyPr vert="eaVert"/>
          <a:lstStyle>
            <a:lvl1pPr marL="342900" indent="-342900">
              <a:buClr>
                <a:srgbClr val="B3931B"/>
              </a:buClr>
              <a:buFont typeface="Arial"/>
              <a:buChar char="•"/>
              <a:defRPr>
                <a:latin typeface="Franklin Gothic Book"/>
                <a:cs typeface="Franklin Gothic Book"/>
              </a:defRPr>
            </a:lvl1pPr>
            <a:lvl2pPr marL="742950" indent="-285750">
              <a:buClr>
                <a:srgbClr val="B3931B"/>
              </a:buClr>
              <a:buFont typeface="Arial"/>
              <a:buChar char="•"/>
              <a:defRPr>
                <a:latin typeface="Franklin Gothic Book"/>
                <a:cs typeface="Franklin Gothic Book"/>
              </a:defRPr>
            </a:lvl2pPr>
            <a:lvl3pPr marL="1143000" indent="-228600">
              <a:buClr>
                <a:srgbClr val="B3931B"/>
              </a:buClr>
              <a:buFont typeface="Arial"/>
              <a:buChar char="•"/>
              <a:defRPr>
                <a:latin typeface="Franklin Gothic Book"/>
                <a:cs typeface="Franklin Gothic Book"/>
              </a:defRPr>
            </a:lvl3pPr>
            <a:lvl4pPr marL="1600200" indent="-228600">
              <a:buClr>
                <a:srgbClr val="B3931B"/>
              </a:buClr>
              <a:buFont typeface="Arial"/>
              <a:buChar char="•"/>
              <a:defRPr>
                <a:latin typeface="Franklin Gothic Book"/>
                <a:cs typeface="Franklin Gothic Book"/>
              </a:defRPr>
            </a:lvl4pPr>
            <a:lvl5pPr marL="2057400" indent="-228600">
              <a:buClr>
                <a:srgbClr val="B3931B"/>
              </a:buClr>
              <a:buFont typeface="Arial"/>
              <a:buChar char="•"/>
              <a:defRPr>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5393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6650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2473716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1380276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endParaRPr lang="en-US"/>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81947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a:t>Click to edit Master title style</a:t>
            </a:r>
          </a:p>
        </p:txBody>
      </p:sp>
    </p:spTree>
    <p:extLst>
      <p:ext uri="{BB962C8B-B14F-4D97-AF65-F5344CB8AC3E}">
        <p14:creationId xmlns:p14="http://schemas.microsoft.com/office/powerpoint/2010/main" val="4194694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Name</a:t>
            </a:r>
          </a:p>
          <a:p>
            <a:pPr lvl="0"/>
            <a:r>
              <a:rPr lang="en-US"/>
              <a:t>YMCA OF THE USA</a:t>
            </a:r>
          </a:p>
          <a:p>
            <a:pPr lvl="0"/>
            <a:r>
              <a:rPr lang="en-US"/>
              <a:t>800 872 9622</a:t>
            </a:r>
          </a:p>
          <a:p>
            <a:pPr lvl="0"/>
            <a:r>
              <a:rPr lang="en-US"/>
              <a:t>name.name@ymca.net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4217906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310097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45328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3470933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546861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2284949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2190442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2968606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1221468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2330929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1704844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1242292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031686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marL="342900" indent="-342900">
              <a:buClr>
                <a:srgbClr val="B3931B"/>
              </a:buClr>
              <a:buFont typeface="Arial"/>
              <a:buChar char="•"/>
              <a:defRPr sz="2800" b="0" i="0">
                <a:latin typeface="Franklin Gothic Book"/>
                <a:cs typeface="Franklin Gothic Book"/>
              </a:defRPr>
            </a:lvl1pPr>
            <a:lvl2pPr marL="742950" indent="-285750">
              <a:buClr>
                <a:srgbClr val="B3931B"/>
              </a:buClr>
              <a:buFont typeface="Arial"/>
              <a:buChar char="•"/>
              <a:defRPr sz="2400" b="0" i="0">
                <a:latin typeface="Franklin Gothic Book"/>
                <a:cs typeface="Franklin Gothic Book"/>
              </a:defRPr>
            </a:lvl2pPr>
            <a:lvl3pPr marL="1143000" indent="-228600">
              <a:buClr>
                <a:srgbClr val="B3931B"/>
              </a:buClr>
              <a:buFont typeface="Arial"/>
              <a:buChar char="•"/>
              <a:defRPr sz="2000" b="0" i="0">
                <a:latin typeface="Franklin Gothic Book"/>
                <a:cs typeface="Franklin Gothic Book"/>
              </a:defRPr>
            </a:lvl3pPr>
            <a:lvl4pPr marL="1600200" indent="-228600">
              <a:buClr>
                <a:srgbClr val="B3931B"/>
              </a:buClr>
              <a:buFont typeface="Arial"/>
              <a:buChar char="•"/>
              <a:defRPr sz="1800" b="0" i="0">
                <a:latin typeface="Franklin Gothic Book"/>
                <a:cs typeface="Franklin Gothic Book"/>
              </a:defRPr>
            </a:lvl4pPr>
            <a:lvl5pPr marL="2057400" indent="-228600">
              <a:buClr>
                <a:srgbClr val="B3931B"/>
              </a:buClr>
              <a:buFont typeface="Arial"/>
              <a:buChar char="•"/>
              <a:defRPr sz="1800" b="0" i="0">
                <a:latin typeface="Franklin Gothic Book"/>
                <a:cs typeface="Franklin Gothic Book"/>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marL="342900" indent="-342900">
              <a:buClr>
                <a:srgbClr val="B3931B"/>
              </a:buClr>
              <a:buFont typeface="Arial"/>
              <a:buChar char="•"/>
              <a:defRPr sz="2800" b="0" i="0">
                <a:latin typeface="Franklin Gothic Book"/>
                <a:cs typeface="Franklin Gothic Book"/>
              </a:defRPr>
            </a:lvl1pPr>
            <a:lvl2pPr marL="742950" indent="-285750">
              <a:buClr>
                <a:srgbClr val="B3931B"/>
              </a:buClr>
              <a:buFont typeface="Arial"/>
              <a:buChar char="•"/>
              <a:defRPr sz="2400" b="0" i="0">
                <a:latin typeface="Franklin Gothic Book"/>
                <a:cs typeface="Franklin Gothic Book"/>
              </a:defRPr>
            </a:lvl2pPr>
            <a:lvl3pPr marL="1143000" indent="-228600">
              <a:buClr>
                <a:srgbClr val="B3931B"/>
              </a:buClr>
              <a:buFont typeface="Arial"/>
              <a:buChar char="•"/>
              <a:defRPr sz="2000" b="0" i="0">
                <a:latin typeface="Franklin Gothic Book"/>
                <a:cs typeface="Franklin Gothic Book"/>
              </a:defRPr>
            </a:lvl3pPr>
            <a:lvl4pPr marL="1600200" indent="-228600">
              <a:buClr>
                <a:srgbClr val="B3931B"/>
              </a:buClr>
              <a:buFont typeface="Arial"/>
              <a:buChar char="•"/>
              <a:defRPr sz="1800" b="0" i="0">
                <a:latin typeface="Franklin Gothic Book"/>
                <a:cs typeface="Franklin Gothic Book"/>
              </a:defRPr>
            </a:lvl4pPr>
            <a:lvl5pPr marL="2057400" indent="-228600">
              <a:buClr>
                <a:srgbClr val="B3931B"/>
              </a:buClr>
              <a:buFont typeface="Arial"/>
              <a:buChar char="•"/>
              <a:defRPr sz="1800" b="0" i="0">
                <a:latin typeface="Franklin Gothic Book"/>
                <a:cs typeface="Franklin Gothic Book"/>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40594909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432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flipH="1">
            <a:off x="-75" y="0"/>
            <a:ext cx="669600" cy="6858000"/>
          </a:xfrm>
          <a:prstGeom prst="rect">
            <a:avLst/>
          </a:prstGeom>
          <a:solidFill>
            <a:srgbClr val="000000">
              <a:alpha val="3460"/>
            </a:srgbClr>
          </a:solidFill>
          <a:ln>
            <a:noFill/>
          </a:ln>
        </p:spPr>
        <p:txBody>
          <a:bodyPr spcFirstLastPara="1" wrap="square" lIns="91411" tIns="91411" rIns="91411" bIns="91411" anchor="ctr" anchorCtr="0">
            <a:noAutofit/>
          </a:bodyPr>
          <a:lstStyle/>
          <a:p>
            <a:pPr marL="0" lvl="0" indent="0" algn="l" rtl="0">
              <a:spcBef>
                <a:spcPts val="0"/>
              </a:spcBef>
              <a:spcAft>
                <a:spcPts val="0"/>
              </a:spcAft>
              <a:buNone/>
            </a:pPr>
            <a:endParaRPr sz="1400"/>
          </a:p>
        </p:txBody>
      </p:sp>
      <p:sp>
        <p:nvSpPr>
          <p:cNvPr id="27" name="Google Shape;27;p5"/>
          <p:cNvSpPr/>
          <p:nvPr/>
        </p:nvSpPr>
        <p:spPr>
          <a:xfrm flipH="1">
            <a:off x="-75" y="0"/>
            <a:ext cx="669600" cy="1520000"/>
          </a:xfrm>
          <a:prstGeom prst="rect">
            <a:avLst/>
          </a:prstGeom>
          <a:solidFill>
            <a:srgbClr val="0DB7C4"/>
          </a:solidFill>
          <a:ln>
            <a:noFill/>
          </a:ln>
        </p:spPr>
        <p:txBody>
          <a:bodyPr spcFirstLastPara="1" wrap="square" lIns="91411" tIns="91411" rIns="91411" bIns="91411" anchor="ctr" anchorCtr="0">
            <a:noAutofit/>
          </a:bodyPr>
          <a:lstStyle/>
          <a:p>
            <a:pPr marL="0" lvl="0" indent="0" algn="l" rtl="0">
              <a:spcBef>
                <a:spcPts val="0"/>
              </a:spcBef>
              <a:spcAft>
                <a:spcPts val="0"/>
              </a:spcAft>
              <a:buNone/>
            </a:pPr>
            <a:endParaRPr sz="1400"/>
          </a:p>
        </p:txBody>
      </p:sp>
      <p:sp>
        <p:nvSpPr>
          <p:cNvPr id="28" name="Google Shape;28;p5"/>
          <p:cNvSpPr txBox="1">
            <a:spLocks noGrp="1"/>
          </p:cNvSpPr>
          <p:nvPr>
            <p:ph type="title"/>
          </p:nvPr>
        </p:nvSpPr>
        <p:spPr>
          <a:xfrm>
            <a:off x="844425" y="7464"/>
            <a:ext cx="3552600" cy="1520000"/>
          </a:xfrm>
          <a:prstGeom prst="rect">
            <a:avLst/>
          </a:prstGeom>
        </p:spPr>
        <p:txBody>
          <a:bodyPr spcFirstLastPara="1" wrap="square" lIns="91411" tIns="91411" rIns="91411" bIns="91411"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5"/>
          <p:cNvSpPr txBox="1">
            <a:spLocks noGrp="1"/>
          </p:cNvSpPr>
          <p:nvPr>
            <p:ph type="body" idx="1"/>
          </p:nvPr>
        </p:nvSpPr>
        <p:spPr>
          <a:xfrm>
            <a:off x="844425" y="2050767"/>
            <a:ext cx="5169000" cy="4517200"/>
          </a:xfrm>
          <a:prstGeom prst="rect">
            <a:avLst/>
          </a:prstGeom>
        </p:spPr>
        <p:txBody>
          <a:bodyPr spcFirstLastPara="1" wrap="square" lIns="91411" tIns="91411" rIns="91411" bIns="91411" anchor="t" anchorCtr="0"/>
          <a:lstStyle>
            <a:lvl1pPr marL="457118" lvl="0" indent="-380936">
              <a:spcBef>
                <a:spcPts val="600"/>
              </a:spcBef>
              <a:spcAft>
                <a:spcPts val="0"/>
              </a:spcAft>
              <a:buSzPts val="2400"/>
              <a:buChar char="▹"/>
              <a:defRPr sz="2400"/>
            </a:lvl1pPr>
            <a:lvl2pPr marL="914243" lvl="1" indent="-380936">
              <a:spcBef>
                <a:spcPts val="0"/>
              </a:spcBef>
              <a:spcAft>
                <a:spcPts val="0"/>
              </a:spcAft>
              <a:buSzPts val="2400"/>
              <a:buChar char="▸"/>
              <a:defRPr/>
            </a:lvl2pPr>
            <a:lvl3pPr marL="1371362" lvl="2" indent="-380936">
              <a:spcBef>
                <a:spcPts val="0"/>
              </a:spcBef>
              <a:spcAft>
                <a:spcPts val="0"/>
              </a:spcAft>
              <a:buSzPts val="2400"/>
              <a:buChar char="⬩"/>
              <a:defRPr/>
            </a:lvl3pPr>
            <a:lvl4pPr marL="1828484" lvl="3" indent="-380936">
              <a:spcBef>
                <a:spcPts val="0"/>
              </a:spcBef>
              <a:spcAft>
                <a:spcPts val="0"/>
              </a:spcAft>
              <a:buSzPts val="2400"/>
              <a:buChar char="⬞"/>
              <a:defRPr sz="2400"/>
            </a:lvl4pPr>
            <a:lvl5pPr marL="2285601" lvl="4" indent="-380936">
              <a:spcBef>
                <a:spcPts val="0"/>
              </a:spcBef>
              <a:spcAft>
                <a:spcPts val="0"/>
              </a:spcAft>
              <a:buSzPts val="2400"/>
              <a:buChar char="○"/>
              <a:defRPr sz="2400"/>
            </a:lvl5pPr>
            <a:lvl6pPr marL="2742719" lvl="5" indent="-380936">
              <a:spcBef>
                <a:spcPts val="0"/>
              </a:spcBef>
              <a:spcAft>
                <a:spcPts val="0"/>
              </a:spcAft>
              <a:buSzPts val="2400"/>
              <a:buChar char="■"/>
              <a:defRPr sz="2400"/>
            </a:lvl6pPr>
            <a:lvl7pPr marL="3199840" lvl="6" indent="-380936">
              <a:spcBef>
                <a:spcPts val="0"/>
              </a:spcBef>
              <a:spcAft>
                <a:spcPts val="0"/>
              </a:spcAft>
              <a:buSzPts val="2400"/>
              <a:buChar char="●"/>
              <a:defRPr sz="2400"/>
            </a:lvl7pPr>
            <a:lvl8pPr marL="3656960" lvl="7" indent="-380936">
              <a:spcBef>
                <a:spcPts val="0"/>
              </a:spcBef>
              <a:spcAft>
                <a:spcPts val="0"/>
              </a:spcAft>
              <a:buSzPts val="2400"/>
              <a:buChar char="○"/>
              <a:defRPr sz="2400"/>
            </a:lvl8pPr>
            <a:lvl9pPr marL="4114085" lvl="8" indent="-380936">
              <a:spcBef>
                <a:spcPts val="0"/>
              </a:spcBef>
              <a:spcAft>
                <a:spcPts val="0"/>
              </a:spcAft>
              <a:buSzPts val="2400"/>
              <a:buChar char="■"/>
              <a:defRPr sz="2400"/>
            </a:lvl9pPr>
          </a:lstStyle>
          <a:p>
            <a:endParaRPr/>
          </a:p>
        </p:txBody>
      </p:sp>
      <p:sp>
        <p:nvSpPr>
          <p:cNvPr id="30" name="Google Shape;30;p5"/>
          <p:cNvSpPr txBox="1">
            <a:spLocks noGrp="1"/>
          </p:cNvSpPr>
          <p:nvPr>
            <p:ph type="sldNum" idx="12"/>
          </p:nvPr>
        </p:nvSpPr>
        <p:spPr>
          <a:xfrm>
            <a:off x="-75" y="0"/>
            <a:ext cx="669600" cy="1520000"/>
          </a:xfrm>
          <a:prstGeom prst="rect">
            <a:avLst/>
          </a:prstGeom>
        </p:spPr>
        <p:txBody>
          <a:bodyPr spcFirstLastPara="1" wrap="square" lIns="91411" tIns="91411" rIns="91411" bIns="91411"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1"/>
        <p:cNvGrpSpPr/>
        <p:nvPr/>
      </p:nvGrpSpPr>
      <p:grpSpPr>
        <a:xfrm>
          <a:off x="0" y="0"/>
          <a:ext cx="0" cy="0"/>
          <a:chOff x="0" y="0"/>
          <a:chExt cx="0" cy="0"/>
        </a:xfrm>
      </p:grpSpPr>
      <p:sp>
        <p:nvSpPr>
          <p:cNvPr id="32" name="Google Shape;32;p6"/>
          <p:cNvSpPr/>
          <p:nvPr/>
        </p:nvSpPr>
        <p:spPr>
          <a:xfrm flipH="1">
            <a:off x="-75" y="0"/>
            <a:ext cx="669600" cy="6858000"/>
          </a:xfrm>
          <a:prstGeom prst="rect">
            <a:avLst/>
          </a:prstGeom>
          <a:solidFill>
            <a:srgbClr val="000000">
              <a:alpha val="3460"/>
            </a:srgbClr>
          </a:solidFill>
          <a:ln>
            <a:noFill/>
          </a:ln>
        </p:spPr>
        <p:txBody>
          <a:bodyPr spcFirstLastPara="1" wrap="square" lIns="91411" tIns="91411" rIns="91411" bIns="91411" anchor="ctr" anchorCtr="0">
            <a:noAutofit/>
          </a:bodyPr>
          <a:lstStyle/>
          <a:p>
            <a:pPr marL="0" lvl="0" indent="0" algn="l" rtl="0">
              <a:spcBef>
                <a:spcPts val="0"/>
              </a:spcBef>
              <a:spcAft>
                <a:spcPts val="0"/>
              </a:spcAft>
              <a:buNone/>
            </a:pPr>
            <a:endParaRPr sz="1400"/>
          </a:p>
        </p:txBody>
      </p:sp>
      <p:sp>
        <p:nvSpPr>
          <p:cNvPr id="33" name="Google Shape;33;p6"/>
          <p:cNvSpPr/>
          <p:nvPr/>
        </p:nvSpPr>
        <p:spPr>
          <a:xfrm flipH="1">
            <a:off x="-75" y="0"/>
            <a:ext cx="669600" cy="1520000"/>
          </a:xfrm>
          <a:prstGeom prst="rect">
            <a:avLst/>
          </a:prstGeom>
          <a:solidFill>
            <a:srgbClr val="0DB7C4"/>
          </a:solidFill>
          <a:ln>
            <a:noFill/>
          </a:ln>
        </p:spPr>
        <p:txBody>
          <a:bodyPr spcFirstLastPara="1" wrap="square" lIns="91411" tIns="91411" rIns="91411" bIns="91411" anchor="ctr" anchorCtr="0">
            <a:noAutofit/>
          </a:bodyPr>
          <a:lstStyle/>
          <a:p>
            <a:pPr marL="0" lvl="0" indent="0" algn="l" rtl="0">
              <a:spcBef>
                <a:spcPts val="0"/>
              </a:spcBef>
              <a:spcAft>
                <a:spcPts val="0"/>
              </a:spcAft>
              <a:buNone/>
            </a:pPr>
            <a:endParaRPr sz="1400"/>
          </a:p>
        </p:txBody>
      </p:sp>
      <p:sp>
        <p:nvSpPr>
          <p:cNvPr id="34" name="Google Shape;34;p6"/>
          <p:cNvSpPr txBox="1">
            <a:spLocks noGrp="1"/>
          </p:cNvSpPr>
          <p:nvPr>
            <p:ph type="title"/>
          </p:nvPr>
        </p:nvSpPr>
        <p:spPr>
          <a:xfrm>
            <a:off x="844425" y="7464"/>
            <a:ext cx="3552600" cy="1520000"/>
          </a:xfrm>
          <a:prstGeom prst="rect">
            <a:avLst/>
          </a:prstGeom>
        </p:spPr>
        <p:txBody>
          <a:bodyPr spcFirstLastPara="1" wrap="square" lIns="91411" tIns="91411" rIns="91411" bIns="91411"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5" name="Google Shape;35;p6"/>
          <p:cNvSpPr txBox="1">
            <a:spLocks noGrp="1"/>
          </p:cNvSpPr>
          <p:nvPr>
            <p:ph type="body" idx="1"/>
          </p:nvPr>
        </p:nvSpPr>
        <p:spPr>
          <a:xfrm>
            <a:off x="844425" y="2045676"/>
            <a:ext cx="2804700" cy="4428800"/>
          </a:xfrm>
          <a:prstGeom prst="rect">
            <a:avLst/>
          </a:prstGeom>
        </p:spPr>
        <p:txBody>
          <a:bodyPr spcFirstLastPara="1" wrap="square" lIns="91411" tIns="91411" rIns="91411" bIns="91411" anchor="t" anchorCtr="0"/>
          <a:lstStyle>
            <a:lvl1pPr marL="457118" lvl="0" indent="-355537">
              <a:spcBef>
                <a:spcPts val="600"/>
              </a:spcBef>
              <a:spcAft>
                <a:spcPts val="0"/>
              </a:spcAft>
              <a:buSzPts val="2000"/>
              <a:buChar char="▹"/>
              <a:defRPr sz="2000"/>
            </a:lvl1pPr>
            <a:lvl2pPr marL="914243" lvl="1" indent="-355537">
              <a:spcBef>
                <a:spcPts val="0"/>
              </a:spcBef>
              <a:spcAft>
                <a:spcPts val="0"/>
              </a:spcAft>
              <a:buSzPts val="2000"/>
              <a:buChar char="▸"/>
              <a:defRPr sz="2000"/>
            </a:lvl2pPr>
            <a:lvl3pPr marL="1371362" lvl="2" indent="-355537">
              <a:spcBef>
                <a:spcPts val="0"/>
              </a:spcBef>
              <a:spcAft>
                <a:spcPts val="0"/>
              </a:spcAft>
              <a:buSzPts val="2000"/>
              <a:buChar char="⬩"/>
              <a:defRPr sz="2000"/>
            </a:lvl3pPr>
            <a:lvl4pPr marL="1828484" lvl="3" indent="-355537">
              <a:spcBef>
                <a:spcPts val="0"/>
              </a:spcBef>
              <a:spcAft>
                <a:spcPts val="0"/>
              </a:spcAft>
              <a:buSzPts val="2000"/>
              <a:buChar char="⬞"/>
              <a:defRPr sz="2000"/>
            </a:lvl4pPr>
            <a:lvl5pPr marL="2285601" lvl="4" indent="-355537">
              <a:spcBef>
                <a:spcPts val="0"/>
              </a:spcBef>
              <a:spcAft>
                <a:spcPts val="0"/>
              </a:spcAft>
              <a:buSzPts val="2000"/>
              <a:buChar char="○"/>
              <a:defRPr sz="2000"/>
            </a:lvl5pPr>
            <a:lvl6pPr marL="2742719" lvl="5" indent="-355537">
              <a:spcBef>
                <a:spcPts val="0"/>
              </a:spcBef>
              <a:spcAft>
                <a:spcPts val="0"/>
              </a:spcAft>
              <a:buSzPts val="2000"/>
              <a:buChar char="■"/>
              <a:defRPr sz="2000"/>
            </a:lvl6pPr>
            <a:lvl7pPr marL="3199840" lvl="6" indent="-355537">
              <a:spcBef>
                <a:spcPts val="0"/>
              </a:spcBef>
              <a:spcAft>
                <a:spcPts val="0"/>
              </a:spcAft>
              <a:buSzPts val="2000"/>
              <a:buChar char="●"/>
              <a:defRPr sz="2000"/>
            </a:lvl7pPr>
            <a:lvl8pPr marL="3656960" lvl="7" indent="-355537">
              <a:spcBef>
                <a:spcPts val="0"/>
              </a:spcBef>
              <a:spcAft>
                <a:spcPts val="0"/>
              </a:spcAft>
              <a:buSzPts val="2000"/>
              <a:buChar char="○"/>
              <a:defRPr sz="2000"/>
            </a:lvl8pPr>
            <a:lvl9pPr marL="4114085" lvl="8" indent="-355537">
              <a:spcBef>
                <a:spcPts val="0"/>
              </a:spcBef>
              <a:spcAft>
                <a:spcPts val="0"/>
              </a:spcAft>
              <a:buSzPts val="2000"/>
              <a:buChar char="■"/>
              <a:defRPr sz="2000"/>
            </a:lvl9pPr>
          </a:lstStyle>
          <a:p>
            <a:endParaRPr/>
          </a:p>
        </p:txBody>
      </p:sp>
      <p:sp>
        <p:nvSpPr>
          <p:cNvPr id="36" name="Google Shape;36;p6"/>
          <p:cNvSpPr txBox="1">
            <a:spLocks noGrp="1"/>
          </p:cNvSpPr>
          <p:nvPr>
            <p:ph type="body" idx="2"/>
          </p:nvPr>
        </p:nvSpPr>
        <p:spPr>
          <a:xfrm>
            <a:off x="3818123" y="2045676"/>
            <a:ext cx="2804700" cy="4428800"/>
          </a:xfrm>
          <a:prstGeom prst="rect">
            <a:avLst/>
          </a:prstGeom>
        </p:spPr>
        <p:txBody>
          <a:bodyPr spcFirstLastPara="1" wrap="square" lIns="91411" tIns="91411" rIns="91411" bIns="91411" anchor="t" anchorCtr="0"/>
          <a:lstStyle>
            <a:lvl1pPr marL="457118" lvl="0" indent="-355537">
              <a:spcBef>
                <a:spcPts val="600"/>
              </a:spcBef>
              <a:spcAft>
                <a:spcPts val="0"/>
              </a:spcAft>
              <a:buSzPts val="2000"/>
              <a:buChar char="▹"/>
              <a:defRPr sz="2000"/>
            </a:lvl1pPr>
            <a:lvl2pPr marL="914243" lvl="1" indent="-355537">
              <a:spcBef>
                <a:spcPts val="0"/>
              </a:spcBef>
              <a:spcAft>
                <a:spcPts val="0"/>
              </a:spcAft>
              <a:buSzPts val="2000"/>
              <a:buChar char="▸"/>
              <a:defRPr sz="2000"/>
            </a:lvl2pPr>
            <a:lvl3pPr marL="1371362" lvl="2" indent="-355537">
              <a:spcBef>
                <a:spcPts val="0"/>
              </a:spcBef>
              <a:spcAft>
                <a:spcPts val="0"/>
              </a:spcAft>
              <a:buSzPts val="2000"/>
              <a:buChar char="⬩"/>
              <a:defRPr sz="2000"/>
            </a:lvl3pPr>
            <a:lvl4pPr marL="1828484" lvl="3" indent="-355537">
              <a:spcBef>
                <a:spcPts val="0"/>
              </a:spcBef>
              <a:spcAft>
                <a:spcPts val="0"/>
              </a:spcAft>
              <a:buSzPts val="2000"/>
              <a:buChar char="⬞"/>
              <a:defRPr sz="2000"/>
            </a:lvl4pPr>
            <a:lvl5pPr marL="2285601" lvl="4" indent="-355537">
              <a:spcBef>
                <a:spcPts val="0"/>
              </a:spcBef>
              <a:spcAft>
                <a:spcPts val="0"/>
              </a:spcAft>
              <a:buSzPts val="2000"/>
              <a:buChar char="○"/>
              <a:defRPr sz="2000"/>
            </a:lvl5pPr>
            <a:lvl6pPr marL="2742719" lvl="5" indent="-355537">
              <a:spcBef>
                <a:spcPts val="0"/>
              </a:spcBef>
              <a:spcAft>
                <a:spcPts val="0"/>
              </a:spcAft>
              <a:buSzPts val="2000"/>
              <a:buChar char="■"/>
              <a:defRPr sz="2000"/>
            </a:lvl6pPr>
            <a:lvl7pPr marL="3199840" lvl="6" indent="-355537">
              <a:spcBef>
                <a:spcPts val="0"/>
              </a:spcBef>
              <a:spcAft>
                <a:spcPts val="0"/>
              </a:spcAft>
              <a:buSzPts val="2000"/>
              <a:buChar char="●"/>
              <a:defRPr sz="2000"/>
            </a:lvl7pPr>
            <a:lvl8pPr marL="3656960" lvl="7" indent="-355537">
              <a:spcBef>
                <a:spcPts val="0"/>
              </a:spcBef>
              <a:spcAft>
                <a:spcPts val="0"/>
              </a:spcAft>
              <a:buSzPts val="2000"/>
              <a:buChar char="○"/>
              <a:defRPr sz="2000"/>
            </a:lvl8pPr>
            <a:lvl9pPr marL="4114085" lvl="8" indent="-355537">
              <a:spcBef>
                <a:spcPts val="0"/>
              </a:spcBef>
              <a:spcAft>
                <a:spcPts val="0"/>
              </a:spcAft>
              <a:buSzPts val="2000"/>
              <a:buChar char="■"/>
              <a:defRPr sz="2000"/>
            </a:lvl9pPr>
          </a:lstStyle>
          <a:p>
            <a:endParaRPr/>
          </a:p>
        </p:txBody>
      </p:sp>
      <p:sp>
        <p:nvSpPr>
          <p:cNvPr id="37" name="Google Shape;37;p6"/>
          <p:cNvSpPr txBox="1">
            <a:spLocks noGrp="1"/>
          </p:cNvSpPr>
          <p:nvPr>
            <p:ph type="sldNum" idx="12"/>
          </p:nvPr>
        </p:nvSpPr>
        <p:spPr>
          <a:xfrm>
            <a:off x="-75" y="0"/>
            <a:ext cx="669600" cy="1520000"/>
          </a:xfrm>
          <a:prstGeom prst="rect">
            <a:avLst/>
          </a:prstGeom>
        </p:spPr>
        <p:txBody>
          <a:bodyPr spcFirstLastPara="1" wrap="square" lIns="91411" tIns="91411" rIns="91411" bIns="91411" anchor="b" anchorCtr="0">
            <a:noAutofit/>
          </a:bodyPr>
          <a:lstStyle>
            <a:lvl1pPr lvl="0">
              <a:buNone/>
              <a:defRPr sz="2400"/>
            </a:lvl1pPr>
            <a:lvl2pPr lvl="1">
              <a:buNone/>
              <a:defRPr sz="2400"/>
            </a:lvl2pPr>
            <a:lvl3pPr lvl="2">
              <a:buNone/>
              <a:defRPr sz="2400"/>
            </a:lvl3pPr>
            <a:lvl4pPr lvl="3">
              <a:buNone/>
              <a:defRPr sz="2400"/>
            </a:lvl4pPr>
            <a:lvl5pPr lvl="4">
              <a:buNone/>
              <a:defRPr sz="2400"/>
            </a:lvl5pPr>
            <a:lvl6pPr lvl="5">
              <a:buNone/>
              <a:defRPr sz="2400"/>
            </a:lvl6pPr>
            <a:lvl7pPr lvl="6">
              <a:buNone/>
              <a:defRPr sz="2400"/>
            </a:lvl7pPr>
            <a:lvl8pPr lvl="7">
              <a:buNone/>
              <a:defRPr sz="2400"/>
            </a:lvl8pPr>
            <a:lvl9pPr lvl="8">
              <a:buNone/>
              <a:defRPr sz="2400"/>
            </a:lvl9pPr>
          </a:lstStyle>
          <a:p>
            <a:fld id="{00000000-1234-1234-1234-123412341234}"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6558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905346"/>
            <a:ext cx="4040188" cy="35789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26558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905346"/>
            <a:ext cx="4041775" cy="35789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830174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680994" y="999395"/>
            <a:ext cx="6937160" cy="762662"/>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14939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10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86844"/>
            <a:ext cx="3008313" cy="1033897"/>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786845"/>
            <a:ext cx="5111750" cy="4101876"/>
          </a:xfrm>
        </p:spPr>
        <p:txBody>
          <a:bodyPr/>
          <a:lstStyle>
            <a:lvl1pPr marL="514350" indent="-514350">
              <a:buClr>
                <a:srgbClr val="B3931B"/>
              </a:buClr>
              <a:buFont typeface="Arial"/>
              <a:buChar char="•"/>
              <a:defRPr sz="3200" b="0" i="0">
                <a:latin typeface="Franklin Gothic Book"/>
                <a:cs typeface="Franklin Gothic Book"/>
              </a:defRPr>
            </a:lvl1pPr>
            <a:lvl2pPr marL="971550" indent="-514350">
              <a:buClr>
                <a:srgbClr val="B3931B"/>
              </a:buClr>
              <a:buFont typeface="Arial"/>
              <a:buChar char="•"/>
              <a:defRPr sz="2800" b="0" i="0">
                <a:latin typeface="Franklin Gothic Book"/>
                <a:cs typeface="Franklin Gothic Book"/>
              </a:defRPr>
            </a:lvl2pPr>
            <a:lvl3pPr marL="1371600" indent="-457200">
              <a:buClr>
                <a:srgbClr val="B3931B"/>
              </a:buClr>
              <a:buFont typeface="Arial"/>
              <a:buChar char="•"/>
              <a:defRPr sz="2400" b="0" i="0">
                <a:latin typeface="Franklin Gothic Book"/>
                <a:cs typeface="Franklin Gothic Book"/>
              </a:defRPr>
            </a:lvl3pPr>
            <a:lvl4pPr marL="1828800" indent="-457200">
              <a:buClr>
                <a:srgbClr val="B3931B"/>
              </a:buClr>
              <a:buFont typeface="Arial"/>
              <a:buChar char="•"/>
              <a:defRPr sz="2000" b="0" i="0">
                <a:latin typeface="Franklin Gothic Book"/>
                <a:cs typeface="Franklin Gothic Book"/>
              </a:defRPr>
            </a:lvl4pPr>
            <a:lvl5pPr marL="2286000" indent="-457200">
              <a:buClr>
                <a:srgbClr val="B3931B"/>
              </a:buClr>
              <a:buFont typeface="Arial"/>
              <a:buChar char="•"/>
              <a:defRPr sz="2000" b="0" i="0">
                <a:latin typeface="Franklin Gothic Book"/>
                <a:cs typeface="Franklin Gothic Book"/>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820742"/>
            <a:ext cx="3008313" cy="3067979"/>
          </a:xfrm>
        </p:spPr>
        <p:txBody>
          <a:bodyPr/>
          <a:lstStyle>
            <a:lvl1pPr marL="0" indent="0">
              <a:buNone/>
              <a:defRPr sz="1400" b="0" i="0">
                <a:latin typeface="Franklin Gothic Book"/>
                <a:cs typeface="Franklin Gothic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205433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317255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758" y="78199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40638"/>
            <a:ext cx="7218759" cy="39031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650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4" r:id="rId3"/>
    <p:sldLayoutId id="2147483693" r:id="rId4"/>
    <p:sldLayoutId id="2147483653" r:id="rId5"/>
    <p:sldLayoutId id="2147483654" r:id="rId6"/>
    <p:sldLayoutId id="2147483655" r:id="rId7"/>
    <p:sldLayoutId id="2147483656" r:id="rId8"/>
    <p:sldLayoutId id="2147483657" r:id="rId9"/>
    <p:sldLayoutId id="2147483692" r:id="rId10"/>
    <p:sldLayoutId id="2147483659" r:id="rId11"/>
  </p:sldLayoutIdLst>
  <p:txStyles>
    <p:titleStyle>
      <a:lvl1pPr algn="ctr" defTabSz="457200" rtl="0" eaLnBrk="1" latinLnBrk="0" hangingPunct="1">
        <a:spcBef>
          <a:spcPct val="0"/>
        </a:spcBef>
        <a:buNone/>
        <a:defRPr sz="3200" b="1" kern="1200">
          <a:solidFill>
            <a:srgbClr val="B3931B"/>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758" y="78199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40638"/>
            <a:ext cx="7218759" cy="39031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5551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1" latinLnBrk="0" hangingPunct="1">
        <a:spcBef>
          <a:spcPct val="0"/>
        </a:spcBef>
        <a:buNone/>
        <a:defRPr sz="3200" b="1" kern="1200">
          <a:solidFill>
            <a:srgbClr val="B3931B"/>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a:p>
        </p:txBody>
      </p:sp>
      <p:sp>
        <p:nvSpPr>
          <p:cNvPr id="1034" name="Rectangle 10"/>
          <p:cNvSpPr>
            <a:spLocks noGrp="1" noChangeArrowheads="1"/>
          </p:cNvSpPr>
          <p:nvPr>
            <p:ph type="ftr" sz="quarter" idx="3"/>
          </p:nvPr>
        </p:nvSpPr>
        <p:spPr bwMode="black">
          <a:xfrm>
            <a:off x="568325" y="6356350"/>
            <a:ext cx="81184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endParaRPr lang="en-US"/>
          </a:p>
        </p:txBody>
      </p:sp>
    </p:spTree>
    <p:extLst>
      <p:ext uri="{BB962C8B-B14F-4D97-AF65-F5344CB8AC3E}">
        <p14:creationId xmlns:p14="http://schemas.microsoft.com/office/powerpoint/2010/main" val="2283916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hdr="0" ftr="0" dt="0"/>
  <p:txStyles>
    <p:titleStyle>
      <a:lvl1pPr algn="l" rtl="0" eaLnBrk="1" fontAlgn="base" hangingPunct="1">
        <a:spcBef>
          <a:spcPct val="0"/>
        </a:spcBef>
        <a:spcAft>
          <a:spcPct val="0"/>
        </a:spcAft>
        <a:defRPr sz="2600" b="1" cap="all" baseline="0">
          <a:solidFill>
            <a:schemeClr val="accent4"/>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7464"/>
            <a:ext cx="3552600" cy="1520000"/>
          </a:xfrm>
          <a:prstGeom prst="rect">
            <a:avLst/>
          </a:prstGeom>
          <a:noFill/>
          <a:ln>
            <a:noFill/>
          </a:ln>
        </p:spPr>
        <p:txBody>
          <a:bodyPr spcFirstLastPara="1" wrap="square" lIns="91411" tIns="91411" rIns="91411" bIns="91411" anchor="b" anchorCtr="0"/>
          <a:lstStyle>
            <a:lvl1pPr lvl="0">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1pPr>
            <a:lvl2pPr lvl="1">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2pPr>
            <a:lvl3pPr lvl="2">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3pPr>
            <a:lvl4pPr lvl="3">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4pPr>
            <a:lvl5pPr lvl="4">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5pPr>
            <a:lvl6pPr lvl="5">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6pPr>
            <a:lvl7pPr lvl="6">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7pPr>
            <a:lvl8pPr lvl="7">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8pPr>
            <a:lvl9pPr lvl="8">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9pPr>
          </a:lstStyle>
          <a:p>
            <a:endParaRPr/>
          </a:p>
        </p:txBody>
      </p:sp>
      <p:sp>
        <p:nvSpPr>
          <p:cNvPr id="7" name="Google Shape;7;p1"/>
          <p:cNvSpPr txBox="1">
            <a:spLocks noGrp="1"/>
          </p:cNvSpPr>
          <p:nvPr>
            <p:ph type="body" idx="1"/>
          </p:nvPr>
        </p:nvSpPr>
        <p:spPr>
          <a:xfrm>
            <a:off x="844425" y="2050767"/>
            <a:ext cx="5169000" cy="4517200"/>
          </a:xfrm>
          <a:prstGeom prst="rect">
            <a:avLst/>
          </a:prstGeom>
          <a:noFill/>
          <a:ln>
            <a:noFill/>
          </a:ln>
        </p:spPr>
        <p:txBody>
          <a:bodyPr spcFirstLastPara="1" wrap="square" lIns="91411" tIns="91411" rIns="91411" bIns="91411" anchor="t" anchorCtr="0"/>
          <a:lstStyle>
            <a:lvl1pPr marL="457200" lvl="0" indent="-419100">
              <a:spcBef>
                <a:spcPts val="600"/>
              </a:spcBef>
              <a:spcAft>
                <a:spcPts val="0"/>
              </a:spcAft>
              <a:buClr>
                <a:srgbClr val="0DB7C4"/>
              </a:buClr>
              <a:buSzPts val="3000"/>
              <a:buFont typeface="Source Sans Pro"/>
              <a:buChar char="▹"/>
              <a:defRPr sz="3000">
                <a:solidFill>
                  <a:srgbClr val="415665"/>
                </a:solidFill>
                <a:latin typeface="Source Sans Pro"/>
                <a:ea typeface="Source Sans Pro"/>
                <a:cs typeface="Source Sans Pro"/>
                <a:sym typeface="Source Sans Pro"/>
              </a:defRPr>
            </a:lvl1pPr>
            <a:lvl2pPr marL="914400" lvl="1" indent="-381000">
              <a:spcBef>
                <a:spcPts val="0"/>
              </a:spcBef>
              <a:spcAft>
                <a:spcPts val="0"/>
              </a:spcAft>
              <a:buClr>
                <a:srgbClr val="0DB7C4"/>
              </a:buClr>
              <a:buSzPts val="2400"/>
              <a:buFont typeface="Source Sans Pro"/>
              <a:buChar char="▸"/>
              <a:defRPr sz="2400">
                <a:solidFill>
                  <a:srgbClr val="415665"/>
                </a:solidFill>
                <a:latin typeface="Source Sans Pro"/>
                <a:ea typeface="Source Sans Pro"/>
                <a:cs typeface="Source Sans Pro"/>
                <a:sym typeface="Source Sans Pro"/>
              </a:defRPr>
            </a:lvl2pPr>
            <a:lvl3pPr marL="1371600" lvl="2" indent="-381000">
              <a:spcBef>
                <a:spcPts val="0"/>
              </a:spcBef>
              <a:spcAft>
                <a:spcPts val="0"/>
              </a:spcAft>
              <a:buClr>
                <a:srgbClr val="0DB7C4"/>
              </a:buClr>
              <a:buSzPts val="2400"/>
              <a:buFont typeface="Source Sans Pro"/>
              <a:buChar char="⬩"/>
              <a:defRPr sz="2400">
                <a:solidFill>
                  <a:srgbClr val="415665"/>
                </a:solidFill>
                <a:latin typeface="Source Sans Pro"/>
                <a:ea typeface="Source Sans Pro"/>
                <a:cs typeface="Source Sans Pro"/>
                <a:sym typeface="Source Sans Pro"/>
              </a:defRPr>
            </a:lvl3pPr>
            <a:lvl4pPr marL="1828800" lvl="3"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4pPr>
            <a:lvl5pPr marL="2286000" lvl="4"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5pPr>
            <a:lvl6pPr marL="2743200" lvl="5"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6pPr>
            <a:lvl7pPr marL="3200400" lvl="6"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7pPr>
            <a:lvl8pPr marL="3657600" lvl="7"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8pPr>
            <a:lvl9pPr marL="4114800" lvl="8"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75" y="0"/>
            <a:ext cx="669600" cy="1520000"/>
          </a:xfrm>
          <a:prstGeom prst="rect">
            <a:avLst/>
          </a:prstGeom>
          <a:noFill/>
          <a:ln>
            <a:noFill/>
          </a:ln>
        </p:spPr>
        <p:txBody>
          <a:bodyPr spcFirstLastPara="1" wrap="square" lIns="91411" tIns="91411" rIns="91411" bIns="91411" anchor="b" anchorCtr="0">
            <a:noAutofit/>
          </a:bodyPr>
          <a:lstStyle>
            <a:lvl1pPr lvl="0" algn="ctr" rtl="0">
              <a:buNone/>
              <a:defRPr sz="2400">
                <a:solidFill>
                  <a:srgbClr val="FFFFFF"/>
                </a:solidFill>
                <a:latin typeface="Dosis"/>
                <a:ea typeface="Dosis"/>
                <a:cs typeface="Dosis"/>
                <a:sym typeface="Dosis"/>
              </a:defRPr>
            </a:lvl1pPr>
            <a:lvl2pPr lvl="1" algn="ctr" rtl="0">
              <a:buNone/>
              <a:defRPr sz="2400">
                <a:solidFill>
                  <a:srgbClr val="FFFFFF"/>
                </a:solidFill>
                <a:latin typeface="Dosis"/>
                <a:ea typeface="Dosis"/>
                <a:cs typeface="Dosis"/>
                <a:sym typeface="Dosis"/>
              </a:defRPr>
            </a:lvl2pPr>
            <a:lvl3pPr lvl="2" algn="ctr" rtl="0">
              <a:buNone/>
              <a:defRPr sz="2400">
                <a:solidFill>
                  <a:srgbClr val="FFFFFF"/>
                </a:solidFill>
                <a:latin typeface="Dosis"/>
                <a:ea typeface="Dosis"/>
                <a:cs typeface="Dosis"/>
                <a:sym typeface="Dosis"/>
              </a:defRPr>
            </a:lvl3pPr>
            <a:lvl4pPr lvl="3" algn="ctr" rtl="0">
              <a:buNone/>
              <a:defRPr sz="2400">
                <a:solidFill>
                  <a:srgbClr val="FFFFFF"/>
                </a:solidFill>
                <a:latin typeface="Dosis"/>
                <a:ea typeface="Dosis"/>
                <a:cs typeface="Dosis"/>
                <a:sym typeface="Dosis"/>
              </a:defRPr>
            </a:lvl4pPr>
            <a:lvl5pPr lvl="4" algn="ctr" rtl="0">
              <a:buNone/>
              <a:defRPr sz="2400">
                <a:solidFill>
                  <a:srgbClr val="FFFFFF"/>
                </a:solidFill>
                <a:latin typeface="Dosis"/>
                <a:ea typeface="Dosis"/>
                <a:cs typeface="Dosis"/>
                <a:sym typeface="Dosis"/>
              </a:defRPr>
            </a:lvl5pPr>
            <a:lvl6pPr lvl="5" algn="ctr" rtl="0">
              <a:buNone/>
              <a:defRPr sz="2400">
                <a:solidFill>
                  <a:srgbClr val="FFFFFF"/>
                </a:solidFill>
                <a:latin typeface="Dosis"/>
                <a:ea typeface="Dosis"/>
                <a:cs typeface="Dosis"/>
                <a:sym typeface="Dosis"/>
              </a:defRPr>
            </a:lvl6pPr>
            <a:lvl7pPr lvl="6" algn="ctr" rtl="0">
              <a:buNone/>
              <a:defRPr sz="2400">
                <a:solidFill>
                  <a:srgbClr val="FFFFFF"/>
                </a:solidFill>
                <a:latin typeface="Dosis"/>
                <a:ea typeface="Dosis"/>
                <a:cs typeface="Dosis"/>
                <a:sym typeface="Dosis"/>
              </a:defRPr>
            </a:lvl7pPr>
            <a:lvl8pPr lvl="7" algn="ctr" rtl="0">
              <a:buNone/>
              <a:defRPr sz="2400">
                <a:solidFill>
                  <a:srgbClr val="FFFFFF"/>
                </a:solidFill>
                <a:latin typeface="Dosis"/>
                <a:ea typeface="Dosis"/>
                <a:cs typeface="Dosis"/>
                <a:sym typeface="Dosis"/>
              </a:defRPr>
            </a:lvl8pPr>
            <a:lvl9pPr lvl="8" algn="ctr" rtl="0">
              <a:buNone/>
              <a:defRPr sz="2400">
                <a:solidFill>
                  <a:srgbClr val="FFFFFF"/>
                </a:solidFill>
                <a:latin typeface="Dosis"/>
                <a:ea typeface="Dosis"/>
                <a:cs typeface="Dosis"/>
                <a:sym typeface="Dosis"/>
              </a:defRPr>
            </a:lvl9pPr>
          </a:lstStyle>
          <a:p>
            <a:fld id="{00000000-1234-1234-1234-123412341234}" type="slidenum">
              <a:rPr lang="uk-UA" smtClean="0"/>
              <a:pPr/>
              <a:t>‹#›</a:t>
            </a:fld>
            <a:endParaRPr lang="uk-UA"/>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qualityandsafety.va.gov/ChoosingWiselyHealthSafetyInitiative/HypoglycemiaSite/Hypoglycemia.as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steadi/about.html"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5" Type="http://schemas.openxmlformats.org/officeDocument/2006/relationships/image" Target="../media/image14.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3.xml"/><Relationship Id="rId16" Type="http://schemas.openxmlformats.org/officeDocument/2006/relationships/diagramColors" Target="../diagrams/colors3.xml"/><Relationship Id="rId1" Type="http://schemas.openxmlformats.org/officeDocument/2006/relationships/slideLayout" Target="../slideLayouts/slideLayout2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0.sv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1341" y="2130880"/>
            <a:ext cx="6901543" cy="2554545"/>
          </a:xfrm>
          <a:prstGeom prst="rect">
            <a:avLst/>
          </a:prstGeom>
          <a:noFill/>
        </p:spPr>
        <p:txBody>
          <a:bodyPr wrap="square" rtlCol="0">
            <a:spAutoFit/>
          </a:bodyPr>
          <a:lstStyle/>
          <a:p>
            <a:pPr algn="ctr"/>
            <a:r>
              <a:rPr lang="en-US" sz="4000" b="1" dirty="0">
                <a:latin typeface="Avenir Heavy"/>
              </a:rPr>
              <a:t>CLINICAL AND COMMUNITY COLLABORATION </a:t>
            </a:r>
          </a:p>
          <a:p>
            <a:pPr algn="ctr"/>
            <a:r>
              <a:rPr lang="en-US" sz="4000" b="1" dirty="0">
                <a:latin typeface="Avenir Heavy"/>
              </a:rPr>
              <a:t>ON REDUCING FALLS</a:t>
            </a:r>
          </a:p>
        </p:txBody>
      </p:sp>
      <p:pic>
        <p:nvPicPr>
          <p:cNvPr id="3" name="Picture 2" descr="A close up of a sign&#10;&#10;Description automatically generated">
            <a:extLst>
              <a:ext uri="{FF2B5EF4-FFF2-40B4-BE49-F238E27FC236}">
                <a16:creationId xmlns:a16="http://schemas.microsoft.com/office/drawing/2014/main" id="{6E6F6578-F3A1-427F-917B-1CFC7C158C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7208" y="5576222"/>
            <a:ext cx="1712240" cy="816229"/>
          </a:xfrm>
          <a:prstGeom prst="rect">
            <a:avLst/>
          </a:prstGeom>
        </p:spPr>
      </p:pic>
      <p:pic>
        <p:nvPicPr>
          <p:cNvPr id="6" name="Picture 5">
            <a:extLst>
              <a:ext uri="{FF2B5EF4-FFF2-40B4-BE49-F238E27FC236}">
                <a16:creationId xmlns:a16="http://schemas.microsoft.com/office/drawing/2014/main" id="{FA14E980-2DC3-4115-BE03-A8D7B2D7182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63999" y="5363550"/>
            <a:ext cx="1621616" cy="1241571"/>
          </a:xfrm>
          <a:prstGeom prst="rect">
            <a:avLst/>
          </a:prstGeom>
        </p:spPr>
      </p:pic>
    </p:spTree>
    <p:extLst>
      <p:ext uri="{BB962C8B-B14F-4D97-AF65-F5344CB8AC3E}">
        <p14:creationId xmlns:p14="http://schemas.microsoft.com/office/powerpoint/2010/main" val="380676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 y="999395"/>
            <a:ext cx="6562165" cy="5534797"/>
          </a:xfrm>
          <a:prstGeom prst="rect">
            <a:avLst/>
          </a:prstGeom>
        </p:spPr>
      </p:pic>
      <p:pic>
        <p:nvPicPr>
          <p:cNvPr id="7" name="Picture 6"/>
          <p:cNvPicPr>
            <a:picLocks noChangeAspect="1"/>
          </p:cNvPicPr>
          <p:nvPr/>
        </p:nvPicPr>
        <p:blipFill>
          <a:blip r:embed="rId3"/>
          <a:stretch>
            <a:fillRect/>
          </a:stretch>
        </p:blipFill>
        <p:spPr>
          <a:xfrm>
            <a:off x="6890026" y="4895911"/>
            <a:ext cx="1911257" cy="947859"/>
          </a:xfrm>
          <a:prstGeom prst="rect">
            <a:avLst/>
          </a:prstGeom>
        </p:spPr>
      </p:pic>
      <p:sp>
        <p:nvSpPr>
          <p:cNvPr id="12" name="TextBox 11"/>
          <p:cNvSpPr txBox="1"/>
          <p:nvPr/>
        </p:nvSpPr>
        <p:spPr>
          <a:xfrm>
            <a:off x="6890026" y="1443318"/>
            <a:ext cx="2020892" cy="42134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39216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 Choosing Wisely Task Force</a:t>
            </a:r>
          </a:p>
        </p:txBody>
      </p:sp>
      <p:sp>
        <p:nvSpPr>
          <p:cNvPr id="3" name="Content Placeholder 2"/>
          <p:cNvSpPr>
            <a:spLocks noGrp="1"/>
          </p:cNvSpPr>
          <p:nvPr>
            <p:ph idx="1"/>
          </p:nvPr>
        </p:nvSpPr>
        <p:spPr/>
        <p:txBody>
          <a:bodyPr>
            <a:normAutofit fontScale="92500" lnSpcReduction="10000"/>
          </a:bodyPr>
          <a:lstStyle/>
          <a:p>
            <a:r>
              <a:rPr lang="en-US" dirty="0"/>
              <a:t>Hypoglycemic Safety Initiative (HSI)</a:t>
            </a:r>
          </a:p>
          <a:p>
            <a:pPr lvl="1">
              <a:buFont typeface="Courier New" panose="02070309020205020404" pitchFamily="49" charset="0"/>
              <a:buChar char="o"/>
            </a:pPr>
            <a:r>
              <a:rPr lang="en-US" dirty="0"/>
              <a:t>Nearly three in 10 veterans over 65 have diabetes</a:t>
            </a:r>
          </a:p>
          <a:p>
            <a:pPr lvl="1"/>
            <a:endParaRPr lang="en-US" dirty="0"/>
          </a:p>
          <a:p>
            <a:pPr marL="457200" lvl="1" indent="0">
              <a:buNone/>
            </a:pPr>
            <a:r>
              <a:rPr lang="en-US" b="1" dirty="0"/>
              <a:t>Recommendations:</a:t>
            </a:r>
          </a:p>
          <a:p>
            <a:pPr lvl="1"/>
            <a:r>
              <a:rPr lang="en-US" dirty="0"/>
              <a:t>Review patients at greatest risk for hypoglycemia</a:t>
            </a:r>
          </a:p>
          <a:p>
            <a:pPr lvl="1"/>
            <a:r>
              <a:rPr lang="en-US" dirty="0"/>
              <a:t>Identify an individualized A1C goal based on patient preferences, complications, and co-morbidities</a:t>
            </a:r>
          </a:p>
          <a:p>
            <a:pPr lvl="1"/>
            <a:r>
              <a:rPr lang="en-US" dirty="0"/>
              <a:t>Reduce or eliminate unwarranted medications, focusing on insulins or sulfonylureas first as they pose the greatest risk for hypoglycemia</a:t>
            </a:r>
          </a:p>
          <a:p>
            <a:pPr lvl="1"/>
            <a:r>
              <a:rPr lang="en-US" dirty="0"/>
              <a:t>In general, the goal is to relax the A1C target when appropriate based on evidence and safety. Preference is to evaluate A1C target before considering adding alternative agents.</a:t>
            </a:r>
          </a:p>
        </p:txBody>
      </p:sp>
    </p:spTree>
    <p:extLst>
      <p:ext uri="{BB962C8B-B14F-4D97-AF65-F5344CB8AC3E}">
        <p14:creationId xmlns:p14="http://schemas.microsoft.com/office/powerpoint/2010/main" val="204781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 plan</a:t>
            </a:r>
          </a:p>
        </p:txBody>
      </p:sp>
      <p:sp>
        <p:nvSpPr>
          <p:cNvPr id="3" name="Content Placeholder 2"/>
          <p:cNvSpPr>
            <a:spLocks noGrp="1"/>
          </p:cNvSpPr>
          <p:nvPr>
            <p:ph idx="1"/>
          </p:nvPr>
        </p:nvSpPr>
        <p:spPr>
          <a:xfrm>
            <a:off x="457201" y="1940638"/>
            <a:ext cx="3711388" cy="3903132"/>
          </a:xfrm>
        </p:spPr>
        <p:txBody>
          <a:bodyPr/>
          <a:lstStyle/>
          <a:p>
            <a:r>
              <a:rPr lang="en-US" dirty="0"/>
              <a:t>All members of the care team encouraged to take responsibility for identifying high-risk patients</a:t>
            </a:r>
          </a:p>
          <a:p>
            <a:r>
              <a:rPr lang="en-US" dirty="0"/>
              <a:t>Created a simple template in EHR that reminds clinician the patient is in the high-risk group and prompts discuss ion of individualized glucose control targets </a:t>
            </a:r>
          </a:p>
          <a:p>
            <a:r>
              <a:rPr lang="en-US" dirty="0"/>
              <a:t>Created </a:t>
            </a:r>
            <a:r>
              <a:rPr lang="en-US" dirty="0">
                <a:hlinkClick r:id="rId2"/>
              </a:rPr>
              <a:t>Online toolkit</a:t>
            </a:r>
            <a:r>
              <a:rPr lang="en-US" dirty="0"/>
              <a:t> for both patients and clinicians</a:t>
            </a:r>
          </a:p>
        </p:txBody>
      </p:sp>
      <p:pic>
        <p:nvPicPr>
          <p:cNvPr id="4" name="Picture 3"/>
          <p:cNvPicPr>
            <a:picLocks noChangeAspect="1"/>
          </p:cNvPicPr>
          <p:nvPr/>
        </p:nvPicPr>
        <p:blipFill>
          <a:blip r:embed="rId3"/>
          <a:stretch>
            <a:fillRect/>
          </a:stretch>
        </p:blipFill>
        <p:spPr>
          <a:xfrm>
            <a:off x="4631499" y="2110472"/>
            <a:ext cx="3908196" cy="3205599"/>
          </a:xfrm>
          <a:prstGeom prst="rect">
            <a:avLst/>
          </a:prstGeom>
          <a:ln>
            <a:solidFill>
              <a:schemeClr val="tx1"/>
            </a:solidFill>
          </a:ln>
        </p:spPr>
      </p:pic>
    </p:spTree>
    <p:extLst>
      <p:ext uri="{BB962C8B-B14F-4D97-AF65-F5344CB8AC3E}">
        <p14:creationId xmlns:p14="http://schemas.microsoft.com/office/powerpoint/2010/main" val="1353048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a Balancing Measure</a:t>
            </a:r>
          </a:p>
        </p:txBody>
      </p:sp>
      <p:pic>
        <p:nvPicPr>
          <p:cNvPr id="1026" name="Picture 2" descr="Image result for what is the right A1c fo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898276" y="1886855"/>
            <a:ext cx="4950579" cy="4285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960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762057"/>
            <a:ext cx="4038600" cy="4364106"/>
          </a:xfrm>
        </p:spPr>
        <p:txBody>
          <a:bodyPr/>
          <a:lstStyle/>
          <a:p>
            <a:r>
              <a:rPr lang="en-US" dirty="0"/>
              <a:t>High Risk Drugs in the Elderly Committee</a:t>
            </a:r>
          </a:p>
          <a:p>
            <a:r>
              <a:rPr lang="en-US" dirty="0"/>
              <a:t>Clinician education</a:t>
            </a:r>
          </a:p>
          <a:p>
            <a:r>
              <a:rPr lang="en-US" dirty="0"/>
              <a:t>Patient awareness</a:t>
            </a:r>
          </a:p>
          <a:p>
            <a:r>
              <a:rPr lang="en-US" dirty="0"/>
              <a:t>Physician champion</a:t>
            </a:r>
          </a:p>
        </p:txBody>
      </p:sp>
      <p:pic>
        <p:nvPicPr>
          <p:cNvPr id="6" name="Content Placeholder 5"/>
          <p:cNvPicPr>
            <a:picLocks noGrp="1" noChangeAspect="1"/>
          </p:cNvPicPr>
          <p:nvPr>
            <p:ph sz="half" idx="2"/>
          </p:nvPr>
        </p:nvPicPr>
        <p:blipFill>
          <a:blip r:embed="rId2"/>
          <a:stretch>
            <a:fillRect/>
          </a:stretch>
        </p:blipFill>
        <p:spPr>
          <a:xfrm>
            <a:off x="5544710" y="1098177"/>
            <a:ext cx="3073444" cy="4525963"/>
          </a:xfrm>
          <a:prstGeom prst="rect">
            <a:avLst/>
          </a:prstGeom>
        </p:spPr>
      </p:pic>
      <p:sp>
        <p:nvSpPr>
          <p:cNvPr id="2" name="Title 1"/>
          <p:cNvSpPr>
            <a:spLocks noGrp="1"/>
          </p:cNvSpPr>
          <p:nvPr>
            <p:ph type="title"/>
          </p:nvPr>
        </p:nvSpPr>
        <p:spPr/>
        <p:txBody>
          <a:bodyPr/>
          <a:lstStyle/>
          <a:p>
            <a:r>
              <a:rPr lang="en-US" dirty="0"/>
              <a:t>Southern California</a:t>
            </a:r>
          </a:p>
        </p:txBody>
      </p:sp>
    </p:spTree>
    <p:extLst>
      <p:ext uri="{BB962C8B-B14F-4D97-AF65-F5344CB8AC3E}">
        <p14:creationId xmlns:p14="http://schemas.microsoft.com/office/powerpoint/2010/main" val="2676013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9600" y="1118864"/>
            <a:ext cx="6182518" cy="5479159"/>
          </a:xfrm>
          <a:prstGeom prst="rect">
            <a:avLst/>
          </a:prstGeom>
        </p:spPr>
      </p:pic>
      <p:sp>
        <p:nvSpPr>
          <p:cNvPr id="6" name="TextBox 5"/>
          <p:cNvSpPr txBox="1"/>
          <p:nvPr/>
        </p:nvSpPr>
        <p:spPr>
          <a:xfrm>
            <a:off x="7082118" y="1559859"/>
            <a:ext cx="1837764" cy="369332"/>
          </a:xfrm>
          <a:prstGeom prst="rect">
            <a:avLst/>
          </a:prstGeom>
          <a:solidFill>
            <a:schemeClr val="bg1"/>
          </a:solidFill>
        </p:spPr>
        <p:txBody>
          <a:bodyPr wrap="square" rtlCol="0">
            <a:spAutoFit/>
          </a:bodyPr>
          <a:lstStyle/>
          <a:p>
            <a:endParaRPr lang="en-US" dirty="0"/>
          </a:p>
        </p:txBody>
      </p:sp>
      <p:pic>
        <p:nvPicPr>
          <p:cNvPr id="7" name="Picture 6"/>
          <p:cNvPicPr>
            <a:picLocks noChangeAspect="1"/>
          </p:cNvPicPr>
          <p:nvPr/>
        </p:nvPicPr>
        <p:blipFill>
          <a:blip r:embed="rId3"/>
          <a:stretch>
            <a:fillRect/>
          </a:stretch>
        </p:blipFill>
        <p:spPr>
          <a:xfrm>
            <a:off x="6985576" y="4916742"/>
            <a:ext cx="1914310" cy="951058"/>
          </a:xfrm>
          <a:prstGeom prst="rect">
            <a:avLst/>
          </a:prstGeom>
        </p:spPr>
      </p:pic>
    </p:spTree>
    <p:extLst>
      <p:ext uri="{BB962C8B-B14F-4D97-AF65-F5344CB8AC3E}">
        <p14:creationId xmlns:p14="http://schemas.microsoft.com/office/powerpoint/2010/main" val="1689412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474" y="1014412"/>
            <a:ext cx="6937160" cy="762662"/>
          </a:xfrm>
        </p:spPr>
        <p:txBody>
          <a:bodyPr/>
          <a:lstStyle/>
          <a:p>
            <a:r>
              <a:rPr lang="en-US" dirty="0"/>
              <a:t>Cedars Sinai</a:t>
            </a:r>
          </a:p>
        </p:txBody>
      </p:sp>
      <p:pic>
        <p:nvPicPr>
          <p:cNvPr id="4" name="Content Placeholder 3"/>
          <p:cNvPicPr>
            <a:picLocks noGrp="1" noChangeAspect="1"/>
          </p:cNvPicPr>
          <p:nvPr>
            <p:ph idx="1"/>
          </p:nvPr>
        </p:nvPicPr>
        <p:blipFill>
          <a:blip r:embed="rId2"/>
          <a:stretch>
            <a:fillRect/>
          </a:stretch>
        </p:blipFill>
        <p:spPr>
          <a:xfrm>
            <a:off x="543264" y="1939925"/>
            <a:ext cx="7046234" cy="3903663"/>
          </a:xfrm>
          <a:prstGeom prst="rect">
            <a:avLst/>
          </a:prstGeom>
        </p:spPr>
      </p:pic>
    </p:spTree>
    <p:extLst>
      <p:ext uri="{BB962C8B-B14F-4D97-AF65-F5344CB8AC3E}">
        <p14:creationId xmlns:p14="http://schemas.microsoft.com/office/powerpoint/2010/main" val="2131925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5623" y="1039907"/>
            <a:ext cx="6819156" cy="4803682"/>
          </a:xfrm>
          <a:prstGeom prst="rect">
            <a:avLst/>
          </a:prstGeom>
        </p:spPr>
      </p:pic>
      <p:sp>
        <p:nvSpPr>
          <p:cNvPr id="5" name="TextBox 4"/>
          <p:cNvSpPr txBox="1"/>
          <p:nvPr/>
        </p:nvSpPr>
        <p:spPr>
          <a:xfrm>
            <a:off x="8114779" y="1577788"/>
            <a:ext cx="78717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50678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72074"/>
            <a:ext cx="7772400" cy="762662"/>
          </a:xfrm>
        </p:spPr>
        <p:txBody>
          <a:bodyPr>
            <a:normAutofit fontScale="90000"/>
          </a:bodyPr>
          <a:lstStyle/>
          <a:p>
            <a:r>
              <a:rPr lang="en-US" dirty="0"/>
              <a:t>Maine Quality Counts:  </a:t>
            </a:r>
            <a:br>
              <a:rPr lang="en-US" dirty="0"/>
            </a:br>
            <a:r>
              <a:rPr lang="en-US" dirty="0"/>
              <a:t>Spreading Choosing Wisely in Two Communities</a:t>
            </a:r>
          </a:p>
        </p:txBody>
      </p:sp>
      <p:sp>
        <p:nvSpPr>
          <p:cNvPr id="3" name="Content Placeholder 2"/>
          <p:cNvSpPr>
            <a:spLocks noGrp="1"/>
          </p:cNvSpPr>
          <p:nvPr>
            <p:ph idx="1"/>
          </p:nvPr>
        </p:nvSpPr>
        <p:spPr>
          <a:xfrm>
            <a:off x="685800" y="2280434"/>
            <a:ext cx="7772400" cy="5285662"/>
          </a:xfrm>
        </p:spPr>
        <p:txBody>
          <a:bodyPr>
            <a:normAutofit/>
          </a:bodyPr>
          <a:lstStyle/>
          <a:p>
            <a:pPr>
              <a:lnSpc>
                <a:spcPct val="110000"/>
              </a:lnSpc>
            </a:pPr>
            <a:r>
              <a:rPr lang="en-US" sz="2600" dirty="0"/>
              <a:t>3-year effort focused on spreading Choosing Wisely messaging in 2 geographic communities</a:t>
            </a:r>
          </a:p>
          <a:p>
            <a:pPr>
              <a:lnSpc>
                <a:spcPct val="110000"/>
              </a:lnSpc>
            </a:pPr>
            <a:r>
              <a:rPr lang="en-US" sz="2600" dirty="0"/>
              <a:t>Partnered with health care provider groups &amp; community organizations</a:t>
            </a:r>
          </a:p>
          <a:p>
            <a:pPr>
              <a:lnSpc>
                <a:spcPct val="110000"/>
              </a:lnSpc>
            </a:pPr>
            <a:r>
              <a:rPr lang="en-US" sz="2600" dirty="0"/>
              <a:t>Focused on 3 specific areas:</a:t>
            </a:r>
          </a:p>
          <a:p>
            <a:pPr lvl="1">
              <a:lnSpc>
                <a:spcPct val="110000"/>
              </a:lnSpc>
              <a:spcBef>
                <a:spcPts val="0"/>
              </a:spcBef>
            </a:pPr>
            <a:r>
              <a:rPr lang="en-US" sz="2300" dirty="0"/>
              <a:t>Decrease antibiotics for URI</a:t>
            </a:r>
          </a:p>
          <a:p>
            <a:pPr lvl="1">
              <a:lnSpc>
                <a:spcPct val="110000"/>
              </a:lnSpc>
              <a:spcBef>
                <a:spcPts val="0"/>
              </a:spcBef>
            </a:pPr>
            <a:r>
              <a:rPr lang="en-US" sz="2300" dirty="0"/>
              <a:t>Decrease imaging for low back pain</a:t>
            </a:r>
          </a:p>
          <a:p>
            <a:pPr lvl="1">
              <a:lnSpc>
                <a:spcPct val="110000"/>
              </a:lnSpc>
              <a:spcBef>
                <a:spcPts val="0"/>
              </a:spcBef>
            </a:pPr>
            <a:r>
              <a:rPr lang="en-US" sz="2300" b="1" dirty="0"/>
              <a:t>Decrease use of benzodiazepines in older adults</a:t>
            </a:r>
          </a:p>
          <a:p>
            <a:pPr marL="0" indent="0">
              <a:lnSpc>
                <a:spcPct val="110000"/>
              </a:lnSpc>
              <a:buNone/>
            </a:pPr>
            <a:endParaRPr lang="en-US" sz="2400" dirty="0"/>
          </a:p>
          <a:p>
            <a:pPr marL="0" indent="0">
              <a:buNone/>
            </a:pPr>
            <a:endParaRPr lang="en-US" dirty="0"/>
          </a:p>
        </p:txBody>
      </p:sp>
    </p:spTree>
    <p:extLst>
      <p:ext uri="{BB962C8B-B14F-4D97-AF65-F5344CB8AC3E}">
        <p14:creationId xmlns:p14="http://schemas.microsoft.com/office/powerpoint/2010/main" val="2498930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AE6B-A155-4478-A5B7-F12B8440E124}"/>
              </a:ext>
            </a:extLst>
          </p:cNvPr>
          <p:cNvSpPr>
            <a:spLocks noGrp="1"/>
          </p:cNvSpPr>
          <p:nvPr>
            <p:ph type="title"/>
          </p:nvPr>
        </p:nvSpPr>
        <p:spPr>
          <a:xfrm>
            <a:off x="457200" y="999395"/>
            <a:ext cx="8540496" cy="762662"/>
          </a:xfrm>
        </p:spPr>
        <p:txBody>
          <a:bodyPr>
            <a:normAutofit fontScale="90000"/>
          </a:bodyPr>
          <a:lstStyle/>
          <a:p>
            <a:r>
              <a:rPr lang="en-US" dirty="0"/>
              <a:t>Maine Quality Counts – Community Partnerships</a:t>
            </a:r>
          </a:p>
        </p:txBody>
      </p:sp>
      <p:sp>
        <p:nvSpPr>
          <p:cNvPr id="3" name="Content Placeholder 2">
            <a:extLst>
              <a:ext uri="{FF2B5EF4-FFF2-40B4-BE49-F238E27FC236}">
                <a16:creationId xmlns:a16="http://schemas.microsoft.com/office/drawing/2014/main" id="{7560BAE9-A6B3-471F-A5BB-16D26CDCA396}"/>
              </a:ext>
            </a:extLst>
          </p:cNvPr>
          <p:cNvSpPr>
            <a:spLocks noGrp="1"/>
          </p:cNvSpPr>
          <p:nvPr>
            <p:ph idx="1"/>
          </p:nvPr>
        </p:nvSpPr>
        <p:spPr/>
        <p:txBody>
          <a:bodyPr/>
          <a:lstStyle/>
          <a:p>
            <a:pPr>
              <a:lnSpc>
                <a:spcPct val="110000"/>
              </a:lnSpc>
            </a:pPr>
            <a:r>
              <a:rPr lang="en-US" sz="2600" dirty="0"/>
              <a:t>Partnered with health care marketing staff to push messaging into communities:</a:t>
            </a:r>
          </a:p>
          <a:p>
            <a:pPr lvl="1">
              <a:lnSpc>
                <a:spcPct val="110000"/>
              </a:lnSpc>
              <a:spcBef>
                <a:spcPts val="0"/>
              </a:spcBef>
            </a:pPr>
            <a:r>
              <a:rPr lang="en-US" sz="2300" dirty="0"/>
              <a:t>Existing community educational events</a:t>
            </a:r>
          </a:p>
          <a:p>
            <a:pPr lvl="1">
              <a:lnSpc>
                <a:spcPct val="110000"/>
              </a:lnSpc>
              <a:spcBef>
                <a:spcPts val="0"/>
              </a:spcBef>
            </a:pPr>
            <a:r>
              <a:rPr lang="en-US" sz="2300" dirty="0"/>
              <a:t>Social media marketing</a:t>
            </a:r>
          </a:p>
          <a:p>
            <a:pPr lvl="1">
              <a:lnSpc>
                <a:spcPct val="110000"/>
              </a:lnSpc>
              <a:spcBef>
                <a:spcPts val="0"/>
              </a:spcBef>
            </a:pPr>
            <a:r>
              <a:rPr lang="en-US" sz="2300" dirty="0"/>
              <a:t>Offered attractive alternatives (e.g. URI “Care Packs”)</a:t>
            </a:r>
          </a:p>
          <a:p>
            <a:pPr>
              <a:lnSpc>
                <a:spcPct val="110000"/>
              </a:lnSpc>
              <a:spcBef>
                <a:spcPts val="200"/>
              </a:spcBef>
            </a:pPr>
            <a:r>
              <a:rPr lang="en-US" sz="2400" dirty="0"/>
              <a:t>Partnered with community agencies to link with community partners, spread messaging using community organizing strategies</a:t>
            </a:r>
            <a:endParaRPr lang="en-US" dirty="0"/>
          </a:p>
        </p:txBody>
      </p:sp>
    </p:spTree>
    <p:extLst>
      <p:ext uri="{BB962C8B-B14F-4D97-AF65-F5344CB8AC3E}">
        <p14:creationId xmlns:p14="http://schemas.microsoft.com/office/powerpoint/2010/main" val="197819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844425" y="862848"/>
            <a:ext cx="3552600" cy="1140000"/>
          </a:xfrm>
          <a:prstGeom prst="rect">
            <a:avLst/>
          </a:prstGeom>
        </p:spPr>
        <p:txBody>
          <a:bodyPr spcFirstLastPara="1" wrap="square" lIns="91411" tIns="91411" rIns="91411" bIns="91411" anchor="b" anchorCtr="0">
            <a:noAutofit/>
          </a:bodyPr>
          <a:lstStyle/>
          <a:p>
            <a:r>
              <a:rPr lang="en-US" dirty="0"/>
              <a:t>BEFORE WE BEGIN</a:t>
            </a:r>
          </a:p>
        </p:txBody>
      </p:sp>
      <p:pic>
        <p:nvPicPr>
          <p:cNvPr id="9" name="Picture 8">
            <a:extLst>
              <a:ext uri="{FF2B5EF4-FFF2-40B4-BE49-F238E27FC236}">
                <a16:creationId xmlns:a16="http://schemas.microsoft.com/office/drawing/2014/main" id="{00A55EDF-7812-495D-976C-DA1AE85118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2030" y="971581"/>
            <a:ext cx="1415141" cy="632033"/>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68D3749A-3293-4BE8-BBE6-548DE62C6B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7906" y="1997271"/>
            <a:ext cx="4948138" cy="3612205"/>
          </a:xfrm>
          <a:prstGeom prst="rect">
            <a:avLst/>
          </a:prstGeom>
        </p:spPr>
      </p:pic>
      <p:sp>
        <p:nvSpPr>
          <p:cNvPr id="6" name="Rectangle 5">
            <a:extLst>
              <a:ext uri="{FF2B5EF4-FFF2-40B4-BE49-F238E27FC236}">
                <a16:creationId xmlns:a16="http://schemas.microsoft.com/office/drawing/2014/main" id="{80B6F316-35F6-4A05-BA20-C3FE5C6F6E7F}"/>
              </a:ext>
            </a:extLst>
          </p:cNvPr>
          <p:cNvSpPr/>
          <p:nvPr/>
        </p:nvSpPr>
        <p:spPr>
          <a:xfrm>
            <a:off x="657940" y="3600451"/>
            <a:ext cx="3051575" cy="12970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sz="1400" dirty="0"/>
          </a:p>
        </p:txBody>
      </p:sp>
      <p:pic>
        <p:nvPicPr>
          <p:cNvPr id="7" name="Picture 6">
            <a:extLst>
              <a:ext uri="{FF2B5EF4-FFF2-40B4-BE49-F238E27FC236}">
                <a16:creationId xmlns:a16="http://schemas.microsoft.com/office/drawing/2014/main" id="{9B8E62D4-65A0-4D63-87BA-EB23B46D5C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2630" t="-10104"/>
          <a:stretch/>
        </p:blipFill>
        <p:spPr>
          <a:xfrm>
            <a:off x="2114178" y="3600451"/>
            <a:ext cx="192959" cy="129702"/>
          </a:xfrm>
          <a:prstGeom prst="rect">
            <a:avLst/>
          </a:prstGeom>
        </p:spPr>
      </p:pic>
      <p:pic>
        <p:nvPicPr>
          <p:cNvPr id="8" name="Picture 7">
            <a:extLst>
              <a:ext uri="{FF2B5EF4-FFF2-40B4-BE49-F238E27FC236}">
                <a16:creationId xmlns:a16="http://schemas.microsoft.com/office/drawing/2014/main" id="{98458F37-D379-42A2-A7A0-8A1B9F7830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4869" y="4086853"/>
            <a:ext cx="2318607" cy="1304113"/>
          </a:xfrm>
          <a:prstGeom prst="rect">
            <a:avLst/>
          </a:prstGeom>
        </p:spPr>
      </p:pic>
      <p:pic>
        <p:nvPicPr>
          <p:cNvPr id="1026" name="Picture 2" descr="Image result for person icon">
            <a:extLst>
              <a:ext uri="{FF2B5EF4-FFF2-40B4-BE49-F238E27FC236}">
                <a16:creationId xmlns:a16="http://schemas.microsoft.com/office/drawing/2014/main" id="{6009A95C-B3B6-4208-91CF-93D8A7E2472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87310" y="2457278"/>
            <a:ext cx="816810" cy="752349"/>
          </a:xfrm>
          <a:prstGeom prst="rect">
            <a:avLst/>
          </a:prstGeom>
          <a:noFill/>
          <a:ln w="28575">
            <a:solidFill>
              <a:schemeClr val="accent1"/>
            </a:solidFill>
          </a:ln>
          <a:extLst>
            <a:ext uri="{909E8E84-426E-40dd-AFC4-6F175D3DCCD1}">
              <a14:hiddenFill xmlns="" xmlns:a14="http://schemas.microsoft.com/office/drawing/2010/main">
                <a:solidFill>
                  <a:srgbClr val="FFFFFF"/>
                </a:solidFill>
              </a14:hiddenFill>
            </a:ext>
          </a:extLst>
        </p:spPr>
      </p:pic>
      <p:pic>
        <p:nvPicPr>
          <p:cNvPr id="1028" name="Picture 4" descr="Image result for person icon">
            <a:extLst>
              <a:ext uri="{FF2B5EF4-FFF2-40B4-BE49-F238E27FC236}">
                <a16:creationId xmlns:a16="http://schemas.microsoft.com/office/drawing/2014/main" id="{1DDAE647-E66B-4FA0-A3B2-697F0F8BB636}"/>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990035" y="2457297"/>
            <a:ext cx="886543" cy="761833"/>
          </a:xfrm>
          <a:prstGeom prst="rect">
            <a:avLst/>
          </a:prstGeom>
          <a:noFill/>
          <a:ln w="28575">
            <a:solidFill>
              <a:schemeClr val="accent1"/>
            </a:solidFill>
          </a:ln>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5CE1E2-4F9A-44F4-A7CF-F169C614546E}"/>
              </a:ext>
            </a:extLst>
          </p:cNvPr>
          <p:cNvSpPr txBox="1"/>
          <p:nvPr/>
        </p:nvSpPr>
        <p:spPr>
          <a:xfrm>
            <a:off x="1572996" y="4086838"/>
            <a:ext cx="1082845" cy="307762"/>
          </a:xfrm>
          <a:prstGeom prst="rect">
            <a:avLst/>
          </a:prstGeom>
          <a:noFill/>
        </p:spPr>
        <p:txBody>
          <a:bodyPr wrap="square" lIns="91426" tIns="45713" rIns="91426" bIns="45713" rtlCol="0">
            <a:spAutoFit/>
          </a:bodyPr>
          <a:lstStyle/>
          <a:p>
            <a:r>
              <a:rPr lang="en-US" sz="1400" dirty="0"/>
              <a:t>Slide Show</a:t>
            </a:r>
          </a:p>
        </p:txBody>
      </p:sp>
      <p:sp>
        <p:nvSpPr>
          <p:cNvPr id="24" name="TextBox 23">
            <a:extLst>
              <a:ext uri="{FF2B5EF4-FFF2-40B4-BE49-F238E27FC236}">
                <a16:creationId xmlns:a16="http://schemas.microsoft.com/office/drawing/2014/main" id="{AF69BE0D-DCD1-4E53-ACA8-115D6D67D8AD}"/>
              </a:ext>
            </a:extLst>
          </p:cNvPr>
          <p:cNvSpPr txBox="1"/>
          <p:nvPr/>
        </p:nvSpPr>
        <p:spPr>
          <a:xfrm>
            <a:off x="1405917" y="3207532"/>
            <a:ext cx="1110027" cy="261596"/>
          </a:xfrm>
          <a:prstGeom prst="rect">
            <a:avLst/>
          </a:prstGeom>
          <a:noFill/>
        </p:spPr>
        <p:txBody>
          <a:bodyPr wrap="square" lIns="91426" tIns="45713" rIns="91426" bIns="45713" rtlCol="0">
            <a:spAutoFit/>
          </a:bodyPr>
          <a:lstStyle/>
          <a:p>
            <a:r>
              <a:rPr lang="en-US" sz="1100" dirty="0"/>
              <a:t>Speaker Panel</a:t>
            </a:r>
          </a:p>
        </p:txBody>
      </p:sp>
      <p:sp>
        <p:nvSpPr>
          <p:cNvPr id="11" name="Oval 10">
            <a:extLst>
              <a:ext uri="{FF2B5EF4-FFF2-40B4-BE49-F238E27FC236}">
                <a16:creationId xmlns:a16="http://schemas.microsoft.com/office/drawing/2014/main" id="{E252A288-FA53-437E-8ACE-4AACA8CF929A}"/>
              </a:ext>
            </a:extLst>
          </p:cNvPr>
          <p:cNvSpPr/>
          <p:nvPr/>
        </p:nvSpPr>
        <p:spPr>
          <a:xfrm>
            <a:off x="2012827" y="3502696"/>
            <a:ext cx="395592" cy="400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sz="1400" dirty="0"/>
          </a:p>
        </p:txBody>
      </p:sp>
      <p:sp>
        <p:nvSpPr>
          <p:cNvPr id="13" name="Arrow: Right 12">
            <a:extLst>
              <a:ext uri="{FF2B5EF4-FFF2-40B4-BE49-F238E27FC236}">
                <a16:creationId xmlns:a16="http://schemas.microsoft.com/office/drawing/2014/main" id="{8C6D05CB-7B6B-4608-9EE3-F4D39A7D7421}"/>
              </a:ext>
            </a:extLst>
          </p:cNvPr>
          <p:cNvSpPr/>
          <p:nvPr/>
        </p:nvSpPr>
        <p:spPr>
          <a:xfrm>
            <a:off x="1674311" y="3653010"/>
            <a:ext cx="281231" cy="22972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sz="1100" dirty="0"/>
              <a:t>4</a:t>
            </a:r>
          </a:p>
        </p:txBody>
      </p:sp>
      <p:sp>
        <p:nvSpPr>
          <p:cNvPr id="30" name="Oval 29">
            <a:extLst>
              <a:ext uri="{FF2B5EF4-FFF2-40B4-BE49-F238E27FC236}">
                <a16:creationId xmlns:a16="http://schemas.microsoft.com/office/drawing/2014/main" id="{822AEF82-D1A5-4805-AF60-EC045B654D93}"/>
              </a:ext>
            </a:extLst>
          </p:cNvPr>
          <p:cNvSpPr/>
          <p:nvPr/>
        </p:nvSpPr>
        <p:spPr>
          <a:xfrm>
            <a:off x="3426909" y="2677196"/>
            <a:ext cx="365821" cy="3509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sz="1400" dirty="0"/>
          </a:p>
        </p:txBody>
      </p:sp>
      <p:sp>
        <p:nvSpPr>
          <p:cNvPr id="31" name="Arrow: Right 30">
            <a:extLst>
              <a:ext uri="{FF2B5EF4-FFF2-40B4-BE49-F238E27FC236}">
                <a16:creationId xmlns:a16="http://schemas.microsoft.com/office/drawing/2014/main" id="{9CAF9C67-528D-453F-A568-4571D5CC1C6E}"/>
              </a:ext>
            </a:extLst>
          </p:cNvPr>
          <p:cNvSpPr/>
          <p:nvPr/>
        </p:nvSpPr>
        <p:spPr>
          <a:xfrm>
            <a:off x="3131982" y="2741059"/>
            <a:ext cx="260067" cy="2014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sz="1100" dirty="0"/>
              <a:t>3</a:t>
            </a:r>
          </a:p>
        </p:txBody>
      </p:sp>
      <p:sp>
        <p:nvSpPr>
          <p:cNvPr id="32" name="Arrow: Right 31">
            <a:extLst>
              <a:ext uri="{FF2B5EF4-FFF2-40B4-BE49-F238E27FC236}">
                <a16:creationId xmlns:a16="http://schemas.microsoft.com/office/drawing/2014/main" id="{71013756-C87A-453D-9A58-712360F6BAF8}"/>
              </a:ext>
            </a:extLst>
          </p:cNvPr>
          <p:cNvSpPr/>
          <p:nvPr/>
        </p:nvSpPr>
        <p:spPr>
          <a:xfrm flipH="1">
            <a:off x="4507624" y="4651039"/>
            <a:ext cx="269526" cy="2014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sz="1100" dirty="0"/>
              <a:t>2</a:t>
            </a:r>
          </a:p>
        </p:txBody>
      </p:sp>
      <p:sp>
        <p:nvSpPr>
          <p:cNvPr id="33" name="Arrow: Right 32">
            <a:extLst>
              <a:ext uri="{FF2B5EF4-FFF2-40B4-BE49-F238E27FC236}">
                <a16:creationId xmlns:a16="http://schemas.microsoft.com/office/drawing/2014/main" id="{2BFB71FE-4966-411A-A5B4-452D1D86D9F2}"/>
              </a:ext>
            </a:extLst>
          </p:cNvPr>
          <p:cNvSpPr/>
          <p:nvPr/>
        </p:nvSpPr>
        <p:spPr>
          <a:xfrm flipH="1">
            <a:off x="4437237" y="3196711"/>
            <a:ext cx="269526" cy="2014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sz="1100" dirty="0"/>
              <a:t>1</a:t>
            </a:r>
          </a:p>
        </p:txBody>
      </p:sp>
      <p:sp>
        <p:nvSpPr>
          <p:cNvPr id="23" name="TextBox 22">
            <a:extLst>
              <a:ext uri="{FF2B5EF4-FFF2-40B4-BE49-F238E27FC236}">
                <a16:creationId xmlns:a16="http://schemas.microsoft.com/office/drawing/2014/main" id="{C05B8DD6-FC0C-4F19-9A4D-D2C15A1FD53A}"/>
              </a:ext>
            </a:extLst>
          </p:cNvPr>
          <p:cNvSpPr txBox="1"/>
          <p:nvPr/>
        </p:nvSpPr>
        <p:spPr>
          <a:xfrm>
            <a:off x="5792587" y="1982461"/>
            <a:ext cx="3072577" cy="3539417"/>
          </a:xfrm>
          <a:prstGeom prst="rect">
            <a:avLst/>
          </a:prstGeom>
          <a:noFill/>
        </p:spPr>
        <p:txBody>
          <a:bodyPr wrap="square" lIns="91426" tIns="45713" rIns="91426" bIns="45713" rtlCol="0">
            <a:spAutoFit/>
          </a:bodyPr>
          <a:lstStyle/>
          <a:p>
            <a:pPr marL="342839" indent="-342839">
              <a:buFont typeface="+mj-lt"/>
              <a:buAutoNum type="arabicPeriod"/>
            </a:pPr>
            <a:r>
              <a:rPr lang="en-US" sz="1400" dirty="0">
                <a:solidFill>
                  <a:schemeClr val="tx2">
                    <a:lumMod val="50000"/>
                  </a:schemeClr>
                </a:solidFill>
                <a:latin typeface="Source Sans Pro" panose="020B0503030403020204" pitchFamily="34" charset="0"/>
                <a:ea typeface="Source Sans Pro" panose="020B0503030403020204" pitchFamily="34" charset="0"/>
              </a:rPr>
              <a:t>Click the Handouts pane to download slides and additional resource materials. </a:t>
            </a:r>
          </a:p>
          <a:p>
            <a:pPr marL="342839" indent="-342839">
              <a:buFont typeface="+mj-lt"/>
              <a:buAutoNum type="arabicPeriod"/>
            </a:pPr>
            <a:endParaRPr lang="en-US" sz="1400" dirty="0">
              <a:solidFill>
                <a:schemeClr val="tx2">
                  <a:lumMod val="50000"/>
                </a:schemeClr>
              </a:solidFill>
              <a:latin typeface="Source Sans Pro" panose="020B0503030403020204" pitchFamily="34" charset="0"/>
              <a:ea typeface="Source Sans Pro" panose="020B0503030403020204" pitchFamily="34" charset="0"/>
            </a:endParaRPr>
          </a:p>
          <a:p>
            <a:pPr marL="342839" indent="-342839">
              <a:buFont typeface="+mj-lt"/>
              <a:buAutoNum type="arabicPeriod"/>
            </a:pPr>
            <a:r>
              <a:rPr lang="en-US" sz="1400" dirty="0">
                <a:solidFill>
                  <a:schemeClr val="tx2">
                    <a:lumMod val="50000"/>
                  </a:schemeClr>
                </a:solidFill>
                <a:latin typeface="Source Sans Pro" panose="020B0503030403020204" pitchFamily="34" charset="0"/>
                <a:ea typeface="Source Sans Pro" panose="020B0503030403020204" pitchFamily="34" charset="0"/>
              </a:rPr>
              <a:t>Submit your questions anytime by typing in the box. We’ll do Q&amp;A at the end of each session.</a:t>
            </a:r>
          </a:p>
          <a:p>
            <a:pPr marL="342839" indent="-342839">
              <a:buFont typeface="+mj-lt"/>
              <a:buAutoNum type="arabicPeriod"/>
            </a:pPr>
            <a:endParaRPr lang="en-US" sz="1400" dirty="0">
              <a:solidFill>
                <a:schemeClr val="tx2">
                  <a:lumMod val="50000"/>
                </a:schemeClr>
              </a:solidFill>
              <a:latin typeface="Source Sans Pro" panose="020B0503030403020204" pitchFamily="34" charset="0"/>
              <a:ea typeface="Source Sans Pro" panose="020B0503030403020204" pitchFamily="34" charset="0"/>
            </a:endParaRPr>
          </a:p>
          <a:p>
            <a:pPr marL="342839" indent="-342839">
              <a:buFont typeface="+mj-lt"/>
              <a:buAutoNum type="arabicPeriod"/>
            </a:pPr>
            <a:r>
              <a:rPr lang="en-US" sz="1400" dirty="0">
                <a:solidFill>
                  <a:schemeClr val="tx2">
                    <a:lumMod val="50000"/>
                  </a:schemeClr>
                </a:solidFill>
                <a:latin typeface="Source Sans Pro" panose="020B0503030403020204" pitchFamily="34" charset="0"/>
                <a:ea typeface="Source Sans Pro" panose="020B0503030403020204" pitchFamily="34" charset="0"/>
              </a:rPr>
              <a:t>Raise you hand (</a:t>
            </a:r>
            <a:r>
              <a:rPr lang="en" sz="1400" dirty="0">
                <a:solidFill>
                  <a:srgbClr val="415665"/>
                </a:solidFill>
              </a:rPr>
              <a:t>✋</a:t>
            </a:r>
            <a:r>
              <a:rPr lang="en-US" sz="1400" dirty="0">
                <a:solidFill>
                  <a:schemeClr val="tx2">
                    <a:lumMod val="50000"/>
                  </a:schemeClr>
                </a:solidFill>
                <a:latin typeface="Source Sans Pro" panose="020B0503030403020204" pitchFamily="34" charset="0"/>
                <a:ea typeface="Source Sans Pro" panose="020B0503030403020204" pitchFamily="34" charset="0"/>
              </a:rPr>
              <a:t>) if you’d like to speak, ask questions, or participate in the conversations – You will be unmuted</a:t>
            </a:r>
          </a:p>
          <a:p>
            <a:pPr marL="342839" indent="-342839">
              <a:buFont typeface="+mj-lt"/>
              <a:buAutoNum type="arabicPeriod"/>
            </a:pPr>
            <a:endParaRPr lang="en-US" sz="1400" dirty="0">
              <a:solidFill>
                <a:schemeClr val="tx2">
                  <a:lumMod val="50000"/>
                </a:schemeClr>
              </a:solidFill>
              <a:latin typeface="Source Sans Pro" panose="020B0503030403020204" pitchFamily="34" charset="0"/>
              <a:ea typeface="Source Sans Pro" panose="020B0503030403020204" pitchFamily="34" charset="0"/>
            </a:endParaRPr>
          </a:p>
          <a:p>
            <a:pPr marL="342839" indent="-342839">
              <a:buFont typeface="+mj-lt"/>
              <a:buAutoNum type="arabicPeriod"/>
            </a:pPr>
            <a:r>
              <a:rPr lang="en-US" sz="1400" dirty="0">
                <a:solidFill>
                  <a:schemeClr val="tx2">
                    <a:lumMod val="50000"/>
                  </a:schemeClr>
                </a:solidFill>
                <a:latin typeface="Source Sans Pro" panose="020B0503030403020204" pitchFamily="34" charset="0"/>
                <a:ea typeface="Source Sans Pro" panose="020B0503030403020204" pitchFamily="34" charset="0"/>
              </a:rPr>
              <a:t>Adjust the size of the speaker panel and the slide show</a:t>
            </a:r>
            <a:br>
              <a:rPr lang="en-US" sz="1400" dirty="0"/>
            </a:br>
            <a:endParaRPr lang="en-US" sz="1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13140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026" y="886844"/>
            <a:ext cx="6937160" cy="762662"/>
          </a:xfrm>
        </p:spPr>
        <p:txBody>
          <a:bodyPr>
            <a:normAutofit fontScale="90000"/>
          </a:bodyPr>
          <a:lstStyle/>
          <a:p>
            <a:r>
              <a:rPr lang="en-US" dirty="0"/>
              <a:t>Maine Quality Counts Community Efforts</a:t>
            </a:r>
          </a:p>
        </p:txBody>
      </p:sp>
      <p:pic>
        <p:nvPicPr>
          <p:cNvPr id="4" name="Content Placeholder 3"/>
          <p:cNvPicPr>
            <a:picLocks noGrp="1" noChangeAspect="1"/>
          </p:cNvPicPr>
          <p:nvPr>
            <p:ph idx="1"/>
          </p:nvPr>
        </p:nvPicPr>
        <p:blipFill>
          <a:blip r:embed="rId2"/>
          <a:stretch>
            <a:fillRect/>
          </a:stretch>
        </p:blipFill>
        <p:spPr>
          <a:xfrm>
            <a:off x="1045463" y="1484098"/>
            <a:ext cx="5794249" cy="5290708"/>
          </a:xfrm>
          <a:prstGeom prst="rect">
            <a:avLst/>
          </a:prstGeom>
        </p:spPr>
      </p:pic>
    </p:spTree>
    <p:extLst>
      <p:ext uri="{BB962C8B-B14F-4D97-AF65-F5344CB8AC3E}">
        <p14:creationId xmlns:p14="http://schemas.microsoft.com/office/powerpoint/2010/main" val="812566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788459"/>
            <a:ext cx="3767328" cy="3922062"/>
          </a:xfrm>
          <a:ln>
            <a:solidFill>
              <a:srgbClr val="105282"/>
            </a:solidFill>
          </a:ln>
        </p:spPr>
        <p:txBody>
          <a:bodyPr/>
          <a:lstStyle/>
          <a:p>
            <a:pPr marL="0" indent="0">
              <a:buNone/>
            </a:pPr>
            <a:r>
              <a:rPr lang="en-US" dirty="0"/>
              <a:t>MidCoast Med Grp</a:t>
            </a:r>
          </a:p>
          <a:p>
            <a:pPr marL="0" indent="0">
              <a:buNone/>
            </a:pPr>
            <a:r>
              <a:rPr lang="en-US" sz="2400" dirty="0"/>
              <a:t>•	Clinician education</a:t>
            </a:r>
          </a:p>
          <a:p>
            <a:pPr marL="0" indent="0">
              <a:buNone/>
            </a:pPr>
            <a:r>
              <a:rPr lang="en-US" sz="2400" dirty="0"/>
              <a:t>•	Clinical champions</a:t>
            </a:r>
          </a:p>
          <a:p>
            <a:pPr marL="0" indent="0">
              <a:buNone/>
            </a:pPr>
            <a:r>
              <a:rPr lang="en-US" sz="2400" dirty="0"/>
              <a:t>•	POC decision support</a:t>
            </a:r>
          </a:p>
          <a:p>
            <a:pPr marL="0" indent="0">
              <a:buNone/>
            </a:pPr>
            <a:r>
              <a:rPr lang="en-US" sz="2400" dirty="0"/>
              <a:t>•	Performance feedback</a:t>
            </a:r>
          </a:p>
          <a:p>
            <a:pPr marL="0" indent="0">
              <a:buNone/>
            </a:pPr>
            <a:r>
              <a:rPr lang="en-US" sz="2400" dirty="0"/>
              <a:t>•	Workflow changes</a:t>
            </a:r>
          </a:p>
          <a:p>
            <a:pPr marL="0" indent="0">
              <a:buNone/>
            </a:pPr>
            <a:endParaRPr lang="en-US" dirty="0"/>
          </a:p>
        </p:txBody>
      </p:sp>
      <p:sp>
        <p:nvSpPr>
          <p:cNvPr id="6" name="Content Placeholder 5"/>
          <p:cNvSpPr>
            <a:spLocks noGrp="1"/>
          </p:cNvSpPr>
          <p:nvPr>
            <p:ph sz="half" idx="2"/>
          </p:nvPr>
        </p:nvSpPr>
        <p:spPr>
          <a:xfrm>
            <a:off x="4315968" y="1761568"/>
            <a:ext cx="4370832" cy="3948953"/>
          </a:xfrm>
          <a:ln>
            <a:solidFill>
              <a:srgbClr val="105282"/>
            </a:solidFill>
          </a:ln>
        </p:spPr>
        <p:txBody>
          <a:bodyPr/>
          <a:lstStyle/>
          <a:p>
            <a:pPr marL="0" indent="0">
              <a:buNone/>
            </a:pPr>
            <a:r>
              <a:rPr lang="en-US" dirty="0"/>
              <a:t>Penobscot Comm Hlth Care</a:t>
            </a:r>
          </a:p>
          <a:p>
            <a:pPr marL="0" indent="0">
              <a:buNone/>
            </a:pPr>
            <a:r>
              <a:rPr lang="en-US" sz="2400" dirty="0"/>
              <a:t>•	Clinician education</a:t>
            </a:r>
          </a:p>
          <a:p>
            <a:pPr marL="0" indent="0">
              <a:buNone/>
            </a:pPr>
            <a:r>
              <a:rPr lang="en-US" sz="2400" dirty="0"/>
              <a:t>•	Clinical champions</a:t>
            </a:r>
          </a:p>
          <a:p>
            <a:pPr marL="0" indent="0">
              <a:buNone/>
            </a:pPr>
            <a:r>
              <a:rPr lang="en-US" sz="2400" dirty="0"/>
              <a:t>•	POC decision support</a:t>
            </a:r>
          </a:p>
          <a:p>
            <a:pPr marL="0" indent="0">
              <a:buNone/>
            </a:pPr>
            <a:r>
              <a:rPr lang="en-US" sz="2400" dirty="0"/>
              <a:t>•	Performance feedback</a:t>
            </a:r>
          </a:p>
          <a:p>
            <a:pPr marL="0" indent="0">
              <a:buNone/>
            </a:pPr>
            <a:r>
              <a:rPr lang="en-US" sz="2400" dirty="0"/>
              <a:t>•	Workflow change</a:t>
            </a:r>
          </a:p>
          <a:p>
            <a:pPr marL="0" indent="0">
              <a:buNone/>
            </a:pPr>
            <a:r>
              <a:rPr lang="en-US" sz="2400" dirty="0"/>
              <a:t>•	Patient education</a:t>
            </a:r>
          </a:p>
          <a:p>
            <a:pPr marL="0" indent="0">
              <a:buNone/>
            </a:pPr>
            <a:endParaRPr lang="en-US" dirty="0"/>
          </a:p>
        </p:txBody>
      </p:sp>
      <p:sp>
        <p:nvSpPr>
          <p:cNvPr id="4" name="Title 3"/>
          <p:cNvSpPr>
            <a:spLocks noGrp="1"/>
          </p:cNvSpPr>
          <p:nvPr>
            <p:ph type="title"/>
          </p:nvPr>
        </p:nvSpPr>
        <p:spPr/>
        <p:txBody>
          <a:bodyPr/>
          <a:lstStyle/>
          <a:p>
            <a:r>
              <a:rPr lang="en-US" dirty="0"/>
              <a:t>Maine Clinical Reduction Efforts</a:t>
            </a:r>
          </a:p>
        </p:txBody>
      </p:sp>
      <p:sp>
        <p:nvSpPr>
          <p:cNvPr id="8" name="TextBox 7"/>
          <p:cNvSpPr txBox="1"/>
          <p:nvPr/>
        </p:nvSpPr>
        <p:spPr>
          <a:xfrm>
            <a:off x="1147482" y="5142149"/>
            <a:ext cx="1990165" cy="369332"/>
          </a:xfrm>
          <a:prstGeom prst="rect">
            <a:avLst/>
          </a:prstGeom>
          <a:solidFill>
            <a:srgbClr val="E3C145"/>
          </a:solidFill>
        </p:spPr>
        <p:txBody>
          <a:bodyPr wrap="square" rtlCol="0">
            <a:spAutoFit/>
          </a:bodyPr>
          <a:lstStyle/>
          <a:p>
            <a:pPr algn="ctr"/>
            <a:r>
              <a:rPr lang="en-US" dirty="0"/>
              <a:t> ~20% reduction</a:t>
            </a:r>
          </a:p>
        </p:txBody>
      </p:sp>
      <p:sp>
        <p:nvSpPr>
          <p:cNvPr id="9" name="TextBox 8"/>
          <p:cNvSpPr txBox="1"/>
          <p:nvPr/>
        </p:nvSpPr>
        <p:spPr>
          <a:xfrm>
            <a:off x="5351929" y="5142149"/>
            <a:ext cx="1990165" cy="369332"/>
          </a:xfrm>
          <a:prstGeom prst="rect">
            <a:avLst/>
          </a:prstGeom>
          <a:solidFill>
            <a:srgbClr val="E3C145"/>
          </a:solidFill>
        </p:spPr>
        <p:txBody>
          <a:bodyPr wrap="square" rtlCol="0">
            <a:spAutoFit/>
          </a:bodyPr>
          <a:lstStyle/>
          <a:p>
            <a:pPr algn="ctr"/>
            <a:r>
              <a:rPr lang="en-US" dirty="0"/>
              <a:t> ~40% reduction</a:t>
            </a:r>
          </a:p>
        </p:txBody>
      </p:sp>
    </p:spTree>
    <p:extLst>
      <p:ext uri="{BB962C8B-B14F-4D97-AF65-F5344CB8AC3E}">
        <p14:creationId xmlns:p14="http://schemas.microsoft.com/office/powerpoint/2010/main" val="3660745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778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14FDD-BBE9-45F0-A0DD-8A36D03941FA}"/>
              </a:ext>
            </a:extLst>
          </p:cNvPr>
          <p:cNvPicPr>
            <a:picLocks noChangeAspect="1"/>
          </p:cNvPicPr>
          <p:nvPr/>
        </p:nvPicPr>
        <p:blipFill>
          <a:blip r:embed="rId4"/>
          <a:stretch>
            <a:fillRect/>
          </a:stretch>
        </p:blipFill>
        <p:spPr>
          <a:xfrm>
            <a:off x="2720977" y="3726931"/>
            <a:ext cx="6378575" cy="3111500"/>
          </a:xfrm>
          <a:prstGeom prst="rect">
            <a:avLst/>
          </a:prstGeom>
        </p:spPr>
      </p:pic>
      <p:sp>
        <p:nvSpPr>
          <p:cNvPr id="6" name="Title 5"/>
          <p:cNvSpPr>
            <a:spLocks noGrp="1"/>
          </p:cNvSpPr>
          <p:nvPr>
            <p:ph type="ctrTitle"/>
          </p:nvPr>
        </p:nvSpPr>
        <p:spPr>
          <a:xfrm>
            <a:off x="351013" y="2246406"/>
            <a:ext cx="8697913" cy="1638300"/>
          </a:xfrm>
        </p:spPr>
        <p:txBody>
          <a:bodyPr/>
          <a:lstStyle/>
          <a:p>
            <a:r>
              <a:rPr lang="en-US" sz="5400" dirty="0"/>
              <a:t>Our commitment to healthy living </a:t>
            </a:r>
          </a:p>
        </p:txBody>
      </p:sp>
      <p:sp>
        <p:nvSpPr>
          <p:cNvPr id="7" name="Subtitle 6"/>
          <p:cNvSpPr>
            <a:spLocks noGrp="1"/>
          </p:cNvSpPr>
          <p:nvPr>
            <p:ph type="subTitle" idx="1"/>
          </p:nvPr>
        </p:nvSpPr>
        <p:spPr>
          <a:xfrm>
            <a:off x="351013" y="3963355"/>
            <a:ext cx="4572000" cy="468312"/>
          </a:xfrm>
        </p:spPr>
        <p:txBody>
          <a:bodyPr/>
          <a:lstStyle/>
          <a:p>
            <a:pPr>
              <a:defRPr/>
            </a:pPr>
            <a:r>
              <a:rPr lang="en-US" dirty="0"/>
              <a:t>Clinical and community collaborations on reducing falls</a:t>
            </a:r>
          </a:p>
        </p:txBody>
      </p:sp>
      <p:sp>
        <p:nvSpPr>
          <p:cNvPr id="9" name="Text Placeholder 8"/>
          <p:cNvSpPr>
            <a:spLocks noGrp="1"/>
          </p:cNvSpPr>
          <p:nvPr>
            <p:ph type="body" sz="quarter" idx="14"/>
          </p:nvPr>
        </p:nvSpPr>
        <p:spPr>
          <a:xfrm>
            <a:off x="351013" y="4301606"/>
            <a:ext cx="1901825" cy="552450"/>
          </a:xfrm>
        </p:spPr>
        <p:txBody>
          <a:bodyPr/>
          <a:lstStyle/>
          <a:p>
            <a:endParaRPr lang="en-US" dirty="0"/>
          </a:p>
          <a:p>
            <a:r>
              <a:rPr lang="en-US" dirty="0"/>
              <a:t>August 15, 2019</a:t>
            </a:r>
          </a:p>
        </p:txBody>
      </p:sp>
      <p:sp>
        <p:nvSpPr>
          <p:cNvPr id="11" name="TextBox 10"/>
          <p:cNvSpPr txBox="1"/>
          <p:nvPr/>
        </p:nvSpPr>
        <p:spPr>
          <a:xfrm>
            <a:off x="351013" y="6350228"/>
            <a:ext cx="2601737"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80" charset="0"/>
                <a:ea typeface="ＭＳ Ｐゴシック" pitchFamily="80" charset="-128"/>
              </a:rPr>
              <a:t>© 2019 YMCA of the USA</a:t>
            </a:r>
          </a:p>
        </p:txBody>
      </p:sp>
    </p:spTree>
    <p:custDataLst>
      <p:tags r:id="rId1"/>
    </p:custDataLst>
    <p:extLst>
      <p:ext uri="{BB962C8B-B14F-4D97-AF65-F5344CB8AC3E}">
        <p14:creationId xmlns:p14="http://schemas.microsoft.com/office/powerpoint/2010/main" val="3665477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88E8-382F-4AFB-AA2E-AA9DBF19D6DD}"/>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C44C76A3-FD26-46F1-96B0-9BA5A473DA8B}"/>
              </a:ext>
            </a:extLst>
          </p:cNvPr>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24</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6" name="Content Placeholder 2">
            <a:extLst>
              <a:ext uri="{FF2B5EF4-FFF2-40B4-BE49-F238E27FC236}">
                <a16:creationId xmlns:a16="http://schemas.microsoft.com/office/drawing/2014/main" id="{56EED41D-4814-6A4C-A4E8-DF12E5A45F93}"/>
              </a:ext>
            </a:extLst>
          </p:cNvPr>
          <p:cNvSpPr txBox="1">
            <a:spLocks/>
          </p:cNvSpPr>
          <p:nvPr/>
        </p:nvSpPr>
        <p:spPr bwMode="black">
          <a:xfrm>
            <a:off x="354014" y="1739900"/>
            <a:ext cx="7320002"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464847"/>
                </a:solidFill>
                <a:effectLst/>
                <a:uLnTx/>
                <a:uFillTx/>
                <a:latin typeface="Verdana"/>
                <a:ea typeface="ＭＳ Ｐゴシック"/>
              </a:rPr>
              <a:t>Our Cause</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464847"/>
                </a:solidFill>
                <a:effectLst/>
                <a:uLnTx/>
                <a:uFillTx/>
                <a:latin typeface="Verdana"/>
                <a:ea typeface="ＭＳ Ｐゴシック"/>
              </a:rPr>
              <a:t>Strengthening Communities</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sp>
        <p:nvSpPr>
          <p:cNvPr id="9" name="Footer Placeholder 3">
            <a:extLst>
              <a:ext uri="{FF2B5EF4-FFF2-40B4-BE49-F238E27FC236}">
                <a16:creationId xmlns:a16="http://schemas.microsoft.com/office/drawing/2014/main" id="{9CF9CF50-F68D-4BE9-947C-F6C83D3D8161}"/>
              </a:ext>
            </a:extLst>
          </p:cNvPr>
          <p:cNvSpPr>
            <a:spLocks noGrp="1"/>
          </p:cNvSpPr>
          <p:nvPr>
            <p:ph type="ftr" sz="quarter" idx="11"/>
          </p:nvPr>
        </p:nvSpPr>
        <p:spPr>
          <a:xfrm>
            <a:off x="568325" y="6356350"/>
            <a:ext cx="8118475"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 CLINICAL AND COMMUNTIY COLLABORATIONS ON REDUCING FALLS | ©2019 YMCA of the USA</a:t>
            </a:r>
          </a:p>
        </p:txBody>
      </p:sp>
      <p:pic>
        <p:nvPicPr>
          <p:cNvPr id="3" name="Picture 2">
            <a:extLst>
              <a:ext uri="{FF2B5EF4-FFF2-40B4-BE49-F238E27FC236}">
                <a16:creationId xmlns:a16="http://schemas.microsoft.com/office/drawing/2014/main" id="{C628CC39-2FD7-4F66-A7D3-FFAC6EFFAD29}"/>
              </a:ext>
            </a:extLst>
          </p:cNvPr>
          <p:cNvPicPr>
            <a:picLocks noChangeAspect="1"/>
          </p:cNvPicPr>
          <p:nvPr/>
        </p:nvPicPr>
        <p:blipFill>
          <a:blip r:embed="rId3"/>
          <a:stretch>
            <a:fillRect/>
          </a:stretch>
        </p:blipFill>
        <p:spPr>
          <a:xfrm>
            <a:off x="328613" y="3106107"/>
            <a:ext cx="8435972" cy="2335104"/>
          </a:xfrm>
          <a:prstGeom prst="rect">
            <a:avLst/>
          </a:prstGeom>
        </p:spPr>
      </p:pic>
      <p:pic>
        <p:nvPicPr>
          <p:cNvPr id="7" name="Picture 6">
            <a:extLst>
              <a:ext uri="{FF2B5EF4-FFF2-40B4-BE49-F238E27FC236}">
                <a16:creationId xmlns:a16="http://schemas.microsoft.com/office/drawing/2014/main" id="{FB9BF7AB-1725-4BAD-A286-592D322D4DE6}"/>
              </a:ext>
            </a:extLst>
          </p:cNvPr>
          <p:cNvPicPr>
            <a:picLocks noChangeAspect="1"/>
          </p:cNvPicPr>
          <p:nvPr/>
        </p:nvPicPr>
        <p:blipFill>
          <a:blip r:embed="rId4"/>
          <a:stretch>
            <a:fillRect/>
          </a:stretch>
        </p:blipFill>
        <p:spPr>
          <a:xfrm>
            <a:off x="328613" y="310398"/>
            <a:ext cx="1042987" cy="797885"/>
          </a:xfrm>
          <a:prstGeom prst="rect">
            <a:avLst/>
          </a:prstGeom>
        </p:spPr>
      </p:pic>
    </p:spTree>
    <p:extLst>
      <p:ext uri="{BB962C8B-B14F-4D97-AF65-F5344CB8AC3E}">
        <p14:creationId xmlns:p14="http://schemas.microsoft.com/office/powerpoint/2010/main" val="382809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map of Association_Branch in US.png"/>
          <p:cNvPicPr>
            <a:picLocks noChangeAspect="1"/>
          </p:cNvPicPr>
          <p:nvPr/>
        </p:nvPicPr>
        <p:blipFill>
          <a:blip r:embed="rId3" cstate="screen">
            <a:extLst>
              <a:ext uri="{28A0092B-C50C-407E-A947-70E740481C1C}">
                <a14:useLocalDpi xmlns:a14="http://schemas.microsoft.com/office/drawing/2010/main"/>
              </a:ext>
            </a:extLst>
          </a:blip>
          <a:srcRect l="-9502" r="-9502"/>
          <a:stretch>
            <a:fillRect/>
          </a:stretch>
        </p:blipFill>
        <p:spPr bwMode="black">
          <a:xfrm>
            <a:off x="532279" y="945894"/>
            <a:ext cx="7984777" cy="4189234"/>
          </a:xfrm>
          <a:prstGeom prst="rect">
            <a:avLst/>
          </a:prstGeom>
          <a:noFill/>
          <a:ln w="9525">
            <a:noFill/>
            <a:miter lim="800000"/>
            <a:headEnd/>
            <a:tailEnd/>
          </a:ln>
        </p:spPr>
      </p:pic>
      <p:sp>
        <p:nvSpPr>
          <p:cNvPr id="8" name="TextBox 7"/>
          <p:cNvSpPr txBox="1"/>
          <p:nvPr/>
        </p:nvSpPr>
        <p:spPr>
          <a:xfrm>
            <a:off x="1" y="5723916"/>
            <a:ext cx="5415148" cy="553998"/>
          </a:xfrm>
          <a:prstGeom prst="rect">
            <a:avLst/>
          </a:prstGeom>
          <a:solidFill>
            <a:schemeClr val="tx2"/>
          </a:solidFill>
        </p:spPr>
        <p:txBody>
          <a:bodyPr wrap="square" lIns="91359" tIns="45679" rIns="91359" bIns="4567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Verdana" pitchFamily="80" charset="0"/>
                <a:ea typeface="ＭＳ Ｐゴシック" pitchFamily="80" charset="-128"/>
              </a:rPr>
              <a:t>OUR REACH</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1943" y="5185809"/>
            <a:ext cx="5581933" cy="1594838"/>
          </a:xfrm>
          <a:prstGeom prst="rect">
            <a:avLst/>
          </a:prstGeom>
        </p:spPr>
      </p:pic>
      <p:sp>
        <p:nvSpPr>
          <p:cNvPr id="5" name="Slide Number Placeholder 3">
            <a:extLst>
              <a:ext uri="{FF2B5EF4-FFF2-40B4-BE49-F238E27FC236}">
                <a16:creationId xmlns:a16="http://schemas.microsoft.com/office/drawing/2014/main" id="{0ED3309D-0D05-4860-A5E8-6D46B5D998AC}"/>
              </a:ext>
            </a:extLst>
          </p:cNvPr>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25</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428701649"/>
      </p:ext>
    </p:extLst>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325955" y="895080"/>
            <a:ext cx="7637657" cy="1255672"/>
            <a:chOff x="1336577" y="828675"/>
            <a:chExt cx="7637657" cy="1255672"/>
          </a:xfrm>
        </p:grpSpPr>
        <p:pic>
          <p:nvPicPr>
            <p:cNvPr id="44" name="Picture 4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36577" y="828675"/>
              <a:ext cx="7637657" cy="1255672"/>
            </a:xfrm>
            <a:prstGeom prst="rect">
              <a:avLst/>
            </a:prstGeom>
          </p:spPr>
        </p:pic>
        <p:sp>
          <p:nvSpPr>
            <p:cNvPr id="45" name="TextBox 44"/>
            <p:cNvSpPr txBox="1"/>
            <p:nvPr/>
          </p:nvSpPr>
          <p:spPr bwMode="auto">
            <a:xfrm>
              <a:off x="1667669" y="1727558"/>
              <a:ext cx="1014412" cy="297734"/>
            </a:xfrm>
            <a:prstGeom prst="rect">
              <a:avLst/>
            </a:prstGeom>
            <a:noFill/>
          </p:spPr>
          <p:txBody>
            <a:bodyPr lIns="0" tIns="0" rIns="0" bIns="0"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Impacting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INDIVIDUALS</a:t>
              </a:r>
            </a:p>
          </p:txBody>
        </p:sp>
        <p:sp>
          <p:nvSpPr>
            <p:cNvPr id="46" name="TextBox 45"/>
            <p:cNvSpPr txBox="1"/>
            <p:nvPr/>
          </p:nvSpPr>
          <p:spPr bwMode="auto">
            <a:xfrm>
              <a:off x="4286250" y="1727558"/>
              <a:ext cx="1381124" cy="297734"/>
            </a:xfrm>
            <a:prstGeom prst="rect">
              <a:avLst/>
            </a:prstGeom>
            <a:noFill/>
          </p:spPr>
          <p:txBody>
            <a:bodyPr lIns="0" tIns="0" rIns="0" bIns="0"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Impacting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ORGANIZATIONS</a:t>
              </a:r>
            </a:p>
          </p:txBody>
        </p:sp>
        <p:sp>
          <p:nvSpPr>
            <p:cNvPr id="47" name="TextBox 46"/>
            <p:cNvSpPr txBox="1"/>
            <p:nvPr/>
          </p:nvSpPr>
          <p:spPr bwMode="auto">
            <a:xfrm>
              <a:off x="6136481" y="1727558"/>
              <a:ext cx="1177925" cy="297734"/>
            </a:xfrm>
            <a:prstGeom prst="rect">
              <a:avLst/>
            </a:prstGeom>
            <a:noFill/>
          </p:spPr>
          <p:txBody>
            <a:bodyPr lIns="0" tIns="0" rIns="0" bIns="0"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Impacting </a:t>
              </a: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COMMUNITIES</a:t>
              </a:r>
            </a:p>
          </p:txBody>
        </p:sp>
        <p:sp>
          <p:nvSpPr>
            <p:cNvPr id="48" name="TextBox 47"/>
            <p:cNvSpPr txBox="1"/>
            <p:nvPr/>
          </p:nvSpPr>
          <p:spPr bwMode="auto">
            <a:xfrm>
              <a:off x="7708900" y="1727558"/>
              <a:ext cx="760413" cy="297734"/>
            </a:xfrm>
            <a:prstGeom prst="rect">
              <a:avLst/>
            </a:prstGeom>
            <a:noFill/>
          </p:spPr>
          <p:txBody>
            <a:bodyPr lIns="0" tIns="0" rIns="0" bIns="0"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Impacting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SOCIETY</a:t>
              </a:r>
            </a:p>
          </p:txBody>
        </p:sp>
        <p:sp>
          <p:nvSpPr>
            <p:cNvPr id="49" name="TextBox 48"/>
            <p:cNvSpPr txBox="1"/>
            <p:nvPr/>
          </p:nvSpPr>
          <p:spPr bwMode="auto">
            <a:xfrm>
              <a:off x="2930525" y="1727559"/>
              <a:ext cx="836612" cy="297734"/>
            </a:xfrm>
            <a:prstGeom prst="rect">
              <a:avLst/>
            </a:prstGeom>
            <a:noFill/>
          </p:spPr>
          <p:txBody>
            <a:bodyPr lIns="0" tIns="0" rIns="0" bIns="0"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Impacting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FAMILIES</a:t>
              </a:r>
            </a:p>
          </p:txBody>
        </p:sp>
      </p:grpSp>
      <p:sp>
        <p:nvSpPr>
          <p:cNvPr id="10" name="Rectangle 9"/>
          <p:cNvSpPr/>
          <p:nvPr/>
        </p:nvSpPr>
        <p:spPr bwMode="auto">
          <a:xfrm rot="10800000">
            <a:off x="1327704" y="2150747"/>
            <a:ext cx="7585566" cy="4180271"/>
          </a:xfrm>
          <a:prstGeom prst="rect">
            <a:avLst/>
          </a:prstGeom>
          <a:noFill/>
          <a:ln w="3175">
            <a:solidFill>
              <a:schemeClr val="tx2">
                <a:lumMod val="60000"/>
                <a:lumOff val="40000"/>
              </a:schemeClr>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335" tIns="45669" rIns="91335" bIns="45669" numCol="1" rtlCol="0" anchor="t" anchorCtr="0" compatLnSpc="1">
            <a:prstTxWarp prst="textNoShape">
              <a:avLst/>
            </a:prstTxWarp>
          </a:bodyPr>
          <a:lstStyle/>
          <a:p>
            <a:pPr marL="0" marR="0" lvl="0" indent="0" algn="l" defTabSz="913359"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sp>
        <p:nvSpPr>
          <p:cNvPr id="13" name="Rectangle 12"/>
          <p:cNvSpPr/>
          <p:nvPr/>
        </p:nvSpPr>
        <p:spPr bwMode="auto">
          <a:xfrm>
            <a:off x="2929800" y="3969652"/>
            <a:ext cx="793738"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Childhood Obesity</a:t>
            </a:r>
          </a:p>
        </p:txBody>
      </p:sp>
      <p:sp>
        <p:nvSpPr>
          <p:cNvPr id="14" name="Rectangle 13"/>
          <p:cNvSpPr/>
          <p:nvPr/>
        </p:nvSpPr>
        <p:spPr bwMode="auto">
          <a:xfrm>
            <a:off x="1630844" y="2708666"/>
            <a:ext cx="1061148" cy="141778"/>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Group Exercise</a:t>
            </a:r>
          </a:p>
        </p:txBody>
      </p:sp>
      <p:sp>
        <p:nvSpPr>
          <p:cNvPr id="15" name="Rectangle 14"/>
          <p:cNvSpPr/>
          <p:nvPr/>
        </p:nvSpPr>
        <p:spPr bwMode="auto">
          <a:xfrm>
            <a:off x="1700480" y="4399255"/>
            <a:ext cx="876288"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Falls Prevention</a:t>
            </a:r>
          </a:p>
        </p:txBody>
      </p:sp>
      <p:sp>
        <p:nvSpPr>
          <p:cNvPr id="16" name="Rectangle 15"/>
          <p:cNvSpPr/>
          <p:nvPr/>
        </p:nvSpPr>
        <p:spPr bwMode="auto">
          <a:xfrm>
            <a:off x="2256258" y="5927595"/>
            <a:ext cx="932280"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Cancer Survivorship</a:t>
            </a:r>
          </a:p>
        </p:txBody>
      </p:sp>
      <p:sp>
        <p:nvSpPr>
          <p:cNvPr id="17" name="Rectangle 16"/>
          <p:cNvSpPr/>
          <p:nvPr/>
        </p:nvSpPr>
        <p:spPr bwMode="auto">
          <a:xfrm>
            <a:off x="2892268" y="2775340"/>
            <a:ext cx="914400" cy="141778"/>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Family Camp</a:t>
            </a:r>
          </a:p>
        </p:txBody>
      </p:sp>
      <p:sp>
        <p:nvSpPr>
          <p:cNvPr id="18" name="Rectangle 17"/>
          <p:cNvSpPr/>
          <p:nvPr/>
        </p:nvSpPr>
        <p:spPr bwMode="auto">
          <a:xfrm>
            <a:off x="4409989" y="2415683"/>
            <a:ext cx="1202787"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Employee Wellness Benefits</a:t>
            </a:r>
          </a:p>
        </p:txBody>
      </p:sp>
      <p:sp>
        <p:nvSpPr>
          <p:cNvPr id="19" name="Rectangle 18"/>
          <p:cNvSpPr/>
          <p:nvPr/>
        </p:nvSpPr>
        <p:spPr bwMode="auto">
          <a:xfrm>
            <a:off x="2205587" y="2531737"/>
            <a:ext cx="1193682" cy="141778"/>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Wellness Centers</a:t>
            </a:r>
          </a:p>
        </p:txBody>
      </p:sp>
      <p:sp>
        <p:nvSpPr>
          <p:cNvPr id="20" name="Rectangle 19"/>
          <p:cNvSpPr/>
          <p:nvPr/>
        </p:nvSpPr>
        <p:spPr bwMode="auto">
          <a:xfrm>
            <a:off x="2808816" y="3003253"/>
            <a:ext cx="1081295"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Adventure Guides</a:t>
            </a:r>
          </a:p>
        </p:txBody>
      </p:sp>
      <p:sp>
        <p:nvSpPr>
          <p:cNvPr id="21" name="Rectangle 20"/>
          <p:cNvSpPr/>
          <p:nvPr/>
        </p:nvSpPr>
        <p:spPr bwMode="auto">
          <a:xfrm>
            <a:off x="1704218" y="2918829"/>
            <a:ext cx="914400" cy="141778"/>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Youth Sports</a:t>
            </a:r>
          </a:p>
        </p:txBody>
      </p:sp>
      <p:sp>
        <p:nvSpPr>
          <p:cNvPr id="22" name="Rectangle 21"/>
          <p:cNvSpPr/>
          <p:nvPr/>
        </p:nvSpPr>
        <p:spPr bwMode="auto">
          <a:xfrm>
            <a:off x="1564577" y="3122988"/>
            <a:ext cx="1193682" cy="141778"/>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Swim Lessons</a:t>
            </a:r>
          </a:p>
        </p:txBody>
      </p:sp>
      <p:sp>
        <p:nvSpPr>
          <p:cNvPr id="23" name="Rectangle 22"/>
          <p:cNvSpPr/>
          <p:nvPr/>
        </p:nvSpPr>
        <p:spPr bwMode="auto">
          <a:xfrm>
            <a:off x="2929801" y="4397976"/>
            <a:ext cx="793739"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Smoking Cessation</a:t>
            </a:r>
          </a:p>
        </p:txBody>
      </p:sp>
      <p:sp>
        <p:nvSpPr>
          <p:cNvPr id="24" name="Rectangle 23"/>
          <p:cNvSpPr/>
          <p:nvPr/>
        </p:nvSpPr>
        <p:spPr bwMode="auto">
          <a:xfrm>
            <a:off x="4165491" y="2741595"/>
            <a:ext cx="845768" cy="567112"/>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Policies Promoting Healthy Eating</a:t>
            </a:r>
          </a:p>
        </p:txBody>
      </p:sp>
      <p:sp>
        <p:nvSpPr>
          <p:cNvPr id="25" name="Rectangle 24"/>
          <p:cNvSpPr/>
          <p:nvPr/>
        </p:nvSpPr>
        <p:spPr bwMode="auto">
          <a:xfrm>
            <a:off x="5015033" y="2741595"/>
            <a:ext cx="814852" cy="567112"/>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Policies Promoting Physical Activity</a:t>
            </a:r>
          </a:p>
        </p:txBody>
      </p:sp>
      <p:sp>
        <p:nvSpPr>
          <p:cNvPr id="28" name="Rectangle 27"/>
          <p:cNvSpPr/>
          <p:nvPr/>
        </p:nvSpPr>
        <p:spPr bwMode="auto">
          <a:xfrm>
            <a:off x="2326560" y="5438252"/>
            <a:ext cx="791676"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Diabetes</a:t>
            </a:r>
          </a:p>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Control</a:t>
            </a:r>
          </a:p>
        </p:txBody>
      </p:sp>
      <p:sp>
        <p:nvSpPr>
          <p:cNvPr id="29" name="Rectangle 28"/>
          <p:cNvSpPr/>
          <p:nvPr/>
        </p:nvSpPr>
        <p:spPr bwMode="auto">
          <a:xfrm>
            <a:off x="6077101" y="2417318"/>
            <a:ext cx="1318411" cy="141778"/>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Built Environment</a:t>
            </a:r>
          </a:p>
        </p:txBody>
      </p:sp>
      <p:sp>
        <p:nvSpPr>
          <p:cNvPr id="30" name="Rectangle 29"/>
          <p:cNvSpPr/>
          <p:nvPr/>
        </p:nvSpPr>
        <p:spPr bwMode="auto">
          <a:xfrm>
            <a:off x="6111896" y="2717743"/>
            <a:ext cx="1248837"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Access to Fresh Fruits &amp; Veggies</a:t>
            </a:r>
          </a:p>
        </p:txBody>
      </p:sp>
      <p:sp>
        <p:nvSpPr>
          <p:cNvPr id="31" name="Rectangle 30"/>
          <p:cNvSpPr/>
          <p:nvPr/>
        </p:nvSpPr>
        <p:spPr bwMode="auto">
          <a:xfrm>
            <a:off x="5636801" y="3233040"/>
            <a:ext cx="880615"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P.E. in Schools</a:t>
            </a:r>
          </a:p>
        </p:txBody>
      </p:sp>
      <p:sp>
        <p:nvSpPr>
          <p:cNvPr id="32" name="Rectangle 31"/>
          <p:cNvSpPr/>
          <p:nvPr/>
        </p:nvSpPr>
        <p:spPr bwMode="auto">
          <a:xfrm>
            <a:off x="7491622" y="2412400"/>
            <a:ext cx="1391063" cy="567112"/>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Economic Incentives and Disincentives (taxation or subsidies)</a:t>
            </a:r>
          </a:p>
        </p:txBody>
      </p:sp>
      <p:sp>
        <p:nvSpPr>
          <p:cNvPr id="33" name="Rectangle 32"/>
          <p:cNvSpPr/>
          <p:nvPr/>
        </p:nvSpPr>
        <p:spPr bwMode="auto">
          <a:xfrm>
            <a:off x="7219647" y="3233040"/>
            <a:ext cx="1091583"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Tobacco-free</a:t>
            </a:r>
          </a:p>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Environments</a:t>
            </a:r>
          </a:p>
        </p:txBody>
      </p:sp>
      <p:sp>
        <p:nvSpPr>
          <p:cNvPr id="34" name="Rectangle 33"/>
          <p:cNvSpPr/>
          <p:nvPr/>
        </p:nvSpPr>
        <p:spPr bwMode="auto">
          <a:xfrm>
            <a:off x="1705902" y="4007562"/>
            <a:ext cx="865467"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Diabetes Prevention</a:t>
            </a:r>
          </a:p>
        </p:txBody>
      </p:sp>
      <p:sp>
        <p:nvSpPr>
          <p:cNvPr id="35" name="Rectangle 34"/>
          <p:cNvSpPr/>
          <p:nvPr/>
        </p:nvSpPr>
        <p:spPr bwMode="auto">
          <a:xfrm>
            <a:off x="1497305" y="5435046"/>
            <a:ext cx="726734"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Cardiac Rehab</a:t>
            </a:r>
          </a:p>
        </p:txBody>
      </p:sp>
      <p:sp>
        <p:nvSpPr>
          <p:cNvPr id="36" name="Rectangle 35"/>
          <p:cNvSpPr/>
          <p:nvPr/>
        </p:nvSpPr>
        <p:spPr bwMode="auto">
          <a:xfrm>
            <a:off x="1473444" y="5915489"/>
            <a:ext cx="774456" cy="283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Arthritis</a:t>
            </a:r>
          </a:p>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Treatment</a:t>
            </a:r>
          </a:p>
        </p:txBody>
      </p:sp>
      <p:grpSp>
        <p:nvGrpSpPr>
          <p:cNvPr id="37" name="Group 36"/>
          <p:cNvGrpSpPr/>
          <p:nvPr/>
        </p:nvGrpSpPr>
        <p:grpSpPr>
          <a:xfrm>
            <a:off x="180664" y="2219305"/>
            <a:ext cx="1080028" cy="4169714"/>
            <a:chOff x="111089" y="2362198"/>
            <a:chExt cx="1080028" cy="3638570"/>
          </a:xfrm>
        </p:grpSpPr>
        <p:pic>
          <p:nvPicPr>
            <p:cNvPr id="38" name="Picture 8" descr="C:\Documents and Settings\3981KarabenickR\My Documents\Activate America\Health Innovation At the Y\Left-Side-Graphic.jpg"/>
            <p:cNvPicPr>
              <a:picLocks noChangeAspect="1" noChangeArrowheads="1"/>
            </p:cNvPicPr>
            <p:nvPr/>
          </p:nvPicPr>
          <p:blipFill>
            <a:blip r:embed="rId4"/>
            <a:srcRect b="34071"/>
            <a:stretch>
              <a:fillRect/>
            </a:stretch>
          </p:blipFill>
          <p:spPr bwMode="auto">
            <a:xfrm>
              <a:off x="111090" y="2362198"/>
              <a:ext cx="1080027" cy="3638570"/>
            </a:xfrm>
            <a:prstGeom prst="rect">
              <a:avLst/>
            </a:prstGeom>
            <a:noFill/>
          </p:spPr>
        </p:pic>
        <p:sp>
          <p:nvSpPr>
            <p:cNvPr id="39" name="TextBox 38"/>
            <p:cNvSpPr txBox="1"/>
            <p:nvPr/>
          </p:nvSpPr>
          <p:spPr>
            <a:xfrm>
              <a:off x="111089" y="2746299"/>
              <a:ext cx="1080028" cy="537143"/>
            </a:xfrm>
            <a:prstGeom prst="rect">
              <a:avLst/>
            </a:prstGeom>
            <a:noFill/>
          </p:spPr>
          <p:txBody>
            <a:bodyPr wrap="square" lIns="0" tIns="0" rIns="0" bIns="0" rtlCol="0" anchor="ctr" anchorCtr="1">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To </a:t>
              </a:r>
              <a:endParaRPr kumimoji="0" lang="en-US" sz="1000" b="0" i="0" u="none" strike="noStrike" kern="1200" cap="none" spc="-20" normalizeH="0" baseline="0" noProof="0" dirty="0">
                <a:ln>
                  <a:noFill/>
                </a:ln>
                <a:solidFill>
                  <a:srgbClr val="FFFFFF"/>
                </a:solidFill>
                <a:effectLst/>
                <a:uLnTx/>
                <a:uFillTx/>
                <a:latin typeface="Verdana"/>
                <a:ea typeface="ＭＳ Ｐゴシック" pitchFamily="80" charset="-128"/>
              </a:endParaRPr>
            </a:p>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PROMOTE WELLNESS</a:t>
              </a:r>
            </a:p>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 </a:t>
              </a: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(Primary)</a:t>
              </a:r>
            </a:p>
          </p:txBody>
        </p:sp>
        <p:sp>
          <p:nvSpPr>
            <p:cNvPr id="40" name="TextBox 39"/>
            <p:cNvSpPr txBox="1"/>
            <p:nvPr/>
          </p:nvSpPr>
          <p:spPr>
            <a:xfrm>
              <a:off x="111090" y="5174258"/>
              <a:ext cx="1080026" cy="537143"/>
            </a:xfrm>
            <a:prstGeom prst="rect">
              <a:avLst/>
            </a:prstGeom>
            <a:noFill/>
          </p:spPr>
          <p:txBody>
            <a:bodyPr wrap="square" lIns="0" tIns="0" rIns="0" bIns="0" rtlCol="0" anchor="ctr" anchorCtr="1">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To </a:t>
              </a:r>
              <a:endParaRPr kumimoji="0" lang="en-US" sz="1000" b="0" i="0" u="none" strike="noStrike" kern="1200" cap="none" spc="-20" normalizeH="0" baseline="0" noProof="0" dirty="0">
                <a:ln>
                  <a:noFill/>
                </a:ln>
                <a:solidFill>
                  <a:srgbClr val="FFFFFF"/>
                </a:solidFill>
                <a:effectLst/>
                <a:uLnTx/>
                <a:uFillTx/>
                <a:latin typeface="Verdana"/>
                <a:ea typeface="ＭＳ Ｐゴシック" pitchFamily="80" charset="-128"/>
              </a:endParaRPr>
            </a:p>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RECLAIM</a:t>
              </a:r>
            </a:p>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HEALTH</a:t>
              </a:r>
            </a:p>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(Tertiary)</a:t>
              </a:r>
            </a:p>
          </p:txBody>
        </p:sp>
        <p:sp>
          <p:nvSpPr>
            <p:cNvPr id="41" name="TextBox 40"/>
            <p:cNvSpPr txBox="1"/>
            <p:nvPr/>
          </p:nvSpPr>
          <p:spPr>
            <a:xfrm>
              <a:off x="111090" y="3912913"/>
              <a:ext cx="1080027" cy="537143"/>
            </a:xfrm>
            <a:prstGeom prst="rect">
              <a:avLst/>
            </a:prstGeom>
            <a:noFill/>
          </p:spPr>
          <p:txBody>
            <a:bodyPr wrap="square" lIns="0" tIns="0" rIns="0" bIns="0" rtlCol="0" anchor="ctr" anchorCtr="1">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To </a:t>
              </a:r>
              <a:endParaRPr kumimoji="0" lang="en-US" sz="1000" b="0" i="0" u="none" strike="noStrike" kern="1200" cap="none" spc="-20" normalizeH="0" baseline="0" noProof="0" dirty="0">
                <a:ln>
                  <a:noFill/>
                </a:ln>
                <a:solidFill>
                  <a:srgbClr val="FFFFFF"/>
                </a:solidFill>
                <a:effectLst/>
                <a:uLnTx/>
                <a:uFillTx/>
                <a:latin typeface="Verdana"/>
                <a:ea typeface="ＭＳ Ｐゴシック" pitchFamily="80" charset="-128"/>
              </a:endParaRPr>
            </a:p>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REDUCE</a:t>
              </a:r>
            </a:p>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000" b="1" i="0" u="none" strike="noStrike" kern="1200" cap="none" spc="-20" normalizeH="0" baseline="0" noProof="0" dirty="0">
                  <a:ln>
                    <a:noFill/>
                  </a:ln>
                  <a:solidFill>
                    <a:srgbClr val="FFFFFF"/>
                  </a:solidFill>
                  <a:effectLst/>
                  <a:uLnTx/>
                  <a:uFillTx/>
                  <a:latin typeface="Verdana"/>
                  <a:ea typeface="ＭＳ Ｐゴシック" pitchFamily="80" charset="-128"/>
                </a:rPr>
                <a:t>RISK</a:t>
              </a:r>
            </a:p>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Verdana"/>
                  <a:ea typeface="ＭＳ Ｐゴシック" pitchFamily="80" charset="-128"/>
                </a:rPr>
                <a:t>(Secondary)</a:t>
              </a:r>
            </a:p>
          </p:txBody>
        </p:sp>
      </p:grpSp>
      <p:sp>
        <p:nvSpPr>
          <p:cNvPr id="43" name="TextBox 42"/>
          <p:cNvSpPr txBox="1"/>
          <p:nvPr/>
        </p:nvSpPr>
        <p:spPr>
          <a:xfrm>
            <a:off x="323838" y="240730"/>
            <a:ext cx="7648110" cy="430887"/>
          </a:xfrm>
          <a:prstGeom prst="rect">
            <a:avLst/>
          </a:prstGeom>
          <a:noFill/>
        </p:spPr>
        <p:txBody>
          <a:bodyPr wrap="square" lIns="0" tIns="0" rIns="0" bIns="0" rtlCol="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9D0"/>
                </a:solidFill>
                <a:effectLst/>
                <a:uLnTx/>
                <a:uFillTx/>
                <a:latin typeface="Verdana"/>
                <a:ea typeface="ＭＳ Ｐゴシック"/>
                <a:cs typeface="+mj-cs"/>
              </a:rPr>
              <a:t>FRAMEWORK FOR HEALTHY LIVING</a:t>
            </a:r>
          </a:p>
        </p:txBody>
      </p:sp>
      <p:sp>
        <p:nvSpPr>
          <p:cNvPr id="50" name="Rectangle 49"/>
          <p:cNvSpPr/>
          <p:nvPr/>
        </p:nvSpPr>
        <p:spPr bwMode="auto">
          <a:xfrm>
            <a:off x="2201278" y="2324279"/>
            <a:ext cx="1193682" cy="141778"/>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359"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Personal Training</a:t>
            </a:r>
          </a:p>
        </p:txBody>
      </p:sp>
      <p:sp>
        <p:nvSpPr>
          <p:cNvPr id="59" name="TextBox 58"/>
          <p:cNvSpPr txBox="1"/>
          <p:nvPr/>
        </p:nvSpPr>
        <p:spPr>
          <a:xfrm>
            <a:off x="1301658" y="6389483"/>
            <a:ext cx="7637658" cy="377020"/>
          </a:xfrm>
          <a:prstGeom prst="rect">
            <a:avLst/>
          </a:prstGeom>
          <a:solidFill>
            <a:srgbClr val="4C2775"/>
          </a:solidFill>
        </p:spPr>
        <p:txBody>
          <a:bodyPr wrap="square" lIns="68575" tIns="34287" rIns="68575" bIns="34287"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20" normalizeH="0" baseline="0" noProof="0" dirty="0">
                <a:ln>
                  <a:noFill/>
                </a:ln>
                <a:solidFill>
                  <a:srgbClr val="FFFFFF"/>
                </a:solidFill>
                <a:effectLst/>
                <a:uLnTx/>
                <a:uFillTx/>
                <a:latin typeface="Verdana" pitchFamily="80" charset="0"/>
                <a:ea typeface="ＭＳ Ｐゴシック" pitchFamily="80" charset="-128"/>
                <a:cs typeface="Verdana" pitchFamily="34" charset="0"/>
              </a:rPr>
              <a:t>MEMBERSHIP</a:t>
            </a:r>
            <a:endParaRPr kumimoji="0" lang="en-US" sz="1800" b="1" i="0" u="none" strike="noStrike" kern="1200" cap="none" spc="113" normalizeH="0" baseline="0" noProof="0" dirty="0">
              <a:ln w="11430"/>
              <a:solidFill>
                <a:srgbClr val="F8F8F8"/>
              </a:solidFill>
              <a:effectLst>
                <a:outerShdw blurRad="25400" algn="tl" rotWithShape="0">
                  <a:srgbClr val="000000">
                    <a:alpha val="43000"/>
                  </a:srgbClr>
                </a:outerShdw>
              </a:effectLst>
              <a:uLnTx/>
              <a:uFillTx/>
              <a:latin typeface="Verdana" pitchFamily="34" charset="0"/>
              <a:ea typeface="Verdana" pitchFamily="34" charset="0"/>
              <a:cs typeface="Verdana" pitchFamily="34" charset="0"/>
            </a:endParaRPr>
          </a:p>
        </p:txBody>
      </p:sp>
      <p:sp>
        <p:nvSpPr>
          <p:cNvPr id="51" name="Right Arrow 50"/>
          <p:cNvSpPr/>
          <p:nvPr/>
        </p:nvSpPr>
        <p:spPr bwMode="auto">
          <a:xfrm>
            <a:off x="4010025" y="2363403"/>
            <a:ext cx="4724400" cy="1400047"/>
          </a:xfrm>
          <a:prstGeom prst="rightArrow">
            <a:avLst/>
          </a:prstGeom>
          <a:solidFill>
            <a:schemeClr val="bg1">
              <a:lumMod val="50000"/>
              <a:alpha val="14000"/>
            </a:schemeClr>
          </a:solidFill>
          <a:ln w="34925" cap="flat" cmpd="sng" algn="ctr">
            <a:solidFill>
              <a:schemeClr val="bg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sp>
        <p:nvSpPr>
          <p:cNvPr id="52" name="Right Arrow 51"/>
          <p:cNvSpPr/>
          <p:nvPr/>
        </p:nvSpPr>
        <p:spPr bwMode="auto">
          <a:xfrm rot="5400000">
            <a:off x="1688924" y="4439514"/>
            <a:ext cx="2066943" cy="1491441"/>
          </a:xfrm>
          <a:prstGeom prst="rightArrow">
            <a:avLst/>
          </a:prstGeom>
          <a:solidFill>
            <a:schemeClr val="bg1">
              <a:lumMod val="50000"/>
              <a:alpha val="14000"/>
            </a:schemeClr>
          </a:solidFill>
          <a:ln w="34925" cap="flat" cmpd="sng" algn="ctr">
            <a:solidFill>
              <a:schemeClr val="bg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grpSp>
        <p:nvGrpSpPr>
          <p:cNvPr id="53" name="Group 52"/>
          <p:cNvGrpSpPr/>
          <p:nvPr/>
        </p:nvGrpSpPr>
        <p:grpSpPr>
          <a:xfrm>
            <a:off x="1800003" y="2236238"/>
            <a:ext cx="1844789" cy="1750347"/>
            <a:chOff x="548640" y="381000"/>
            <a:chExt cx="3048000" cy="3048000"/>
          </a:xfrm>
          <a:solidFill>
            <a:schemeClr val="bg1">
              <a:lumMod val="50000"/>
              <a:alpha val="14000"/>
            </a:schemeClr>
          </a:solidFill>
        </p:grpSpPr>
        <p:sp>
          <p:nvSpPr>
            <p:cNvPr id="54" name="Oval 53"/>
            <p:cNvSpPr/>
            <p:nvPr/>
          </p:nvSpPr>
          <p:spPr>
            <a:xfrm>
              <a:off x="1158240" y="960120"/>
              <a:ext cx="1828800" cy="1828800"/>
            </a:xfrm>
            <a:prstGeom prst="ellipse">
              <a:avLst/>
            </a:prstGeom>
            <a:grpFill/>
            <a:ln w="25400" cap="flat" cmpd="sng" algn="ctr">
              <a:solidFill>
                <a:srgbClr val="FFFFFF">
                  <a:hueOff val="0"/>
                  <a:satOff val="0"/>
                  <a:lumOff val="0"/>
                  <a:alphaOff val="0"/>
                </a:srgbClr>
              </a:solidFill>
              <a:prstDash val="solid"/>
            </a:ln>
            <a:effectLst/>
          </p:spPr>
        </p:sp>
        <p:sp>
          <p:nvSpPr>
            <p:cNvPr id="55" name="Oval 54"/>
            <p:cNvSpPr/>
            <p:nvPr/>
          </p:nvSpPr>
          <p:spPr>
            <a:xfrm>
              <a:off x="1767840" y="1569720"/>
              <a:ext cx="609600" cy="609600"/>
            </a:xfrm>
            <a:prstGeom prst="ellipse">
              <a:avLst/>
            </a:prstGeom>
            <a:grpFill/>
            <a:ln w="25400" cap="flat" cmpd="sng" algn="ctr">
              <a:solidFill>
                <a:srgbClr val="FFFFFF">
                  <a:hueOff val="0"/>
                  <a:satOff val="0"/>
                  <a:lumOff val="0"/>
                  <a:alphaOff val="0"/>
                </a:srgbClr>
              </a:solidFill>
              <a:prstDash val="solid"/>
            </a:ln>
            <a:effectLst/>
          </p:spPr>
        </p:sp>
        <p:sp>
          <p:nvSpPr>
            <p:cNvPr id="56" name="Oval 55"/>
            <p:cNvSpPr/>
            <p:nvPr/>
          </p:nvSpPr>
          <p:spPr>
            <a:xfrm>
              <a:off x="548640" y="381000"/>
              <a:ext cx="3048000" cy="3048000"/>
            </a:xfrm>
            <a:prstGeom prst="ellipse">
              <a:avLst/>
            </a:prstGeom>
            <a:grpFill/>
            <a:ln w="25400" cap="flat" cmpd="sng" algn="ctr">
              <a:solidFill>
                <a:srgbClr val="FFFFFF">
                  <a:hueOff val="0"/>
                  <a:satOff val="0"/>
                  <a:lumOff val="0"/>
                  <a:alphaOff val="0"/>
                </a:srgbClr>
              </a:solidFill>
              <a:prstDash val="solid"/>
            </a:ln>
            <a:effectLst/>
          </p:spPr>
        </p:sp>
      </p:grpSp>
      <p:sp>
        <p:nvSpPr>
          <p:cNvPr id="57" name="Rectangle 56">
            <a:extLst>
              <a:ext uri="{FF2B5EF4-FFF2-40B4-BE49-F238E27FC236}">
                <a16:creationId xmlns:a16="http://schemas.microsoft.com/office/drawing/2014/main" id="{685D140B-6149-42E6-B79A-79FD12BAD487}"/>
              </a:ext>
            </a:extLst>
          </p:cNvPr>
          <p:cNvSpPr/>
          <p:nvPr/>
        </p:nvSpPr>
        <p:spPr bwMode="auto">
          <a:xfrm>
            <a:off x="6146677" y="3098912"/>
            <a:ext cx="1248837" cy="27699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146"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Safe places for active play</a:t>
            </a:r>
          </a:p>
        </p:txBody>
      </p:sp>
      <p:sp>
        <p:nvSpPr>
          <p:cNvPr id="60" name="Rectangle 59">
            <a:extLst>
              <a:ext uri="{FF2B5EF4-FFF2-40B4-BE49-F238E27FC236}">
                <a16:creationId xmlns:a16="http://schemas.microsoft.com/office/drawing/2014/main" id="{757EF2B8-1EC2-4C3E-BAEF-B8CFCC050FE6}"/>
              </a:ext>
            </a:extLst>
          </p:cNvPr>
          <p:cNvSpPr/>
          <p:nvPr/>
        </p:nvSpPr>
        <p:spPr bwMode="auto">
          <a:xfrm>
            <a:off x="7360735" y="4454334"/>
            <a:ext cx="1521951" cy="27699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spAutoFit/>
          </a:bodyPr>
          <a:lstStyle/>
          <a:p>
            <a:pPr marL="0" marR="0" lvl="0" indent="0" algn="ctr" defTabSz="913146"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20" normalizeH="0" baseline="0" noProof="0" dirty="0">
                <a:ln>
                  <a:noFill/>
                </a:ln>
                <a:solidFill>
                  <a:srgbClr val="464847">
                    <a:lumMod val="75000"/>
                  </a:srgbClr>
                </a:solidFill>
                <a:effectLst/>
                <a:uLnTx/>
                <a:uFillTx/>
                <a:latin typeface="Verdana" pitchFamily="64" charset="0"/>
                <a:ea typeface="ＭＳ Ｐゴシック" pitchFamily="64" charset="-128"/>
                <a:cs typeface="ＭＳ Ｐゴシック" pitchFamily="64" charset="-128"/>
              </a:rPr>
              <a:t>Medicare Coverage of Diabetes Prevention</a:t>
            </a:r>
          </a:p>
        </p:txBody>
      </p:sp>
    </p:spTree>
    <p:extLst>
      <p:ext uri="{BB962C8B-B14F-4D97-AF65-F5344CB8AC3E}">
        <p14:creationId xmlns:p14="http://schemas.microsoft.com/office/powerpoint/2010/main" val="243912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p:cTn id="11" dur="500" fill="hold"/>
                                        <p:tgtEl>
                                          <p:spTgt spid="53"/>
                                        </p:tgtEl>
                                        <p:attrNameLst>
                                          <p:attrName>ppt_w</p:attrName>
                                        </p:attrNameLst>
                                      </p:cBhvr>
                                      <p:tavLst>
                                        <p:tav tm="0">
                                          <p:val>
                                            <p:fltVal val="0"/>
                                          </p:val>
                                        </p:tav>
                                        <p:tav tm="100000">
                                          <p:val>
                                            <p:strVal val="#ppt_w"/>
                                          </p:val>
                                        </p:tav>
                                      </p:tavLst>
                                    </p:anim>
                                    <p:anim calcmode="lin" valueType="num">
                                      <p:cBhvr>
                                        <p:cTn id="12" dur="500" fill="hold"/>
                                        <p:tgtEl>
                                          <p:spTgt spid="53"/>
                                        </p:tgtEl>
                                        <p:attrNameLst>
                                          <p:attrName>ppt_h</p:attrName>
                                        </p:attrNameLst>
                                      </p:cBhvr>
                                      <p:tavLst>
                                        <p:tav tm="0">
                                          <p:val>
                                            <p:fltVal val="0"/>
                                          </p:val>
                                        </p:tav>
                                        <p:tav tm="100000">
                                          <p:val>
                                            <p:strVal val="#ppt_h"/>
                                          </p:val>
                                        </p:tav>
                                      </p:tavLst>
                                    </p:anim>
                                    <p:animEffect transition="in" filter="fade">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1" grpId="0" animBg="1"/>
      <p:bldP spid="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spcAft>
                <a:spcPts val="1200"/>
              </a:spcAft>
            </a:pPr>
            <a:r>
              <a:rPr lang="en-US" sz="6600" dirty="0">
                <a:solidFill>
                  <a:schemeClr val="bg2"/>
                </a:solidFill>
              </a:rPr>
              <a:t>Clinical practice guidelines for fall prevention</a:t>
            </a:r>
          </a:p>
        </p:txBody>
      </p:sp>
    </p:spTree>
    <p:extLst>
      <p:ext uri="{BB962C8B-B14F-4D97-AF65-F5344CB8AC3E}">
        <p14:creationId xmlns:p14="http://schemas.microsoft.com/office/powerpoint/2010/main" val="3706399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146BCE-794F-4327-9912-6BB318F957A2}"/>
              </a:ext>
            </a:extLst>
          </p:cNvPr>
          <p:cNvSpPr>
            <a:spLocks noGrp="1"/>
          </p:cNvSpPr>
          <p:nvPr>
            <p:ph type="title"/>
          </p:nvPr>
        </p:nvSpPr>
        <p:spPr/>
        <p:txBody>
          <a:bodyPr/>
          <a:lstStyle/>
          <a:p>
            <a:r>
              <a:rPr lang="en-US" sz="2400" dirty="0">
                <a:solidFill>
                  <a:srgbClr val="C6168D"/>
                </a:solidFill>
              </a:rPr>
              <a:t>St</a:t>
            </a:r>
            <a:r>
              <a:rPr lang="en-US" sz="2400" dirty="0">
                <a:solidFill>
                  <a:schemeClr val="accent4"/>
                </a:solidFill>
              </a:rPr>
              <a:t>opping </a:t>
            </a:r>
            <a:r>
              <a:rPr lang="en-US" sz="2400" dirty="0">
                <a:solidFill>
                  <a:srgbClr val="C6168D"/>
                </a:solidFill>
              </a:rPr>
              <a:t>e</a:t>
            </a:r>
            <a:r>
              <a:rPr lang="en-US" sz="2400" dirty="0">
                <a:solidFill>
                  <a:schemeClr val="accent4"/>
                </a:solidFill>
              </a:rPr>
              <a:t>lderly </a:t>
            </a:r>
            <a:r>
              <a:rPr lang="en-US" sz="2400" dirty="0">
                <a:solidFill>
                  <a:srgbClr val="C6168D"/>
                </a:solidFill>
              </a:rPr>
              <a:t>a</a:t>
            </a:r>
            <a:r>
              <a:rPr lang="en-US" sz="2400" dirty="0">
                <a:solidFill>
                  <a:schemeClr val="accent4"/>
                </a:solidFill>
              </a:rPr>
              <a:t>ccidents, </a:t>
            </a:r>
            <a:r>
              <a:rPr lang="en-US" sz="2400" dirty="0">
                <a:solidFill>
                  <a:srgbClr val="C6168D"/>
                </a:solidFill>
              </a:rPr>
              <a:t>d</a:t>
            </a:r>
            <a:r>
              <a:rPr lang="en-US" sz="2400" dirty="0">
                <a:solidFill>
                  <a:schemeClr val="accent4"/>
                </a:solidFill>
              </a:rPr>
              <a:t>eaths, and </a:t>
            </a:r>
            <a:r>
              <a:rPr lang="en-US" sz="2400" dirty="0">
                <a:solidFill>
                  <a:srgbClr val="C6168D"/>
                </a:solidFill>
              </a:rPr>
              <a:t>i</a:t>
            </a:r>
            <a:r>
              <a:rPr lang="en-US" sz="2400" dirty="0">
                <a:solidFill>
                  <a:schemeClr val="accent4"/>
                </a:solidFill>
              </a:rPr>
              <a:t>njuries: interventions to address fall risk</a:t>
            </a:r>
          </a:p>
        </p:txBody>
      </p:sp>
      <p:sp>
        <p:nvSpPr>
          <p:cNvPr id="20482" name="Content Placeholder 2"/>
          <p:cNvSpPr>
            <a:spLocks noGrp="1"/>
          </p:cNvSpPr>
          <p:nvPr>
            <p:ph idx="1"/>
          </p:nvPr>
        </p:nvSpPr>
        <p:spPr>
          <a:xfrm>
            <a:off x="460979" y="1556792"/>
            <a:ext cx="8229600" cy="4751139"/>
          </a:xfrm>
        </p:spPr>
        <p:txBody>
          <a:bodyPr/>
          <a:lstStyle/>
          <a:p>
            <a:pPr>
              <a:buFont typeface="Arial" panose="020B0604020202020204" pitchFamily="34" charset="0"/>
              <a:buChar char="•"/>
            </a:pPr>
            <a:r>
              <a:rPr lang="en-US" altLang="en-US" sz="2000" dirty="0">
                <a:latin typeface="+mj-lt"/>
                <a:ea typeface="MS PGothic" charset="-128"/>
              </a:rPr>
              <a:t>Created by the CDC Injury Center</a:t>
            </a:r>
          </a:p>
          <a:p>
            <a:pPr>
              <a:buFont typeface="Arial" panose="020B0604020202020204" pitchFamily="34" charset="0"/>
              <a:buChar char="•"/>
            </a:pPr>
            <a:r>
              <a:rPr lang="en-US" altLang="en-US" sz="2000" dirty="0">
                <a:latin typeface="+mj-lt"/>
                <a:ea typeface="MS PGothic" charset="-128"/>
              </a:rPr>
              <a:t>Three Core Elements:</a:t>
            </a:r>
          </a:p>
          <a:p>
            <a:pPr marL="808038" lvl="2" indent="-457200">
              <a:buFont typeface="Arial" panose="020B0604020202020204" pitchFamily="34" charset="0"/>
              <a:buChar char="•"/>
            </a:pPr>
            <a:r>
              <a:rPr lang="en-US" altLang="en-US" dirty="0">
                <a:latin typeface="+mj-lt"/>
                <a:ea typeface="MS PGothic" charset="-128"/>
              </a:rPr>
              <a:t>Screen Patients for fall risk</a:t>
            </a:r>
          </a:p>
          <a:p>
            <a:pPr marL="808038" lvl="2" indent="-457200">
              <a:buFont typeface="Arial" panose="020B0604020202020204" pitchFamily="34" charset="0"/>
              <a:buChar char="•"/>
            </a:pPr>
            <a:r>
              <a:rPr lang="en-US" altLang="en-US" dirty="0">
                <a:latin typeface="+mj-lt"/>
                <a:ea typeface="MS PGothic" charset="-128"/>
              </a:rPr>
              <a:t>Assess modifiable risk factors</a:t>
            </a:r>
          </a:p>
          <a:p>
            <a:pPr marL="808038" lvl="2" indent="-457200">
              <a:buFont typeface="Arial" panose="020B0604020202020204" pitchFamily="34" charset="0"/>
              <a:buChar char="•"/>
            </a:pPr>
            <a:r>
              <a:rPr lang="en-US" altLang="en-US" dirty="0">
                <a:latin typeface="+mj-lt"/>
                <a:ea typeface="MS PGothic" charset="-128"/>
              </a:rPr>
              <a:t>Intervene to reduce risk by using effective clinical and community strategies</a:t>
            </a:r>
          </a:p>
          <a:p>
            <a:pPr>
              <a:buFont typeface="Arial" panose="020B0604020202020204" pitchFamily="34" charset="0"/>
              <a:buChar char="•"/>
            </a:pPr>
            <a:r>
              <a:rPr lang="en-US" altLang="en-US" sz="2000" dirty="0">
                <a:latin typeface="+mj-lt"/>
                <a:ea typeface="MS PGothic" charset="-128"/>
              </a:rPr>
              <a:t>Website: </a:t>
            </a:r>
            <a:r>
              <a:rPr lang="en-US" altLang="en-US" sz="2000" dirty="0">
                <a:solidFill>
                  <a:schemeClr val="tx1"/>
                </a:solidFill>
                <a:latin typeface="+mj-lt"/>
                <a:ea typeface="MS PGothic" charset="-128"/>
                <a:hlinkClick r:id="rId3"/>
              </a:rPr>
              <a:t>https://www.cdc.gov/steadi/about.html</a:t>
            </a:r>
            <a:endParaRPr lang="en-US" altLang="en-US" sz="2000" dirty="0">
              <a:solidFill>
                <a:schemeClr val="tx1"/>
              </a:solidFill>
              <a:latin typeface="+mj-lt"/>
              <a:ea typeface="MS PGothic" charset="-128"/>
            </a:endParaRPr>
          </a:p>
          <a:p>
            <a:pPr>
              <a:buFont typeface="Arial" panose="020B0604020202020204" pitchFamily="34" charset="0"/>
              <a:buChar char="•"/>
            </a:pPr>
            <a:endParaRPr lang="en-US" altLang="en-US" sz="2000" dirty="0">
              <a:latin typeface="+mj-lt"/>
              <a:ea typeface="MS PGothic" charset="-128"/>
              <a:cs typeface="Times New Roman" panose="02020603050405020304" pitchFamily="18" charset="0"/>
            </a:endParaRPr>
          </a:p>
        </p:txBody>
      </p:sp>
      <p:sp>
        <p:nvSpPr>
          <p:cNvPr id="8" name="Slide Number Placeholder 4">
            <a:extLst>
              <a:ext uri="{FF2B5EF4-FFF2-40B4-BE49-F238E27FC236}">
                <a16:creationId xmlns:a16="http://schemas.microsoft.com/office/drawing/2014/main" id="{F2A17614-EAB9-4339-BA90-C7D0A738DA47}"/>
              </a:ext>
            </a:extLst>
          </p:cNvPr>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01E5024-4508-4C23-92AD-21BD3B3A4580}"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28</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20483" name="TextBox 3"/>
          <p:cNvSpPr txBox="1">
            <a:spLocks noChangeArrowheads="1"/>
          </p:cNvSpPr>
          <p:nvPr/>
        </p:nvSpPr>
        <p:spPr bwMode="auto">
          <a:xfrm>
            <a:off x="-2892425" y="404495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endParaRPr>
          </a:p>
        </p:txBody>
      </p:sp>
      <p:sp>
        <p:nvSpPr>
          <p:cNvPr id="9" name="Footer Placeholder 3">
            <a:extLst>
              <a:ext uri="{FF2B5EF4-FFF2-40B4-BE49-F238E27FC236}">
                <a16:creationId xmlns:a16="http://schemas.microsoft.com/office/drawing/2014/main" id="{EC6C594B-1328-471F-9539-A2640C41B103}"/>
              </a:ext>
            </a:extLst>
          </p:cNvPr>
          <p:cNvSpPr>
            <a:spLocks noGrp="1"/>
          </p:cNvSpPr>
          <p:nvPr>
            <p:ph type="ftr" sz="quarter" idx="11"/>
          </p:nvPr>
        </p:nvSpPr>
        <p:spPr>
          <a:xfrm>
            <a:off x="568325" y="6356350"/>
            <a:ext cx="8118475"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 CLINICAL AND COMMUNTIY COLLABORATIONS ON REDUCING FALLS | ©2019 YMCA of the USA</a:t>
            </a:r>
          </a:p>
        </p:txBody>
      </p:sp>
    </p:spTree>
    <p:extLst>
      <p:ext uri="{BB962C8B-B14F-4D97-AF65-F5344CB8AC3E}">
        <p14:creationId xmlns:p14="http://schemas.microsoft.com/office/powerpoint/2010/main" val="300143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fade">
                                      <p:cBhvr>
                                        <p:cTn id="7" dur="500"/>
                                        <p:tgtEl>
                                          <p:spTgt spid="20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2">
                                            <p:txEl>
                                              <p:pRg st="1" end="1"/>
                                            </p:txEl>
                                          </p:spTgt>
                                        </p:tgtEl>
                                        <p:attrNameLst>
                                          <p:attrName>style.visibility</p:attrName>
                                        </p:attrNameLst>
                                      </p:cBhvr>
                                      <p:to>
                                        <p:strVal val="visible"/>
                                      </p:to>
                                    </p:set>
                                    <p:animEffect transition="in" filter="fade">
                                      <p:cBhvr>
                                        <p:cTn id="12" dur="500"/>
                                        <p:tgtEl>
                                          <p:spTgt spid="2048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482">
                                            <p:txEl>
                                              <p:pRg st="2" end="2"/>
                                            </p:txEl>
                                          </p:spTgt>
                                        </p:tgtEl>
                                        <p:attrNameLst>
                                          <p:attrName>style.visibility</p:attrName>
                                        </p:attrNameLst>
                                      </p:cBhvr>
                                      <p:to>
                                        <p:strVal val="visible"/>
                                      </p:to>
                                    </p:set>
                                    <p:animEffect transition="in" filter="fade">
                                      <p:cBhvr>
                                        <p:cTn id="15" dur="500"/>
                                        <p:tgtEl>
                                          <p:spTgt spid="2048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482">
                                            <p:txEl>
                                              <p:pRg st="3" end="3"/>
                                            </p:txEl>
                                          </p:spTgt>
                                        </p:tgtEl>
                                        <p:attrNameLst>
                                          <p:attrName>style.visibility</p:attrName>
                                        </p:attrNameLst>
                                      </p:cBhvr>
                                      <p:to>
                                        <p:strVal val="visible"/>
                                      </p:to>
                                    </p:set>
                                    <p:animEffect transition="in" filter="fade">
                                      <p:cBhvr>
                                        <p:cTn id="18" dur="500"/>
                                        <p:tgtEl>
                                          <p:spTgt spid="2048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482">
                                            <p:txEl>
                                              <p:pRg st="4" end="4"/>
                                            </p:txEl>
                                          </p:spTgt>
                                        </p:tgtEl>
                                        <p:attrNameLst>
                                          <p:attrName>style.visibility</p:attrName>
                                        </p:attrNameLst>
                                      </p:cBhvr>
                                      <p:to>
                                        <p:strVal val="visible"/>
                                      </p:to>
                                    </p:set>
                                    <p:animEffect transition="in" filter="fade">
                                      <p:cBhvr>
                                        <p:cTn id="21" dur="500"/>
                                        <p:tgtEl>
                                          <p:spTgt spid="2048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0482">
                                            <p:txEl>
                                              <p:pRg st="5" end="5"/>
                                            </p:txEl>
                                          </p:spTgt>
                                        </p:tgtEl>
                                        <p:attrNameLst>
                                          <p:attrName>style.visibility</p:attrName>
                                        </p:attrNameLst>
                                      </p:cBhvr>
                                      <p:to>
                                        <p:strVal val="visible"/>
                                      </p:to>
                                    </p:set>
                                    <p:animEffect transition="in" filter="fade">
                                      <p:cBhvr>
                                        <p:cTn id="24" dur="500"/>
                                        <p:tgtEl>
                                          <p:spTgt spid="204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CE9D-86A7-4CD5-BBB6-FB39361372AC}"/>
              </a:ext>
            </a:extLst>
          </p:cNvPr>
          <p:cNvSpPr>
            <a:spLocks noGrp="1"/>
          </p:cNvSpPr>
          <p:nvPr>
            <p:ph type="title"/>
          </p:nvPr>
        </p:nvSpPr>
        <p:spPr/>
        <p:txBody>
          <a:bodyPr/>
          <a:lstStyle/>
          <a:p>
            <a:r>
              <a:rPr lang="en-US" dirty="0"/>
              <a:t>Algorithm for fall risk assessment and interventions</a:t>
            </a:r>
          </a:p>
        </p:txBody>
      </p:sp>
      <p:sp>
        <p:nvSpPr>
          <p:cNvPr id="4" name="Slide Number Placeholder 3">
            <a:extLst>
              <a:ext uri="{FF2B5EF4-FFF2-40B4-BE49-F238E27FC236}">
                <a16:creationId xmlns:a16="http://schemas.microsoft.com/office/drawing/2014/main" id="{0DE8A347-AB9C-4300-82E7-EC8839E2EB36}"/>
              </a:ext>
            </a:extLst>
          </p:cNvPr>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243BC4-86A9-49CF-BD78-F344AE64A5F1}"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29</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6" name="Picture 5">
            <a:extLst>
              <a:ext uri="{FF2B5EF4-FFF2-40B4-BE49-F238E27FC236}">
                <a16:creationId xmlns:a16="http://schemas.microsoft.com/office/drawing/2014/main" id="{EA027BC0-14AC-4B69-A6C0-7649F8703827}"/>
              </a:ext>
            </a:extLst>
          </p:cNvPr>
          <p:cNvPicPr>
            <a:picLocks noChangeAspect="1"/>
          </p:cNvPicPr>
          <p:nvPr/>
        </p:nvPicPr>
        <p:blipFill>
          <a:blip r:embed="rId2"/>
          <a:stretch>
            <a:fillRect/>
          </a:stretch>
        </p:blipFill>
        <p:spPr>
          <a:xfrm>
            <a:off x="2454442" y="1312434"/>
            <a:ext cx="4235116" cy="5460370"/>
          </a:xfrm>
          <a:prstGeom prst="rect">
            <a:avLst/>
          </a:prstGeom>
        </p:spPr>
      </p:pic>
      <p:sp>
        <p:nvSpPr>
          <p:cNvPr id="7" name="Rectangle: Rounded Corners 6">
            <a:extLst>
              <a:ext uri="{FF2B5EF4-FFF2-40B4-BE49-F238E27FC236}">
                <a16:creationId xmlns:a16="http://schemas.microsoft.com/office/drawing/2014/main" id="{3AC8CE72-2028-4D2E-911D-A14707D11754}"/>
              </a:ext>
            </a:extLst>
          </p:cNvPr>
          <p:cNvSpPr/>
          <p:nvPr/>
        </p:nvSpPr>
        <p:spPr bwMode="auto">
          <a:xfrm>
            <a:off x="5197642" y="2478505"/>
            <a:ext cx="1287379" cy="3513221"/>
          </a:xfrm>
          <a:prstGeom prst="roundRec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solidFill>
                  <a:srgbClr val="ED1C24"/>
                </a:solidFill>
              </a:ln>
              <a:solidFill>
                <a:srgbClr val="000000"/>
              </a:solidFill>
              <a:effectLst/>
              <a:uLnTx/>
              <a:uFillTx/>
              <a:latin typeface="Verdana" pitchFamily="64" charset="0"/>
              <a:ea typeface="ＭＳ Ｐゴシック" pitchFamily="64" charset="-128"/>
              <a:cs typeface="ＭＳ Ｐゴシック" pitchFamily="64" charset="-128"/>
            </a:endParaRPr>
          </a:p>
        </p:txBody>
      </p:sp>
    </p:spTree>
    <p:extLst>
      <p:ext uri="{BB962C8B-B14F-4D97-AF65-F5344CB8AC3E}">
        <p14:creationId xmlns:p14="http://schemas.microsoft.com/office/powerpoint/2010/main" val="415613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844425" y="862848"/>
            <a:ext cx="3552600" cy="1140000"/>
          </a:xfrm>
          <a:prstGeom prst="rect">
            <a:avLst/>
          </a:prstGeom>
        </p:spPr>
        <p:txBody>
          <a:bodyPr spcFirstLastPara="1" wrap="square" lIns="91411" tIns="91411" rIns="91411" bIns="91411" anchor="b" anchorCtr="0">
            <a:noAutofit/>
          </a:bodyPr>
          <a:lstStyle/>
          <a:p>
            <a:r>
              <a:rPr lang="en-US" dirty="0"/>
              <a:t>AFTER THE WEBINAR</a:t>
            </a:r>
            <a:endParaRPr dirty="0"/>
          </a:p>
        </p:txBody>
      </p:sp>
      <p:grpSp>
        <p:nvGrpSpPr>
          <p:cNvPr id="117" name="Google Shape;117;p17"/>
          <p:cNvGrpSpPr/>
          <p:nvPr/>
        </p:nvGrpSpPr>
        <p:grpSpPr>
          <a:xfrm>
            <a:off x="7244270" y="4748764"/>
            <a:ext cx="433800" cy="433800"/>
            <a:chOff x="5444475" y="717525"/>
            <a:chExt cx="433800" cy="433800"/>
          </a:xfrm>
        </p:grpSpPr>
        <p:sp>
          <p:nvSpPr>
            <p:cNvPr id="118" name="Google Shape;118;p17"/>
            <p:cNvSpPr/>
            <p:nvPr/>
          </p:nvSpPr>
          <p:spPr>
            <a:xfrm>
              <a:off x="5444475" y="717525"/>
              <a:ext cx="433800" cy="433800"/>
            </a:xfrm>
            <a:prstGeom prst="ellipse">
              <a:avLst/>
            </a:prstGeom>
            <a:solidFill>
              <a:srgbClr val="0DB7C4">
                <a:alpha val="36540"/>
              </a:srgbClr>
            </a:solidFill>
            <a:ln>
              <a:noFill/>
            </a:ln>
          </p:spPr>
          <p:txBody>
            <a:bodyPr spcFirstLastPara="1" wrap="square" lIns="91425" tIns="91425" rIns="91425" bIns="91425" anchor="ctr" anchorCtr="0">
              <a:noAutofit/>
            </a:bodyPr>
            <a:lstStyle/>
            <a:p>
              <a:endParaRPr sz="1400" dirty="0"/>
            </a:p>
          </p:txBody>
        </p:sp>
        <p:sp>
          <p:nvSpPr>
            <p:cNvPr id="119" name="Google Shape;119;p17"/>
            <p:cNvSpPr/>
            <p:nvPr/>
          </p:nvSpPr>
          <p:spPr>
            <a:xfrm>
              <a:off x="5557157" y="830208"/>
              <a:ext cx="208200" cy="208200"/>
            </a:xfrm>
            <a:prstGeom prst="ellipse">
              <a:avLst/>
            </a:prstGeom>
            <a:solidFill>
              <a:srgbClr val="0DB7C4">
                <a:alpha val="36540"/>
              </a:srgbClr>
            </a:solidFill>
            <a:ln>
              <a:noFill/>
            </a:ln>
          </p:spPr>
          <p:txBody>
            <a:bodyPr spcFirstLastPara="1" wrap="square" lIns="91425" tIns="91425" rIns="91425" bIns="91425" anchor="ctr" anchorCtr="0">
              <a:noAutofit/>
            </a:bodyPr>
            <a:lstStyle/>
            <a:p>
              <a:endParaRPr sz="1400" dirty="0"/>
            </a:p>
          </p:txBody>
        </p:sp>
        <p:sp>
          <p:nvSpPr>
            <p:cNvPr id="120" name="Google Shape;120;p17"/>
            <p:cNvSpPr/>
            <p:nvPr/>
          </p:nvSpPr>
          <p:spPr>
            <a:xfrm>
              <a:off x="5606248" y="879298"/>
              <a:ext cx="110100" cy="110100"/>
            </a:xfrm>
            <a:prstGeom prst="ellipse">
              <a:avLst/>
            </a:prstGeom>
            <a:solidFill>
              <a:srgbClr val="0DB7C4"/>
            </a:solidFill>
            <a:ln>
              <a:noFill/>
            </a:ln>
          </p:spPr>
          <p:txBody>
            <a:bodyPr spcFirstLastPara="1" wrap="square" lIns="91425" tIns="91425" rIns="91425" bIns="91425" anchor="ctr" anchorCtr="0">
              <a:noAutofit/>
            </a:bodyPr>
            <a:lstStyle/>
            <a:p>
              <a:endParaRPr sz="1400" dirty="0"/>
            </a:p>
          </p:txBody>
        </p:sp>
      </p:grpSp>
      <p:pic>
        <p:nvPicPr>
          <p:cNvPr id="18" name="Graphic 17" descr="Checklist">
            <a:extLst>
              <a:ext uri="{FF2B5EF4-FFF2-40B4-BE49-F238E27FC236}">
                <a16:creationId xmlns:a16="http://schemas.microsoft.com/office/drawing/2014/main" id="{6276E7D0-FED8-4EF1-9F4F-792A78D0FC0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0779" y="2299935"/>
            <a:ext cx="1526909" cy="1483110"/>
          </a:xfrm>
          <a:prstGeom prst="rect">
            <a:avLst/>
          </a:prstGeom>
        </p:spPr>
      </p:pic>
      <p:sp>
        <p:nvSpPr>
          <p:cNvPr id="19" name="TextBox 18">
            <a:extLst>
              <a:ext uri="{FF2B5EF4-FFF2-40B4-BE49-F238E27FC236}">
                <a16:creationId xmlns:a16="http://schemas.microsoft.com/office/drawing/2014/main" id="{947BBBC1-0057-475F-8A30-5D9A89DA2A7B}"/>
              </a:ext>
            </a:extLst>
          </p:cNvPr>
          <p:cNvSpPr txBox="1"/>
          <p:nvPr/>
        </p:nvSpPr>
        <p:spPr>
          <a:xfrm>
            <a:off x="2449258" y="3900112"/>
            <a:ext cx="1962299" cy="1169537"/>
          </a:xfrm>
          <a:prstGeom prst="rect">
            <a:avLst/>
          </a:prstGeom>
          <a:noFill/>
        </p:spPr>
        <p:txBody>
          <a:bodyPr wrap="square" lIns="91426" tIns="45713" rIns="91426" bIns="45713" rtlCol="0">
            <a:spAutoFit/>
          </a:bodyPr>
          <a:lstStyle/>
          <a:p>
            <a:r>
              <a:rPr lang="en-US" sz="1400" dirty="0">
                <a:latin typeface="Source Sans Pro" panose="020B0503030403020204" pitchFamily="34" charset="0"/>
                <a:ea typeface="Source Sans Pro" panose="020B0503030403020204" pitchFamily="34" charset="0"/>
              </a:rPr>
              <a:t>Please complete the post-webinar survey. Your feedback will be appreciated!</a:t>
            </a:r>
          </a:p>
          <a:p>
            <a:endParaRPr lang="en-US" sz="1400" dirty="0"/>
          </a:p>
        </p:txBody>
      </p:sp>
      <p:pic>
        <p:nvPicPr>
          <p:cNvPr id="20" name="Graphic 19" descr="Video camera">
            <a:extLst>
              <a:ext uri="{FF2B5EF4-FFF2-40B4-BE49-F238E27FC236}">
                <a16:creationId xmlns:a16="http://schemas.microsoft.com/office/drawing/2014/main" id="{A8C426BD-1EF3-4B6B-BF2B-7E854E7F562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62297" y="2073096"/>
            <a:ext cx="1760478" cy="1769659"/>
          </a:xfrm>
          <a:prstGeom prst="rect">
            <a:avLst/>
          </a:prstGeom>
        </p:spPr>
      </p:pic>
      <p:sp>
        <p:nvSpPr>
          <p:cNvPr id="21" name="TextBox 20">
            <a:extLst>
              <a:ext uri="{FF2B5EF4-FFF2-40B4-BE49-F238E27FC236}">
                <a16:creationId xmlns:a16="http://schemas.microsoft.com/office/drawing/2014/main" id="{F4783137-0971-4402-B413-0032BFDCFAA7}"/>
              </a:ext>
            </a:extLst>
          </p:cNvPr>
          <p:cNvSpPr txBox="1"/>
          <p:nvPr/>
        </p:nvSpPr>
        <p:spPr>
          <a:xfrm>
            <a:off x="4667260" y="3900109"/>
            <a:ext cx="2327625" cy="1169537"/>
          </a:xfrm>
          <a:prstGeom prst="rect">
            <a:avLst/>
          </a:prstGeom>
          <a:noFill/>
        </p:spPr>
        <p:txBody>
          <a:bodyPr wrap="square" lIns="91426" tIns="45713" rIns="91426" bIns="45713" rtlCol="0">
            <a:spAutoFit/>
          </a:bodyPr>
          <a:lstStyle/>
          <a:p>
            <a:r>
              <a:rPr lang="en-US" sz="1400" dirty="0">
                <a:latin typeface="Source Sans Pro" panose="020B0503030403020204" pitchFamily="34" charset="0"/>
                <a:ea typeface="Source Sans Pro" panose="020B0503030403020204" pitchFamily="34" charset="0"/>
              </a:rPr>
              <a:t>We will send you </a:t>
            </a:r>
            <a:br>
              <a:rPr lang="en-US" sz="1400" dirty="0">
                <a:latin typeface="Source Sans Pro" panose="020B0503030403020204" pitchFamily="34" charset="0"/>
                <a:ea typeface="Source Sans Pro" panose="020B0503030403020204" pitchFamily="34" charset="0"/>
              </a:rPr>
            </a:br>
            <a:r>
              <a:rPr lang="en-US" sz="1400" dirty="0">
                <a:latin typeface="Source Sans Pro" panose="020B0503030403020204" pitchFamily="34" charset="0"/>
                <a:ea typeface="Source Sans Pro" panose="020B0503030403020204" pitchFamily="34" charset="0"/>
              </a:rPr>
              <a:t>the recording and post the slides and additional materials for download at</a:t>
            </a:r>
            <a:endParaRPr lang="en-US" sz="1400" dirty="0">
              <a:solidFill>
                <a:srgbClr val="0070C0"/>
              </a:solidFill>
              <a:latin typeface="Source Sans Pro" panose="020B0503030403020204" pitchFamily="34" charset="0"/>
              <a:ea typeface="Source Sans Pro" panose="020B0503030403020204" pitchFamily="34" charset="0"/>
            </a:endParaRPr>
          </a:p>
          <a:p>
            <a:endParaRPr lang="en-US" sz="1400" dirty="0">
              <a:latin typeface="Source Sans Pro" panose="020B0503030403020204" pitchFamily="34" charset="0"/>
              <a:ea typeface="Source Sans Pro" panose="020B0503030403020204" pitchFamily="34" charset="0"/>
            </a:endParaRPr>
          </a:p>
        </p:txBody>
      </p:sp>
      <p:sp>
        <p:nvSpPr>
          <p:cNvPr id="22" name="TextBox 21">
            <a:extLst>
              <a:ext uri="{FF2B5EF4-FFF2-40B4-BE49-F238E27FC236}">
                <a16:creationId xmlns:a16="http://schemas.microsoft.com/office/drawing/2014/main" id="{E51C71EC-28E7-4AE7-9E1B-3EB7739C3E4D}"/>
              </a:ext>
            </a:extLst>
          </p:cNvPr>
          <p:cNvSpPr txBox="1"/>
          <p:nvPr/>
        </p:nvSpPr>
        <p:spPr>
          <a:xfrm>
            <a:off x="4572013" y="4781004"/>
            <a:ext cx="2750369" cy="369318"/>
          </a:xfrm>
          <a:prstGeom prst="rect">
            <a:avLst/>
          </a:prstGeom>
          <a:noFill/>
        </p:spPr>
        <p:txBody>
          <a:bodyPr wrap="square" lIns="91426" tIns="45713" rIns="91426" bIns="45713" rtlCol="0">
            <a:spAutoFit/>
          </a:bodyPr>
          <a:lstStyle/>
          <a:p>
            <a:r>
              <a:rPr lang="en-US" sz="1800" dirty="0">
                <a:solidFill>
                  <a:srgbClr val="0070C0"/>
                </a:solidFill>
                <a:latin typeface="Doris"/>
              </a:rPr>
              <a:t>www.pcpcc.org/webinars</a:t>
            </a:r>
            <a:endParaRPr lang="en-US" sz="1800" dirty="0">
              <a:latin typeface="Doris"/>
            </a:endParaRPr>
          </a:p>
        </p:txBody>
      </p:sp>
      <p:pic>
        <p:nvPicPr>
          <p:cNvPr id="23" name="Picture 22">
            <a:extLst>
              <a:ext uri="{FF2B5EF4-FFF2-40B4-BE49-F238E27FC236}">
                <a16:creationId xmlns:a16="http://schemas.microsoft.com/office/drawing/2014/main" id="{7373E5B5-A7D7-4931-BC65-095789E61C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92030" y="971581"/>
            <a:ext cx="1415141" cy="632033"/>
          </a:xfrm>
          <a:prstGeom prst="rect">
            <a:avLst/>
          </a:prstGeom>
        </p:spPr>
      </p:pic>
    </p:spTree>
    <p:extLst>
      <p:ext uri="{BB962C8B-B14F-4D97-AF65-F5344CB8AC3E}">
        <p14:creationId xmlns:p14="http://schemas.microsoft.com/office/powerpoint/2010/main" val="4181749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F91F-4CE3-4FAE-B8C6-8CBC01D0EEC5}"/>
              </a:ext>
            </a:extLst>
          </p:cNvPr>
          <p:cNvSpPr>
            <a:spLocks noGrp="1"/>
          </p:cNvSpPr>
          <p:nvPr>
            <p:ph type="title"/>
          </p:nvPr>
        </p:nvSpPr>
        <p:spPr/>
        <p:txBody>
          <a:bodyPr/>
          <a:lstStyle/>
          <a:p>
            <a:r>
              <a:rPr lang="en-US" dirty="0"/>
              <a:t>Risk appropriate interventions</a:t>
            </a:r>
          </a:p>
        </p:txBody>
      </p:sp>
      <p:sp>
        <p:nvSpPr>
          <p:cNvPr id="4" name="Slide Number Placeholder 3">
            <a:extLst>
              <a:ext uri="{FF2B5EF4-FFF2-40B4-BE49-F238E27FC236}">
                <a16:creationId xmlns:a16="http://schemas.microsoft.com/office/drawing/2014/main" id="{91819B2B-37B5-4021-90B9-8262C01B7AC2}"/>
              </a:ext>
            </a:extLst>
          </p:cNvPr>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243BC4-86A9-49CF-BD78-F344AE64A5F1}"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30</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6" name="Content Placeholder 6">
            <a:extLst>
              <a:ext uri="{FF2B5EF4-FFF2-40B4-BE49-F238E27FC236}">
                <a16:creationId xmlns:a16="http://schemas.microsoft.com/office/drawing/2014/main" id="{DA0BA9E7-9A28-494F-AE5F-79D522A3075D}"/>
              </a:ext>
            </a:extLst>
          </p:cNvPr>
          <p:cNvPicPr>
            <a:picLocks noChangeAspect="1"/>
          </p:cNvPicPr>
          <p:nvPr/>
        </p:nvPicPr>
        <p:blipFill>
          <a:blip r:embed="rId2"/>
          <a:stretch>
            <a:fillRect/>
          </a:stretch>
        </p:blipFill>
        <p:spPr bwMode="black">
          <a:xfrm>
            <a:off x="3388476" y="1135588"/>
            <a:ext cx="2338556" cy="565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249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spcAft>
                <a:spcPts val="1200"/>
              </a:spcAft>
            </a:pPr>
            <a:r>
              <a:rPr lang="en-US" sz="6600" dirty="0">
                <a:solidFill>
                  <a:schemeClr val="bg2"/>
                </a:solidFill>
              </a:rPr>
              <a:t>Health care efforts to address falls</a:t>
            </a:r>
          </a:p>
        </p:txBody>
      </p:sp>
    </p:spTree>
    <p:extLst>
      <p:ext uri="{BB962C8B-B14F-4D97-AF65-F5344CB8AC3E}">
        <p14:creationId xmlns:p14="http://schemas.microsoft.com/office/powerpoint/2010/main" val="519397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55393-9AA1-4026-8958-F5544E0F1FE0}"/>
              </a:ext>
            </a:extLst>
          </p:cNvPr>
          <p:cNvSpPr>
            <a:spLocks noGrp="1"/>
          </p:cNvSpPr>
          <p:nvPr>
            <p:ph type="title"/>
          </p:nvPr>
        </p:nvSpPr>
        <p:spPr/>
        <p:txBody>
          <a:bodyPr/>
          <a:lstStyle/>
          <a:p>
            <a:r>
              <a:rPr lang="en-US" dirty="0"/>
              <a:t>Value-based payment and falls</a:t>
            </a:r>
          </a:p>
        </p:txBody>
      </p:sp>
      <p:sp>
        <p:nvSpPr>
          <p:cNvPr id="3" name="Content Placeholder 2">
            <a:extLst>
              <a:ext uri="{FF2B5EF4-FFF2-40B4-BE49-F238E27FC236}">
                <a16:creationId xmlns:a16="http://schemas.microsoft.com/office/drawing/2014/main" id="{9F2D9281-7EAC-4C4B-B89D-C5ED975BF8E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48F45DD-8A05-4D3B-A906-A19B29B743A3}"/>
              </a:ext>
            </a:extLst>
          </p:cNvPr>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32</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Rectangle: Rounded Corners 4">
            <a:extLst>
              <a:ext uri="{FF2B5EF4-FFF2-40B4-BE49-F238E27FC236}">
                <a16:creationId xmlns:a16="http://schemas.microsoft.com/office/drawing/2014/main" id="{C599B9E7-E70B-40FE-9C12-F9C3F0E4F977}"/>
              </a:ext>
            </a:extLst>
          </p:cNvPr>
          <p:cNvSpPr/>
          <p:nvPr/>
        </p:nvSpPr>
        <p:spPr bwMode="auto">
          <a:xfrm>
            <a:off x="1612232" y="3019924"/>
            <a:ext cx="2081463" cy="1287379"/>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cs typeface="ＭＳ Ｐゴシック" pitchFamily="64" charset="-128"/>
              </a:rPr>
              <a:t>Quality Payment Program</a:t>
            </a:r>
          </a:p>
        </p:txBody>
      </p:sp>
      <p:sp>
        <p:nvSpPr>
          <p:cNvPr id="6" name="Rectangle: Rounded Corners 5">
            <a:extLst>
              <a:ext uri="{FF2B5EF4-FFF2-40B4-BE49-F238E27FC236}">
                <a16:creationId xmlns:a16="http://schemas.microsoft.com/office/drawing/2014/main" id="{F92A9AF4-F24C-4F5C-B3DB-FDB6F08B21D5}"/>
              </a:ext>
            </a:extLst>
          </p:cNvPr>
          <p:cNvSpPr/>
          <p:nvPr/>
        </p:nvSpPr>
        <p:spPr bwMode="auto">
          <a:xfrm>
            <a:off x="5161880" y="3019924"/>
            <a:ext cx="2081463" cy="1287379"/>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cs typeface="ＭＳ Ｐゴシック" pitchFamily="64" charset="-128"/>
              </a:rPr>
              <a:t>HEDIS</a:t>
            </a:r>
          </a:p>
        </p:txBody>
      </p:sp>
      <p:sp>
        <p:nvSpPr>
          <p:cNvPr id="8" name="Footer Placeholder 3">
            <a:extLst>
              <a:ext uri="{FF2B5EF4-FFF2-40B4-BE49-F238E27FC236}">
                <a16:creationId xmlns:a16="http://schemas.microsoft.com/office/drawing/2014/main" id="{D872899D-8547-4E7B-AAE3-6F445708D96D}"/>
              </a:ext>
            </a:extLst>
          </p:cNvPr>
          <p:cNvSpPr>
            <a:spLocks noGrp="1"/>
          </p:cNvSpPr>
          <p:nvPr>
            <p:ph type="ftr" sz="quarter" idx="11"/>
          </p:nvPr>
        </p:nvSpPr>
        <p:spPr>
          <a:xfrm>
            <a:off x="568325" y="6356350"/>
            <a:ext cx="8118475"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 CLINICAL AND COMMUNTIY COLLABORATIONS ON REDUCING FALLS | ©2019 YMCA of the USA</a:t>
            </a:r>
          </a:p>
        </p:txBody>
      </p:sp>
    </p:spTree>
    <p:extLst>
      <p:ext uri="{BB962C8B-B14F-4D97-AF65-F5344CB8AC3E}">
        <p14:creationId xmlns:p14="http://schemas.microsoft.com/office/powerpoint/2010/main" val="342196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460979" y="1556792"/>
            <a:ext cx="8229600" cy="4751139"/>
          </a:xfrm>
        </p:spPr>
        <p:txBody>
          <a:bodyPr/>
          <a:lstStyle/>
          <a:p>
            <a:r>
              <a:rPr lang="en-US" altLang="en-US" sz="2000" b="1" dirty="0">
                <a:solidFill>
                  <a:schemeClr val="accent5"/>
                </a:solidFill>
                <a:latin typeface="+mj-lt"/>
                <a:ea typeface="MS PGothic" charset="-128"/>
              </a:rPr>
              <a:t>CARE- 2: Falls: Screening for Future Fall Risk</a:t>
            </a:r>
          </a:p>
          <a:p>
            <a:pPr>
              <a:buFont typeface="Arial" panose="020B0604020202020204" pitchFamily="34" charset="0"/>
              <a:buChar char="•"/>
            </a:pPr>
            <a:r>
              <a:rPr lang="en-US" altLang="en-US" sz="2000" dirty="0">
                <a:latin typeface="+mj-lt"/>
                <a:ea typeface="MS PGothic" charset="-128"/>
              </a:rPr>
              <a:t>Percentage of patients 65 years of age and older who were screened for future fall risk at least once during the measurement period.</a:t>
            </a:r>
          </a:p>
          <a:p>
            <a:pPr lvl="2"/>
            <a:r>
              <a:rPr lang="en-US" altLang="en-US" sz="2000" dirty="0">
                <a:latin typeface="+mj-lt"/>
                <a:ea typeface="MS PGothic" charset="-128"/>
              </a:rPr>
              <a:t>Numerator: Patients who were screened for future fall risk at least once within the measurement period</a:t>
            </a:r>
          </a:p>
          <a:p>
            <a:pPr lvl="2"/>
            <a:r>
              <a:rPr lang="en-US" altLang="en-US" sz="2000" dirty="0">
                <a:latin typeface="+mj-lt"/>
                <a:ea typeface="MS PGothic" charset="-128"/>
              </a:rPr>
              <a:t>Denominator: Patients aged 65 years and older with an eligible visit during the measurement period</a:t>
            </a:r>
          </a:p>
        </p:txBody>
      </p:sp>
      <p:sp>
        <p:nvSpPr>
          <p:cNvPr id="20483" name="TextBox 3"/>
          <p:cNvSpPr txBox="1">
            <a:spLocks noChangeArrowheads="1"/>
          </p:cNvSpPr>
          <p:nvPr/>
        </p:nvSpPr>
        <p:spPr bwMode="auto">
          <a:xfrm>
            <a:off x="-2892425" y="404495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endParaRPr>
          </a:p>
        </p:txBody>
      </p:sp>
      <p:sp>
        <p:nvSpPr>
          <p:cNvPr id="3" name="Title 2">
            <a:extLst>
              <a:ext uri="{FF2B5EF4-FFF2-40B4-BE49-F238E27FC236}">
                <a16:creationId xmlns:a16="http://schemas.microsoft.com/office/drawing/2014/main" id="{AD8E142A-66D6-41E8-81B3-CD17BB3747C8}"/>
              </a:ext>
            </a:extLst>
          </p:cNvPr>
          <p:cNvSpPr>
            <a:spLocks noGrp="1"/>
          </p:cNvSpPr>
          <p:nvPr>
            <p:ph type="title"/>
          </p:nvPr>
        </p:nvSpPr>
        <p:spPr/>
        <p:txBody>
          <a:bodyPr/>
          <a:lstStyle/>
          <a:p>
            <a:r>
              <a:rPr lang="en-US" sz="2400" dirty="0">
                <a:solidFill>
                  <a:schemeClr val="accent4"/>
                </a:solidFill>
                <a:ea typeface="MS PGothic" charset="0"/>
                <a:cs typeface="Helvetica" charset="0"/>
              </a:rPr>
              <a:t>Quality payment program fall risk measure</a:t>
            </a:r>
            <a:endParaRPr lang="en-US" dirty="0">
              <a:solidFill>
                <a:schemeClr val="accent4"/>
              </a:solidFill>
            </a:endParaRPr>
          </a:p>
        </p:txBody>
      </p:sp>
      <p:sp>
        <p:nvSpPr>
          <p:cNvPr id="9" name="Slide Number Placeholder 4">
            <a:extLst>
              <a:ext uri="{FF2B5EF4-FFF2-40B4-BE49-F238E27FC236}">
                <a16:creationId xmlns:a16="http://schemas.microsoft.com/office/drawing/2014/main" id="{5ED40732-82B8-4CE3-BAA3-7C2F93FD3DCF}"/>
              </a:ext>
            </a:extLst>
          </p:cNvPr>
          <p:cNvSpPr>
            <a:spLocks noGrp="1"/>
          </p:cNvSpPr>
          <p:nvPr>
            <p:ph type="sldNum" sz="quarter" idx="10"/>
          </p:nvPr>
        </p:nvSpPr>
        <p:spPr>
          <a:xfrm>
            <a:off x="350838" y="6356350"/>
            <a:ext cx="409575" cy="21748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01E5024-4508-4C23-92AD-21BD3B3A4580}"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33</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7" name="Footer Placeholder 3">
            <a:extLst>
              <a:ext uri="{FF2B5EF4-FFF2-40B4-BE49-F238E27FC236}">
                <a16:creationId xmlns:a16="http://schemas.microsoft.com/office/drawing/2014/main" id="{D441E1FE-816E-4A99-8CEB-A1E800C2385D}"/>
              </a:ext>
            </a:extLst>
          </p:cNvPr>
          <p:cNvSpPr>
            <a:spLocks noGrp="1"/>
          </p:cNvSpPr>
          <p:nvPr>
            <p:ph type="ftr" sz="quarter" idx="11"/>
          </p:nvPr>
        </p:nvSpPr>
        <p:spPr>
          <a:xfrm>
            <a:off x="568325" y="6356350"/>
            <a:ext cx="8118475"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 CLINICAL AND COMMUNTIY COLLABORATIONS ON REDUCING FALLS | ©2019 YMCA of the USA</a:t>
            </a:r>
          </a:p>
        </p:txBody>
      </p:sp>
    </p:spTree>
    <p:extLst>
      <p:ext uri="{BB962C8B-B14F-4D97-AF65-F5344CB8AC3E}">
        <p14:creationId xmlns:p14="http://schemas.microsoft.com/office/powerpoint/2010/main" val="234965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fade">
                                      <p:cBhvr>
                                        <p:cTn id="7" dur="500"/>
                                        <p:tgtEl>
                                          <p:spTgt spid="20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2">
                                            <p:txEl>
                                              <p:pRg st="1" end="1"/>
                                            </p:txEl>
                                          </p:spTgt>
                                        </p:tgtEl>
                                        <p:attrNameLst>
                                          <p:attrName>style.visibility</p:attrName>
                                        </p:attrNameLst>
                                      </p:cBhvr>
                                      <p:to>
                                        <p:strVal val="visible"/>
                                      </p:to>
                                    </p:set>
                                    <p:animEffect transition="in" filter="fade">
                                      <p:cBhvr>
                                        <p:cTn id="12" dur="500"/>
                                        <p:tgtEl>
                                          <p:spTgt spid="204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2">
                                            <p:txEl>
                                              <p:pRg st="2" end="2"/>
                                            </p:txEl>
                                          </p:spTgt>
                                        </p:tgtEl>
                                        <p:attrNameLst>
                                          <p:attrName>style.visibility</p:attrName>
                                        </p:attrNameLst>
                                      </p:cBhvr>
                                      <p:to>
                                        <p:strVal val="visible"/>
                                      </p:to>
                                    </p:set>
                                    <p:animEffect transition="in" filter="fade">
                                      <p:cBhvr>
                                        <p:cTn id="17" dur="500"/>
                                        <p:tgtEl>
                                          <p:spTgt spid="204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2">
                                            <p:txEl>
                                              <p:pRg st="3" end="3"/>
                                            </p:txEl>
                                          </p:spTgt>
                                        </p:tgtEl>
                                        <p:attrNameLst>
                                          <p:attrName>style.visibility</p:attrName>
                                        </p:attrNameLst>
                                      </p:cBhvr>
                                      <p:to>
                                        <p:strVal val="visible"/>
                                      </p:to>
                                    </p:set>
                                    <p:animEffect transition="in" filter="fade">
                                      <p:cBhvr>
                                        <p:cTn id="22" dur="500"/>
                                        <p:tgtEl>
                                          <p:spTgt spid="204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460979" y="1556792"/>
            <a:ext cx="8229600" cy="4751139"/>
          </a:xfrm>
        </p:spPr>
        <p:txBody>
          <a:bodyPr/>
          <a:lstStyle/>
          <a:p>
            <a:pPr>
              <a:buFont typeface="Arial" panose="020B0604020202020204" pitchFamily="34" charset="0"/>
              <a:buChar char="•"/>
            </a:pPr>
            <a:r>
              <a:rPr lang="en-US" altLang="en-US" sz="2000" b="1" dirty="0">
                <a:solidFill>
                  <a:schemeClr val="accent5"/>
                </a:solidFill>
                <a:latin typeface="+mj-lt"/>
                <a:ea typeface="MS PGothic" charset="-128"/>
              </a:rPr>
              <a:t>Discussing Fall Risk:</a:t>
            </a:r>
            <a:r>
              <a:rPr lang="en-US" altLang="en-US" sz="2000" dirty="0">
                <a:solidFill>
                  <a:schemeClr val="accent5"/>
                </a:solidFill>
                <a:latin typeface="+mj-lt"/>
                <a:ea typeface="MS PGothic" charset="-128"/>
              </a:rPr>
              <a:t>  </a:t>
            </a:r>
            <a:r>
              <a:rPr lang="en-US" altLang="en-US" sz="2000" dirty="0">
                <a:latin typeface="+mj-lt"/>
                <a:ea typeface="MS PGothic" charset="-128"/>
              </a:rPr>
              <a:t>Medicare beneficiaries 65 and older with balance or walking problems or a fall in the past 12 months, who were seen by a practitioner in the past 12 months and who report discussing falls or problems with balance or walking with the practitioner.</a:t>
            </a:r>
          </a:p>
          <a:p>
            <a:pPr>
              <a:buFont typeface="Arial" panose="020B0604020202020204" pitchFamily="34" charset="0"/>
              <a:buChar char="•"/>
            </a:pPr>
            <a:endParaRPr lang="en-US" altLang="en-US" sz="2000" b="1" dirty="0">
              <a:solidFill>
                <a:schemeClr val="accent5"/>
              </a:solidFill>
              <a:latin typeface="+mj-lt"/>
              <a:ea typeface="MS PGothic" charset="-128"/>
            </a:endParaRPr>
          </a:p>
          <a:p>
            <a:pPr>
              <a:buFont typeface="Arial" panose="020B0604020202020204" pitchFamily="34" charset="0"/>
              <a:buChar char="•"/>
            </a:pPr>
            <a:r>
              <a:rPr lang="en-US" altLang="en-US" sz="2000" b="1" dirty="0">
                <a:solidFill>
                  <a:schemeClr val="accent5"/>
                </a:solidFill>
                <a:ea typeface="MS PGothic" charset="-128"/>
              </a:rPr>
              <a:t>Managing Fall Risk:</a:t>
            </a:r>
            <a:r>
              <a:rPr lang="en-US" altLang="en-US" sz="2000" dirty="0">
                <a:solidFill>
                  <a:schemeClr val="accent5"/>
                </a:solidFill>
                <a:ea typeface="MS PGothic" charset="-128"/>
              </a:rPr>
              <a:t>  </a:t>
            </a:r>
            <a:r>
              <a:rPr lang="en-US" altLang="en-US" sz="2000" dirty="0">
                <a:ea typeface="MS PGothic" charset="-128"/>
              </a:rPr>
              <a:t>Medicare beneficiaries 65 and older who had a fall or had problems with balance or walking in the past 12 months, who were seen by a practitioner in the past 12 months and who report receiving fall risk intervention from the practitioner.</a:t>
            </a:r>
          </a:p>
          <a:p>
            <a:endParaRPr lang="en-US" altLang="en-US" sz="2000" dirty="0">
              <a:latin typeface="+mj-lt"/>
              <a:ea typeface="MS PGothic" charset="-128"/>
            </a:endParaRPr>
          </a:p>
        </p:txBody>
      </p:sp>
      <p:sp>
        <p:nvSpPr>
          <p:cNvPr id="20483" name="TextBox 3"/>
          <p:cNvSpPr txBox="1">
            <a:spLocks noChangeArrowheads="1"/>
          </p:cNvSpPr>
          <p:nvPr/>
        </p:nvSpPr>
        <p:spPr bwMode="auto">
          <a:xfrm>
            <a:off x="-2892425" y="404495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endParaRPr>
          </a:p>
        </p:txBody>
      </p:sp>
      <p:sp>
        <p:nvSpPr>
          <p:cNvPr id="3" name="Title 2">
            <a:extLst>
              <a:ext uri="{FF2B5EF4-FFF2-40B4-BE49-F238E27FC236}">
                <a16:creationId xmlns:a16="http://schemas.microsoft.com/office/drawing/2014/main" id="{AD8E142A-66D6-41E8-81B3-CD17BB3747C8}"/>
              </a:ext>
            </a:extLst>
          </p:cNvPr>
          <p:cNvSpPr>
            <a:spLocks noGrp="1"/>
          </p:cNvSpPr>
          <p:nvPr>
            <p:ph type="title"/>
          </p:nvPr>
        </p:nvSpPr>
        <p:spPr/>
        <p:txBody>
          <a:bodyPr/>
          <a:lstStyle/>
          <a:p>
            <a:r>
              <a:rPr lang="en-US" sz="2400" dirty="0">
                <a:solidFill>
                  <a:schemeClr val="accent4"/>
                </a:solidFill>
                <a:ea typeface="MS PGothic" charset="0"/>
                <a:cs typeface="Helvetica" charset="0"/>
              </a:rPr>
              <a:t>Hedis measures</a:t>
            </a:r>
            <a:endParaRPr lang="en-US" dirty="0">
              <a:solidFill>
                <a:schemeClr val="accent4"/>
              </a:solidFill>
            </a:endParaRPr>
          </a:p>
        </p:txBody>
      </p:sp>
      <p:sp>
        <p:nvSpPr>
          <p:cNvPr id="9" name="Slide Number Placeholder 4">
            <a:extLst>
              <a:ext uri="{FF2B5EF4-FFF2-40B4-BE49-F238E27FC236}">
                <a16:creationId xmlns:a16="http://schemas.microsoft.com/office/drawing/2014/main" id="{5ED40732-82B8-4CE3-BAA3-7C2F93FD3DCF}"/>
              </a:ext>
            </a:extLst>
          </p:cNvPr>
          <p:cNvSpPr>
            <a:spLocks noGrp="1"/>
          </p:cNvSpPr>
          <p:nvPr>
            <p:ph type="sldNum" sz="quarter" idx="10"/>
          </p:nvPr>
        </p:nvSpPr>
        <p:spPr>
          <a:xfrm>
            <a:off x="350838" y="6356350"/>
            <a:ext cx="409575" cy="21748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01E5024-4508-4C23-92AD-21BD3B3A4580}"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34</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8" name="Footer Placeholder 3">
            <a:extLst>
              <a:ext uri="{FF2B5EF4-FFF2-40B4-BE49-F238E27FC236}">
                <a16:creationId xmlns:a16="http://schemas.microsoft.com/office/drawing/2014/main" id="{7BB730BE-165E-4767-A62C-E3FBC11C28DE}"/>
              </a:ext>
            </a:extLst>
          </p:cNvPr>
          <p:cNvSpPr>
            <a:spLocks noGrp="1"/>
          </p:cNvSpPr>
          <p:nvPr>
            <p:ph type="ftr" sz="quarter" idx="11"/>
          </p:nvPr>
        </p:nvSpPr>
        <p:spPr>
          <a:xfrm>
            <a:off x="568325" y="6356350"/>
            <a:ext cx="8118475"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 CLINICAL AND COMMUNTIY COLLABORATIONS ON REDUCING FALLS | ©2019 YMCA of the USA</a:t>
            </a:r>
          </a:p>
        </p:txBody>
      </p:sp>
    </p:spTree>
    <p:extLst>
      <p:ext uri="{BB962C8B-B14F-4D97-AF65-F5344CB8AC3E}">
        <p14:creationId xmlns:p14="http://schemas.microsoft.com/office/powerpoint/2010/main" val="226677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fade">
                                      <p:cBhvr>
                                        <p:cTn id="7" dur="500"/>
                                        <p:tgtEl>
                                          <p:spTgt spid="20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2">
                                            <p:txEl>
                                              <p:pRg st="2" end="2"/>
                                            </p:txEl>
                                          </p:spTgt>
                                        </p:tgtEl>
                                        <p:attrNameLst>
                                          <p:attrName>style.visibility</p:attrName>
                                        </p:attrNameLst>
                                      </p:cBhvr>
                                      <p:to>
                                        <p:strVal val="visible"/>
                                      </p:to>
                                    </p:set>
                                    <p:animEffect transition="in" filter="fade">
                                      <p:cBhvr>
                                        <p:cTn id="12" dur="500"/>
                                        <p:tgtEl>
                                          <p:spTgt spid="204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spcAft>
                <a:spcPts val="1200"/>
              </a:spcAft>
            </a:pPr>
            <a:r>
              <a:rPr lang="en-US" sz="6600" dirty="0">
                <a:solidFill>
                  <a:schemeClr val="bg2"/>
                </a:solidFill>
              </a:rPr>
              <a:t>YMCA fall prevention programming</a:t>
            </a:r>
          </a:p>
        </p:txBody>
      </p:sp>
    </p:spTree>
    <p:extLst>
      <p:ext uri="{BB962C8B-B14F-4D97-AF65-F5344CB8AC3E}">
        <p14:creationId xmlns:p14="http://schemas.microsoft.com/office/powerpoint/2010/main" val="60210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67484" y="1308481"/>
            <a:ext cx="3171826" cy="676275"/>
          </a:xfrm>
          <a:prstGeom prst="roundRect">
            <a:avLst>
              <a:gd name="adj" fmla="val 8952"/>
            </a:avLst>
          </a:prstGeom>
          <a:gradFill flip="none" rotWithShape="1">
            <a:gsLst>
              <a:gs pos="0">
                <a:schemeClr val="bg1">
                  <a:lumMod val="50000"/>
                </a:schemeClr>
              </a:gs>
              <a:gs pos="65000">
                <a:schemeClr val="accent6">
                  <a:tint val="37000"/>
                  <a:satMod val="300000"/>
                </a:schemeClr>
              </a:gs>
              <a:gs pos="100000">
                <a:schemeClr val="accent6">
                  <a:tint val="15000"/>
                  <a:satMod val="350000"/>
                </a:schemeClr>
              </a:gs>
            </a:gsLst>
            <a:lin ang="5400000" scaled="1"/>
            <a:tileRect/>
          </a:gradFill>
          <a:ln>
            <a:noFill/>
            <a:headEnd type="none" w="med" len="med"/>
            <a:tailEnd type="none" w="med" len="med"/>
          </a:ln>
          <a:effectLst>
            <a:outerShdw blurRad="40000" dist="20000" dir="5400000" rotWithShape="0">
              <a:srgbClr val="000000">
                <a:alpha val="38000"/>
              </a:srgbClr>
            </a:outerShdw>
            <a:softEdge rad="254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a:ea typeface="ＭＳ Ｐゴシック" pitchFamily="64" charset="-128"/>
              <a:cs typeface="ＭＳ Ｐゴシック" pitchFamily="64" charset="-128"/>
            </a:endParaRPr>
          </a:p>
        </p:txBody>
      </p:sp>
      <p:sp>
        <p:nvSpPr>
          <p:cNvPr id="6" name="Pentagon 5"/>
          <p:cNvSpPr/>
          <p:nvPr/>
        </p:nvSpPr>
        <p:spPr bwMode="auto">
          <a:xfrm>
            <a:off x="200141" y="1681317"/>
            <a:ext cx="1619250" cy="295275"/>
          </a:xfrm>
          <a:prstGeom prst="homePlate">
            <a:avLst>
              <a:gd name="adj" fmla="val 62903"/>
            </a:avLst>
          </a:prstGeom>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ＭＳ Ｐゴシック" pitchFamily="64" charset="-128"/>
                <a:cs typeface="ＭＳ Ｐゴシック" pitchFamily="64" charset="-128"/>
              </a:rPr>
              <a:t>Efficacy</a:t>
            </a:r>
          </a:p>
        </p:txBody>
      </p:sp>
      <p:sp>
        <p:nvSpPr>
          <p:cNvPr id="9" name="Pentagon 8"/>
          <p:cNvSpPr/>
          <p:nvPr/>
        </p:nvSpPr>
        <p:spPr bwMode="auto">
          <a:xfrm>
            <a:off x="1752716" y="1681317"/>
            <a:ext cx="1619250" cy="295275"/>
          </a:xfrm>
          <a:prstGeom prst="homePlate">
            <a:avLst>
              <a:gd name="adj" fmla="val 62903"/>
            </a:avLst>
          </a:prstGeom>
          <a:solidFill>
            <a:schemeClr val="accent4"/>
          </a:solidFill>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ＭＳ Ｐゴシック" pitchFamily="64" charset="-128"/>
                <a:cs typeface="ＭＳ Ｐゴシック" pitchFamily="64" charset="-128"/>
              </a:rPr>
              <a:t>Validation</a:t>
            </a:r>
          </a:p>
        </p:txBody>
      </p:sp>
      <p:sp>
        <p:nvSpPr>
          <p:cNvPr id="11" name="TextBox 10"/>
          <p:cNvSpPr txBox="1"/>
          <p:nvPr/>
        </p:nvSpPr>
        <p:spPr>
          <a:xfrm>
            <a:off x="137546" y="1288067"/>
            <a:ext cx="214312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DISCOVERY</a:t>
            </a:r>
          </a:p>
        </p:txBody>
      </p:sp>
      <p:sp>
        <p:nvSpPr>
          <p:cNvPr id="12" name="Rounded Rectangle 11"/>
          <p:cNvSpPr/>
          <p:nvPr/>
        </p:nvSpPr>
        <p:spPr bwMode="auto">
          <a:xfrm>
            <a:off x="3388300" y="1308479"/>
            <a:ext cx="3073209" cy="676276"/>
          </a:xfrm>
          <a:prstGeom prst="roundRect">
            <a:avLst>
              <a:gd name="adj" fmla="val 8952"/>
            </a:avLst>
          </a:prstGeom>
          <a:gradFill flip="none" rotWithShape="1">
            <a:gsLst>
              <a:gs pos="0">
                <a:schemeClr val="bg1">
                  <a:lumMod val="50000"/>
                </a:schemeClr>
              </a:gs>
              <a:gs pos="65000">
                <a:schemeClr val="accent6">
                  <a:tint val="37000"/>
                  <a:satMod val="300000"/>
                </a:schemeClr>
              </a:gs>
              <a:gs pos="100000">
                <a:schemeClr val="accent6">
                  <a:tint val="15000"/>
                  <a:satMod val="350000"/>
                </a:schemeClr>
              </a:gs>
            </a:gsLst>
            <a:lin ang="5400000" scaled="1"/>
            <a:tileRect/>
          </a:gradFill>
          <a:ln>
            <a:noFill/>
            <a:headEnd type="none" w="med" len="med"/>
            <a:tailEnd type="none" w="med" len="med"/>
          </a:ln>
          <a:effectLst>
            <a:outerShdw blurRad="40000" dist="20000" dir="5400000" rotWithShape="0">
              <a:srgbClr val="000000">
                <a:alpha val="38000"/>
              </a:srgbClr>
            </a:outerShdw>
            <a:softEdge rad="254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a:ea typeface="ＭＳ Ｐゴシック" pitchFamily="64" charset="-128"/>
              <a:cs typeface="ＭＳ Ｐゴシック" pitchFamily="64" charset="-128"/>
            </a:endParaRPr>
          </a:p>
        </p:txBody>
      </p:sp>
      <p:sp>
        <p:nvSpPr>
          <p:cNvPr id="13" name="Pentagon 12"/>
          <p:cNvSpPr/>
          <p:nvPr/>
        </p:nvSpPr>
        <p:spPr bwMode="auto">
          <a:xfrm>
            <a:off x="3411435" y="1681317"/>
            <a:ext cx="1619250" cy="295275"/>
          </a:xfrm>
          <a:prstGeom prst="homePlate">
            <a:avLst>
              <a:gd name="adj" fmla="val 62903"/>
            </a:avLst>
          </a:prstGeom>
          <a:solidFill>
            <a:schemeClr val="accent3"/>
          </a:solidFill>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ＭＳ Ｐゴシック" pitchFamily="64" charset="-128"/>
                <a:cs typeface="ＭＳ Ｐゴシック" pitchFamily="64" charset="-128"/>
              </a:rPr>
              <a:t>Translation</a:t>
            </a:r>
          </a:p>
        </p:txBody>
      </p:sp>
      <p:sp>
        <p:nvSpPr>
          <p:cNvPr id="15" name="Pentagon 14"/>
          <p:cNvSpPr/>
          <p:nvPr/>
        </p:nvSpPr>
        <p:spPr bwMode="auto">
          <a:xfrm>
            <a:off x="4964010" y="1681317"/>
            <a:ext cx="1497498" cy="259299"/>
          </a:xfrm>
          <a:prstGeom prst="homePlate">
            <a:avLst>
              <a:gd name="adj" fmla="val 62903"/>
            </a:avLst>
          </a:prstGeom>
          <a:solidFill>
            <a:schemeClr val="accent2"/>
          </a:solidFill>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ＭＳ Ｐゴシック" pitchFamily="64" charset="-128"/>
                <a:cs typeface="ＭＳ Ｐゴシック" pitchFamily="64" charset="-128"/>
              </a:rPr>
              <a:t>Scaling</a:t>
            </a:r>
          </a:p>
        </p:txBody>
      </p:sp>
      <p:sp>
        <p:nvSpPr>
          <p:cNvPr id="17" name="TextBox 16"/>
          <p:cNvSpPr txBox="1"/>
          <p:nvPr/>
        </p:nvSpPr>
        <p:spPr>
          <a:xfrm>
            <a:off x="3544780" y="1288067"/>
            <a:ext cx="214312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DEVELOPMENT</a:t>
            </a:r>
          </a:p>
        </p:txBody>
      </p:sp>
      <p:sp>
        <p:nvSpPr>
          <p:cNvPr id="18" name="Rounded Rectangle 17"/>
          <p:cNvSpPr/>
          <p:nvPr/>
        </p:nvSpPr>
        <p:spPr bwMode="auto">
          <a:xfrm>
            <a:off x="6510497" y="1320147"/>
            <a:ext cx="2422074" cy="676276"/>
          </a:xfrm>
          <a:prstGeom prst="roundRect">
            <a:avLst>
              <a:gd name="adj" fmla="val 8952"/>
            </a:avLst>
          </a:prstGeom>
          <a:gradFill flip="none" rotWithShape="1">
            <a:gsLst>
              <a:gs pos="0">
                <a:schemeClr val="bg1">
                  <a:lumMod val="50000"/>
                </a:schemeClr>
              </a:gs>
              <a:gs pos="65000">
                <a:schemeClr val="accent6">
                  <a:tint val="37000"/>
                  <a:satMod val="300000"/>
                </a:schemeClr>
              </a:gs>
              <a:gs pos="100000">
                <a:schemeClr val="accent6">
                  <a:tint val="15000"/>
                  <a:satMod val="350000"/>
                </a:schemeClr>
              </a:gs>
            </a:gsLst>
            <a:lin ang="5400000" scaled="1"/>
            <a:tileRect/>
          </a:gradFill>
          <a:ln>
            <a:noFill/>
            <a:headEnd type="none" w="med" len="med"/>
            <a:tailEnd type="none" w="med" len="med"/>
          </a:ln>
          <a:effectLst>
            <a:outerShdw blurRad="40000" dist="20000" dir="5400000" rotWithShape="0">
              <a:srgbClr val="000000">
                <a:alpha val="38000"/>
              </a:srgbClr>
            </a:outerShdw>
            <a:softEdge rad="254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a:ea typeface="ＭＳ Ｐゴシック" pitchFamily="64" charset="-128"/>
              <a:cs typeface="ＭＳ Ｐゴシック" pitchFamily="64" charset="-128"/>
            </a:endParaRPr>
          </a:p>
        </p:txBody>
      </p:sp>
      <p:sp>
        <p:nvSpPr>
          <p:cNvPr id="19" name="Pentagon 18"/>
          <p:cNvSpPr/>
          <p:nvPr/>
        </p:nvSpPr>
        <p:spPr bwMode="auto">
          <a:xfrm>
            <a:off x="6574449" y="1689481"/>
            <a:ext cx="2358122" cy="298779"/>
          </a:xfrm>
          <a:prstGeom prst="homePlate">
            <a:avLst>
              <a:gd name="adj" fmla="val 62903"/>
            </a:avLst>
          </a:prstGeom>
          <a:solidFill>
            <a:schemeClr val="accent1"/>
          </a:solidFill>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a:ea typeface="ＭＳ Ｐゴシック" pitchFamily="64" charset="-128"/>
                <a:cs typeface="ＭＳ Ｐゴシック" pitchFamily="64" charset="-128"/>
              </a:rPr>
              <a:t>Dissemination</a:t>
            </a:r>
          </a:p>
        </p:txBody>
      </p:sp>
      <p:sp>
        <p:nvSpPr>
          <p:cNvPr id="23" name="TextBox 22"/>
          <p:cNvSpPr txBox="1"/>
          <p:nvPr/>
        </p:nvSpPr>
        <p:spPr>
          <a:xfrm>
            <a:off x="6510497" y="1311983"/>
            <a:ext cx="253641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DISSEMINATION</a:t>
            </a:r>
          </a:p>
        </p:txBody>
      </p:sp>
      <p:sp>
        <p:nvSpPr>
          <p:cNvPr id="32" name="Title 4"/>
          <p:cNvSpPr>
            <a:spLocks noGrp="1"/>
          </p:cNvSpPr>
          <p:nvPr>
            <p:ph type="title"/>
          </p:nvPr>
        </p:nvSpPr>
        <p:spPr>
          <a:xfrm>
            <a:off x="314965" y="261488"/>
            <a:ext cx="8374062" cy="844551"/>
          </a:xfrm>
        </p:spPr>
        <p:txBody>
          <a:bodyPr/>
          <a:lstStyle/>
          <a:p>
            <a:r>
              <a:rPr lang="en-US" dirty="0">
                <a:solidFill>
                  <a:schemeClr val="accent4"/>
                </a:solidFill>
              </a:rPr>
              <a:t>The Y’s Portfolio of evidence-based (RCT Proven) programs</a:t>
            </a:r>
          </a:p>
        </p:txBody>
      </p:sp>
      <p:sp>
        <p:nvSpPr>
          <p:cNvPr id="2" name="Pentagon 1"/>
          <p:cNvSpPr/>
          <p:nvPr/>
        </p:nvSpPr>
        <p:spPr bwMode="auto">
          <a:xfrm>
            <a:off x="200140" y="2123216"/>
            <a:ext cx="8294705" cy="392837"/>
          </a:xfrm>
          <a:prstGeom prst="homePlat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rPr>
              <a:t>YMCA’s Diabetes Prevention Program</a:t>
            </a:r>
          </a:p>
        </p:txBody>
      </p:sp>
      <p:sp>
        <p:nvSpPr>
          <p:cNvPr id="20" name="Pentagon 19"/>
          <p:cNvSpPr/>
          <p:nvPr/>
        </p:nvSpPr>
        <p:spPr bwMode="auto">
          <a:xfrm>
            <a:off x="209999" y="2597663"/>
            <a:ext cx="7536816" cy="389060"/>
          </a:xfrm>
          <a:prstGeom prst="homePlat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rPr>
              <a:t>Enhance Fitness (Arthritis Self-Management)</a:t>
            </a:r>
          </a:p>
        </p:txBody>
      </p:sp>
      <p:sp>
        <p:nvSpPr>
          <p:cNvPr id="21" name="Pentagon 20"/>
          <p:cNvSpPr/>
          <p:nvPr/>
        </p:nvSpPr>
        <p:spPr bwMode="auto">
          <a:xfrm>
            <a:off x="212072" y="3068347"/>
            <a:ext cx="6249436" cy="404375"/>
          </a:xfrm>
          <a:prstGeom prst="homePlat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rPr>
              <a:t>LIVESTRONG at the YMCA (Cancer Survivorship)</a:t>
            </a:r>
          </a:p>
        </p:txBody>
      </p:sp>
      <p:sp>
        <p:nvSpPr>
          <p:cNvPr id="22" name="Pentagon 21"/>
          <p:cNvSpPr/>
          <p:nvPr/>
        </p:nvSpPr>
        <p:spPr bwMode="auto">
          <a:xfrm>
            <a:off x="212072" y="3554317"/>
            <a:ext cx="6249436" cy="426675"/>
          </a:xfrm>
          <a:prstGeom prst="homePlat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rPr>
              <a:t>Moving For Better Balance (Falls Prevention)</a:t>
            </a:r>
          </a:p>
        </p:txBody>
      </p:sp>
      <p:sp>
        <p:nvSpPr>
          <p:cNvPr id="24" name="Pentagon 23"/>
          <p:cNvSpPr/>
          <p:nvPr/>
        </p:nvSpPr>
        <p:spPr bwMode="auto">
          <a:xfrm>
            <a:off x="210000" y="4062616"/>
            <a:ext cx="5197983" cy="450167"/>
          </a:xfrm>
          <a:prstGeom prst="homePlat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rPr>
              <a:t>Blood Pressure Self-Monitoring</a:t>
            </a:r>
          </a:p>
        </p:txBody>
      </p:sp>
      <p:sp>
        <p:nvSpPr>
          <p:cNvPr id="25" name="Pentagon 24"/>
          <p:cNvSpPr/>
          <p:nvPr/>
        </p:nvSpPr>
        <p:spPr bwMode="auto">
          <a:xfrm>
            <a:off x="210000" y="4594381"/>
            <a:ext cx="3129311" cy="493827"/>
          </a:xfrm>
          <a:prstGeom prst="homePlat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rPr>
              <a:t>Childhood Obesity Intervention</a:t>
            </a:r>
            <a:endParaRPr kumimoji="0" lang="en-US" sz="10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endParaRPr>
          </a:p>
        </p:txBody>
      </p:sp>
      <p:sp>
        <p:nvSpPr>
          <p:cNvPr id="26" name="Pentagon 25"/>
          <p:cNvSpPr/>
          <p:nvPr/>
        </p:nvSpPr>
        <p:spPr bwMode="auto">
          <a:xfrm>
            <a:off x="209999" y="5169821"/>
            <a:ext cx="1609392" cy="411899"/>
          </a:xfrm>
          <a:prstGeom prst="homePlat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rPr>
              <a:t>Brain Health</a:t>
            </a:r>
            <a:endParaRPr kumimoji="0" lang="en-US" sz="10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endParaRPr>
          </a:p>
        </p:txBody>
      </p:sp>
      <p:sp>
        <p:nvSpPr>
          <p:cNvPr id="27" name="Pentagon 26"/>
          <p:cNvSpPr/>
          <p:nvPr/>
        </p:nvSpPr>
        <p:spPr bwMode="auto">
          <a:xfrm>
            <a:off x="200142" y="5663328"/>
            <a:ext cx="1619251" cy="426509"/>
          </a:xfrm>
          <a:prstGeom prst="homePlat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rPr>
              <a:t>Parkinson’s</a:t>
            </a:r>
            <a:endParaRPr kumimoji="0" lang="en-US" sz="10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endParaRPr>
          </a:p>
        </p:txBody>
      </p:sp>
      <p:sp>
        <p:nvSpPr>
          <p:cNvPr id="28" name="Pentagon 27"/>
          <p:cNvSpPr/>
          <p:nvPr/>
        </p:nvSpPr>
        <p:spPr bwMode="auto">
          <a:xfrm>
            <a:off x="200140" y="6171453"/>
            <a:ext cx="1552576" cy="446947"/>
          </a:xfrm>
          <a:prstGeom prst="homePlat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rPr>
              <a:t>Tobacco Cessation</a:t>
            </a:r>
            <a:endParaRPr kumimoji="0" lang="en-US" sz="900" b="1" i="0" u="none" strike="noStrike" kern="1200" cap="none" spc="0" normalizeH="0" baseline="0" noProof="0" dirty="0">
              <a:ln>
                <a:noFill/>
              </a:ln>
              <a:solidFill>
                <a:srgbClr val="FFFFFF"/>
              </a:solidFill>
              <a:effectLst/>
              <a:uLnTx/>
              <a:uFillTx/>
              <a:latin typeface="Verdana" pitchFamily="64" charset="0"/>
              <a:ea typeface="ＭＳ Ｐゴシック" pitchFamily="64" charset="-128"/>
              <a:cs typeface="ＭＳ Ｐゴシック" pitchFamily="64" charset="-128"/>
            </a:endParaRPr>
          </a:p>
        </p:txBody>
      </p:sp>
      <p:sp>
        <p:nvSpPr>
          <p:cNvPr id="3" name="TextBox 2"/>
          <p:cNvSpPr txBox="1"/>
          <p:nvPr/>
        </p:nvSpPr>
        <p:spPr>
          <a:xfrm>
            <a:off x="6414107" y="5418084"/>
            <a:ext cx="2678806" cy="1089529"/>
          </a:xfrm>
          <a:prstGeom prst="rect">
            <a:avLst/>
          </a:prstGeom>
          <a:noFill/>
        </p:spPr>
        <p:txBody>
          <a:bodyPr wrap="square"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64847"/>
                </a:solidFill>
                <a:effectLst/>
                <a:uLnTx/>
                <a:uFillTx/>
                <a:latin typeface="Verdana" pitchFamily="80" charset="0"/>
                <a:ea typeface="ＭＳ Ｐゴシック" pitchFamily="80" charset="-128"/>
              </a:rPr>
              <a:t>Building the pool of the 21</a:t>
            </a:r>
            <a:r>
              <a:rPr kumimoji="0" lang="en-US" sz="2400" b="1" i="0" u="none" strike="noStrike" kern="1200" cap="none" spc="0" normalizeH="0" baseline="30000" noProof="0" dirty="0">
                <a:ln>
                  <a:noFill/>
                </a:ln>
                <a:solidFill>
                  <a:srgbClr val="464847"/>
                </a:solidFill>
                <a:effectLst/>
                <a:uLnTx/>
                <a:uFillTx/>
                <a:latin typeface="Verdana" pitchFamily="80" charset="0"/>
                <a:ea typeface="ＭＳ Ｐゴシック" pitchFamily="80" charset="-128"/>
              </a:rPr>
              <a:t>st</a:t>
            </a:r>
            <a:r>
              <a:rPr kumimoji="0" lang="en-US" sz="2400" b="1" i="0" u="none" strike="noStrike" kern="1200" cap="none" spc="0" normalizeH="0" baseline="0" noProof="0" dirty="0">
                <a:ln>
                  <a:noFill/>
                </a:ln>
                <a:solidFill>
                  <a:srgbClr val="464847"/>
                </a:solidFill>
                <a:effectLst/>
                <a:uLnTx/>
                <a:uFillTx/>
                <a:latin typeface="Verdana" pitchFamily="80" charset="0"/>
                <a:ea typeface="ＭＳ Ｐゴシック" pitchFamily="80" charset="-128"/>
              </a:rPr>
              <a:t> century</a:t>
            </a:r>
          </a:p>
        </p:txBody>
      </p:sp>
      <p:sp>
        <p:nvSpPr>
          <p:cNvPr id="4" name="Rectangle: Rounded Corners 3">
            <a:extLst>
              <a:ext uri="{FF2B5EF4-FFF2-40B4-BE49-F238E27FC236}">
                <a16:creationId xmlns:a16="http://schemas.microsoft.com/office/drawing/2014/main" id="{06CE54D1-E9EC-4FFE-B159-3124196C91CC}"/>
              </a:ext>
            </a:extLst>
          </p:cNvPr>
          <p:cNvSpPr/>
          <p:nvPr/>
        </p:nvSpPr>
        <p:spPr bwMode="auto">
          <a:xfrm>
            <a:off x="137546" y="3509868"/>
            <a:ext cx="6564043" cy="498202"/>
          </a:xfrm>
          <a:prstGeom prst="roundRect">
            <a:avLst/>
          </a:prstGeom>
          <a:noFill/>
          <a:ln>
            <a:prstDash val="sysDash"/>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sp>
        <p:nvSpPr>
          <p:cNvPr id="29" name="Rectangle: Rounded Corners 28">
            <a:extLst>
              <a:ext uri="{FF2B5EF4-FFF2-40B4-BE49-F238E27FC236}">
                <a16:creationId xmlns:a16="http://schemas.microsoft.com/office/drawing/2014/main" id="{0E7FA259-9753-4302-9204-FD53860281E2}"/>
              </a:ext>
            </a:extLst>
          </p:cNvPr>
          <p:cNvSpPr/>
          <p:nvPr/>
        </p:nvSpPr>
        <p:spPr bwMode="auto">
          <a:xfrm>
            <a:off x="137546" y="2543099"/>
            <a:ext cx="7887517" cy="524314"/>
          </a:xfrm>
          <a:prstGeom prst="roundRect">
            <a:avLst/>
          </a:prstGeom>
          <a:noFill/>
          <a:ln>
            <a:prstDash val="sysDash"/>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spTree>
    <p:extLst>
      <p:ext uri="{BB962C8B-B14F-4D97-AF65-F5344CB8AC3E}">
        <p14:creationId xmlns:p14="http://schemas.microsoft.com/office/powerpoint/2010/main" val="404801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2" grpId="0" animBg="1"/>
      <p:bldP spid="24" grpId="0" animBg="1"/>
      <p:bldP spid="25" grpId="0" animBg="1"/>
      <p:bldP spid="26" grpId="0" animBg="1"/>
      <p:bldP spid="27" grpId="0" animBg="1"/>
      <p:bldP spid="28" grpId="0" animBg="1"/>
      <p:bldP spid="3" grpId="0"/>
      <p:bldP spid="4"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055964-280D-4FAB-847C-FC5964DAC7F8}"/>
              </a:ext>
            </a:extLst>
          </p:cNvPr>
          <p:cNvSpPr>
            <a:spLocks noGrp="1"/>
          </p:cNvSpPr>
          <p:nvPr>
            <p:ph type="title"/>
          </p:nvPr>
        </p:nvSpPr>
        <p:spPr/>
        <p:txBody>
          <a:bodyPr/>
          <a:lstStyle/>
          <a:p>
            <a:pPr>
              <a:defRPr/>
            </a:pPr>
            <a:r>
              <a:rPr lang="en-US" dirty="0" err="1"/>
              <a:t>Enhance</a:t>
            </a:r>
            <a:r>
              <a:rPr lang="en-US" baseline="30000" dirty="0" err="1"/>
              <a:t>®</a:t>
            </a:r>
            <a:r>
              <a:rPr lang="en-US" dirty="0" err="1"/>
              <a:t>Fitness</a:t>
            </a:r>
            <a:endParaRPr lang="en-US" dirty="0"/>
          </a:p>
        </p:txBody>
      </p:sp>
      <p:sp>
        <p:nvSpPr>
          <p:cNvPr id="171012" name="Content Placeholder 7">
            <a:extLst>
              <a:ext uri="{FF2B5EF4-FFF2-40B4-BE49-F238E27FC236}">
                <a16:creationId xmlns:a16="http://schemas.microsoft.com/office/drawing/2014/main" id="{6C070583-70E9-43E2-8630-548C60AD4BD9}"/>
              </a:ext>
            </a:extLst>
          </p:cNvPr>
          <p:cNvSpPr>
            <a:spLocks noGrp="1" noChangeArrowheads="1"/>
          </p:cNvSpPr>
          <p:nvPr>
            <p:ph sz="half" idx="1"/>
          </p:nvPr>
        </p:nvSpPr>
        <p:spPr>
          <a:xfrm>
            <a:off x="2886075" y="1203325"/>
            <a:ext cx="6257925" cy="4684713"/>
          </a:xfrm>
        </p:spPr>
        <p:txBody>
          <a:bodyPr/>
          <a:lstStyle/>
          <a:p>
            <a:pPr marL="0" indent="0" fontAlgn="t">
              <a:spcBef>
                <a:spcPts val="600"/>
              </a:spcBef>
              <a:buClr>
                <a:schemeClr val="accent5"/>
              </a:buClr>
            </a:pPr>
            <a:r>
              <a:rPr lang="en-US" altLang="en-US" sz="1900" b="1" dirty="0"/>
              <a:t>THE PROGRAM IS:</a:t>
            </a:r>
            <a:endParaRPr lang="en-US" altLang="en-US" sz="1900" dirty="0"/>
          </a:p>
          <a:p>
            <a:pPr marL="285750" indent="-285750" fontAlgn="t">
              <a:spcBef>
                <a:spcPts val="600"/>
              </a:spcBef>
              <a:spcAft>
                <a:spcPts val="600"/>
              </a:spcAft>
              <a:buClr>
                <a:schemeClr val="accent5"/>
              </a:buClr>
              <a:buFont typeface="Arial" panose="020B0604020202020204" pitchFamily="34" charset="0"/>
              <a:buChar char="•"/>
            </a:pPr>
            <a:r>
              <a:rPr lang="en-US" altLang="en-US" sz="1700" dirty="0"/>
              <a:t>For older adults at all fitness levels and is especially beneficial for older adults living with arthritis</a:t>
            </a:r>
          </a:p>
          <a:p>
            <a:pPr marL="285750" indent="-285750" fontAlgn="t">
              <a:spcBef>
                <a:spcPts val="600"/>
              </a:spcBef>
              <a:spcAft>
                <a:spcPts val="600"/>
              </a:spcAft>
              <a:buClr>
                <a:schemeClr val="accent5"/>
              </a:buClr>
              <a:buFont typeface="Arial" panose="020B0604020202020204" pitchFamily="34" charset="0"/>
              <a:buChar char="•"/>
            </a:pPr>
            <a:r>
              <a:rPr lang="en-US" altLang="en-US" sz="1700" dirty="0"/>
              <a:t>Land-based group exercise program for older adults</a:t>
            </a:r>
          </a:p>
          <a:p>
            <a:pPr marL="285750" indent="-285750" fontAlgn="t">
              <a:spcBef>
                <a:spcPts val="600"/>
              </a:spcBef>
              <a:spcAft>
                <a:spcPts val="600"/>
              </a:spcAft>
              <a:buClr>
                <a:schemeClr val="accent5"/>
              </a:buClr>
              <a:buFont typeface="Arial" panose="020B0604020202020204" pitchFamily="34" charset="0"/>
              <a:buChar char="•"/>
            </a:pPr>
            <a:r>
              <a:rPr lang="en-US" altLang="en-US" sz="1700" dirty="0"/>
              <a:t>Delivered in 16-week intervals: 48 sessions per cycle</a:t>
            </a:r>
          </a:p>
          <a:p>
            <a:pPr marL="285750" indent="-285750" fontAlgn="t">
              <a:spcBef>
                <a:spcPts val="600"/>
              </a:spcBef>
              <a:spcAft>
                <a:spcPts val="600"/>
              </a:spcAft>
              <a:buClr>
                <a:schemeClr val="accent5"/>
              </a:buClr>
              <a:buFont typeface="Arial" panose="020B0604020202020204" pitchFamily="34" charset="0"/>
              <a:buChar char="•"/>
            </a:pPr>
            <a:r>
              <a:rPr lang="en-US" altLang="en-US" sz="1700" dirty="0"/>
              <a:t>Open to all community members; YMCA membership is not required</a:t>
            </a:r>
          </a:p>
          <a:p>
            <a:pPr marL="285750" indent="-285750" fontAlgn="t">
              <a:spcBef>
                <a:spcPts val="600"/>
              </a:spcBef>
              <a:spcAft>
                <a:spcPts val="600"/>
              </a:spcAft>
              <a:buClr>
                <a:schemeClr val="accent5"/>
              </a:buClr>
              <a:buFont typeface="Arial" panose="020B0604020202020204" pitchFamily="34" charset="0"/>
              <a:buChar char="•"/>
            </a:pPr>
            <a:r>
              <a:rPr lang="en-US" altLang="en-US" sz="1700" dirty="0"/>
              <a:t>Nationally recognized by the Centers for Disease Control and Prevention, US Department of Health and Human Services, Administration for Community Living, and the National Council on Aging</a:t>
            </a:r>
          </a:p>
          <a:p>
            <a:pPr marL="285750" indent="-285750" fontAlgn="t">
              <a:spcBef>
                <a:spcPts val="600"/>
              </a:spcBef>
              <a:spcAft>
                <a:spcPts val="600"/>
              </a:spcAft>
              <a:buClr>
                <a:schemeClr val="accent5"/>
              </a:buClr>
              <a:buFont typeface="Arial" panose="020B0604020202020204" pitchFamily="34" charset="0"/>
              <a:buChar char="•"/>
            </a:pPr>
            <a:r>
              <a:rPr lang="en-US" altLang="en-US" sz="1700" dirty="0"/>
              <a:t>Involves fitness checks, data collection, and data entry</a:t>
            </a:r>
          </a:p>
        </p:txBody>
      </p:sp>
      <p:sp>
        <p:nvSpPr>
          <p:cNvPr id="171011" name="Slide Number Placeholder 2">
            <a:extLst>
              <a:ext uri="{FF2B5EF4-FFF2-40B4-BE49-F238E27FC236}">
                <a16:creationId xmlns:a16="http://schemas.microsoft.com/office/drawing/2014/main" id="{72671416-E2C5-4CF9-88B9-EBFED0926224}"/>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57CA7D8-3903-4B01-B378-B5A382FE2B53}" type="slidenum">
              <a:rPr kumimoji="0" lang="en-US" altLang="en-US" sz="800" b="0" i="0" u="none" strike="noStrike" kern="1200" cap="none" spc="0" normalizeH="0" baseline="0" noProof="0" smtClean="0">
                <a:ln>
                  <a:noFill/>
                </a:ln>
                <a:solidFill>
                  <a:srgbClr val="464847"/>
                </a:solidFill>
                <a:effectLst/>
                <a:uLnTx/>
                <a:uFillTx/>
                <a:latin typeface="Verdana" panose="020B0604030504040204" pitchFamily="34" charset="0"/>
                <a:ea typeface="ＭＳ Ｐゴシック" panose="020B0600070205080204" pitchFamily="34" charset="-128"/>
              </a:rPr>
              <a:pPr marL="0" marR="0" lvl="0" indent="0" algn="l" defTabSz="914400" rtl="0" eaLnBrk="0" fontAlgn="base" latinLnBrk="0" hangingPunct="0">
                <a:lnSpc>
                  <a:spcPct val="100000"/>
                </a:lnSpc>
                <a:spcBef>
                  <a:spcPct val="0"/>
                </a:spcBef>
                <a:spcAft>
                  <a:spcPct val="0"/>
                </a:spcAft>
                <a:buClrTx/>
                <a:buSzTx/>
                <a:buFontTx/>
                <a:buNone/>
                <a:tabLst/>
                <a:defRPr/>
              </a:pPr>
              <a:t>37</a:t>
            </a:fld>
            <a:endParaRPr kumimoji="0" lang="en-US" altLang="en-US" sz="800" b="0" i="0" u="none" strike="noStrike" kern="1200" cap="none" spc="0" normalizeH="0" baseline="0" noProof="0">
              <a:ln>
                <a:noFill/>
              </a:ln>
              <a:solidFill>
                <a:srgbClr val="464847"/>
              </a:solidFill>
              <a:effectLst/>
              <a:uLnTx/>
              <a:uFillTx/>
              <a:latin typeface="Verdana" panose="020B0604030504040204" pitchFamily="34" charset="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CFD0FBEA-6281-4D38-8069-8C9863CA51FB}"/>
              </a:ext>
            </a:extLst>
          </p:cNvPr>
          <p:cNvCxnSpPr>
            <a:cxnSpLocks/>
          </p:cNvCxnSpPr>
          <p:nvPr/>
        </p:nvCxnSpPr>
        <p:spPr bwMode="auto">
          <a:xfrm>
            <a:off x="2763838" y="1300163"/>
            <a:ext cx="11112" cy="4257675"/>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71015" name="Picture 3">
            <a:extLst>
              <a:ext uri="{FF2B5EF4-FFF2-40B4-BE49-F238E27FC236}">
                <a16:creationId xmlns:a16="http://schemas.microsoft.com/office/drawing/2014/main" id="{5877D9FA-A518-403D-A062-853959F95D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l="27602" r="14964"/>
          <a:stretch>
            <a:fillRect/>
          </a:stretch>
        </p:blipFill>
        <p:spPr bwMode="auto">
          <a:xfrm>
            <a:off x="568325" y="1241425"/>
            <a:ext cx="2011363"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3">
            <a:extLst>
              <a:ext uri="{FF2B5EF4-FFF2-40B4-BE49-F238E27FC236}">
                <a16:creationId xmlns:a16="http://schemas.microsoft.com/office/drawing/2014/main" id="{B8DE660A-C7B9-4B9D-A590-31E7168E44E3}"/>
              </a:ext>
            </a:extLst>
          </p:cNvPr>
          <p:cNvSpPr>
            <a:spLocks noGrp="1"/>
          </p:cNvSpPr>
          <p:nvPr>
            <p:ph type="ftr" sz="quarter" idx="11"/>
          </p:nvPr>
        </p:nvSpPr>
        <p:spPr>
          <a:xfrm>
            <a:off x="568325" y="6356350"/>
            <a:ext cx="8118475"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 CLINICAL AND COMMUNTIY COLLABORATIONS ON REDUCING FALLS | ©2019 YMCA of the USA</a:t>
            </a:r>
          </a:p>
        </p:txBody>
      </p:sp>
    </p:spTree>
    <p:extLst>
      <p:ext uri="{BB962C8B-B14F-4D97-AF65-F5344CB8AC3E}">
        <p14:creationId xmlns:p14="http://schemas.microsoft.com/office/powerpoint/2010/main" val="825827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9D38-B990-4FD0-A453-E4C717273EFA}"/>
              </a:ext>
            </a:extLst>
          </p:cNvPr>
          <p:cNvSpPr>
            <a:spLocks noGrp="1"/>
          </p:cNvSpPr>
          <p:nvPr>
            <p:ph type="title"/>
          </p:nvPr>
        </p:nvSpPr>
        <p:spPr/>
        <p:txBody>
          <a:bodyPr/>
          <a:lstStyle/>
          <a:p>
            <a:pPr eaLnBrk="1" hangingPunct="1">
              <a:defRPr/>
            </a:pPr>
            <a:r>
              <a:rPr lang="en-US" dirty="0" err="1"/>
              <a:t>Enhance®Fitness</a:t>
            </a:r>
            <a:r>
              <a:rPr lang="en-US" dirty="0"/>
              <a:t> - by the numbers</a:t>
            </a:r>
          </a:p>
        </p:txBody>
      </p:sp>
      <p:pic>
        <p:nvPicPr>
          <p:cNvPr id="175108" name="Content Placeholder 6">
            <a:extLst>
              <a:ext uri="{FF2B5EF4-FFF2-40B4-BE49-F238E27FC236}">
                <a16:creationId xmlns:a16="http://schemas.microsoft.com/office/drawing/2014/main" id="{484591B3-04B0-40B9-9CE4-D092B9D7EEFA}"/>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4598988" y="1455570"/>
            <a:ext cx="4094162" cy="3692525"/>
          </a:xfrm>
        </p:spPr>
      </p:pic>
      <p:sp>
        <p:nvSpPr>
          <p:cNvPr id="175109" name="Slide Number Placeholder 4">
            <a:extLst>
              <a:ext uri="{FF2B5EF4-FFF2-40B4-BE49-F238E27FC236}">
                <a16:creationId xmlns:a16="http://schemas.microsoft.com/office/drawing/2014/main" id="{74C88F0D-A6F8-49A1-9654-793DFEFC8DB2}"/>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55FA29AA-2391-49BA-B9FF-032B1DAA8189}" type="slidenum">
              <a:rPr kumimoji="0" lang="en-US" altLang="en-US" sz="800" b="0" i="0" u="none" strike="noStrike" kern="1200" cap="none" spc="0" normalizeH="0" baseline="0" noProof="0" smtClean="0">
                <a:ln>
                  <a:noFill/>
                </a:ln>
                <a:solidFill>
                  <a:srgbClr val="464847"/>
                </a:solidFill>
                <a:effectLst/>
                <a:uLnTx/>
                <a:uFillTx/>
                <a:latin typeface="Verdana" panose="020B0604030504040204" pitchFamily="34" charset="0"/>
                <a:ea typeface="ＭＳ Ｐゴシック" panose="020B0600070205080204" pitchFamily="34" charset="-128"/>
              </a:rPr>
              <a:pPr marL="0" marR="0" lvl="0" indent="0" algn="l" defTabSz="914400" rtl="0" eaLnBrk="0" fontAlgn="base" latinLnBrk="0" hangingPunct="0">
                <a:lnSpc>
                  <a:spcPct val="100000"/>
                </a:lnSpc>
                <a:spcBef>
                  <a:spcPct val="0"/>
                </a:spcBef>
                <a:spcAft>
                  <a:spcPct val="0"/>
                </a:spcAft>
                <a:buClrTx/>
                <a:buSzTx/>
                <a:buFontTx/>
                <a:buNone/>
                <a:tabLst/>
                <a:defRPr/>
              </a:pPr>
              <a:t>38</a:t>
            </a:fld>
            <a:endParaRPr kumimoji="0" lang="en-US" altLang="en-US" sz="800" b="0" i="0" u="none" strike="noStrike" kern="1200" cap="none" spc="0" normalizeH="0" baseline="0" noProof="0">
              <a:ln>
                <a:noFill/>
              </a:ln>
              <a:solidFill>
                <a:srgbClr val="464847"/>
              </a:solidFill>
              <a:effectLst/>
              <a:uLnTx/>
              <a:uFillTx/>
              <a:latin typeface="Verdana" panose="020B0604030504040204" pitchFamily="34" charset="0"/>
              <a:ea typeface="ＭＳ Ｐゴシック" panose="020B0600070205080204" pitchFamily="34" charset="-128"/>
            </a:endParaRPr>
          </a:p>
        </p:txBody>
      </p:sp>
      <p:graphicFrame>
        <p:nvGraphicFramePr>
          <p:cNvPr id="6" name="Table 6">
            <a:extLst>
              <a:ext uri="{FF2B5EF4-FFF2-40B4-BE49-F238E27FC236}">
                <a16:creationId xmlns:a16="http://schemas.microsoft.com/office/drawing/2014/main" id="{D12D3D0B-C911-4507-B70F-B0796E35D001}"/>
              </a:ext>
            </a:extLst>
          </p:cNvPr>
          <p:cNvGraphicFramePr>
            <a:graphicFrameLocks noGrp="1"/>
          </p:cNvGraphicFramePr>
          <p:nvPr/>
        </p:nvGraphicFramePr>
        <p:xfrm>
          <a:off x="280554" y="1992865"/>
          <a:ext cx="4170552" cy="2532156"/>
        </p:xfrm>
        <a:graphic>
          <a:graphicData uri="http://schemas.openxmlformats.org/drawingml/2006/table">
            <a:tbl>
              <a:tblPr firstRow="1" bandRow="1">
                <a:tableStyleId>{00A15C55-8517-42AA-B614-E9B94910E393}</a:tableStyleId>
              </a:tblPr>
              <a:tblGrid>
                <a:gridCol w="2877980">
                  <a:extLst>
                    <a:ext uri="{9D8B030D-6E8A-4147-A177-3AD203B41FA5}">
                      <a16:colId xmlns:a16="http://schemas.microsoft.com/office/drawing/2014/main" val="3420079357"/>
                    </a:ext>
                  </a:extLst>
                </a:gridCol>
                <a:gridCol w="1292572">
                  <a:extLst>
                    <a:ext uri="{9D8B030D-6E8A-4147-A177-3AD203B41FA5}">
                      <a16:colId xmlns:a16="http://schemas.microsoft.com/office/drawing/2014/main" val="1702666926"/>
                    </a:ext>
                  </a:extLst>
                </a:gridCol>
              </a:tblGrid>
              <a:tr h="422026">
                <a:tc gridSpan="2">
                  <a:txBody>
                    <a:bodyPr/>
                    <a:lstStyle/>
                    <a:p>
                      <a:r>
                        <a:rPr lang="en-US"/>
                        <a:t>PROGRAM REACH</a:t>
                      </a:r>
                    </a:p>
                  </a:txBody>
                  <a:tcPr/>
                </a:tc>
                <a:tc hMerge="1">
                  <a:txBody>
                    <a:bodyPr/>
                    <a:lstStyle/>
                    <a:p>
                      <a:endParaRPr lang="en-US"/>
                    </a:p>
                  </a:txBody>
                  <a:tcPr/>
                </a:tc>
                <a:extLst>
                  <a:ext uri="{0D108BD9-81ED-4DB2-BD59-A6C34878D82A}">
                    <a16:rowId xmlns:a16="http://schemas.microsoft.com/office/drawing/2014/main" val="2210222673"/>
                  </a:ext>
                </a:extLst>
              </a:tr>
              <a:tr h="494789">
                <a:tc>
                  <a:txBody>
                    <a:bodyPr/>
                    <a:lstStyle/>
                    <a:p>
                      <a:r>
                        <a:rPr lang="en-US" sz="1200"/>
                        <a:t>Number of Y associations offering the program</a:t>
                      </a:r>
                    </a:p>
                  </a:txBody>
                  <a:tcPr/>
                </a:tc>
                <a:tc>
                  <a:txBody>
                    <a:bodyPr/>
                    <a:lstStyle/>
                    <a:p>
                      <a:pPr algn="ctr"/>
                      <a:r>
                        <a:rPr lang="en-US"/>
                        <a:t>226</a:t>
                      </a:r>
                    </a:p>
                  </a:txBody>
                  <a:tcPr/>
                </a:tc>
                <a:extLst>
                  <a:ext uri="{0D108BD9-81ED-4DB2-BD59-A6C34878D82A}">
                    <a16:rowId xmlns:a16="http://schemas.microsoft.com/office/drawing/2014/main" val="3136680035"/>
                  </a:ext>
                </a:extLst>
              </a:tr>
              <a:tr h="494789">
                <a:tc>
                  <a:txBody>
                    <a:bodyPr/>
                    <a:lstStyle/>
                    <a:p>
                      <a:r>
                        <a:rPr lang="en-US" sz="1200"/>
                        <a:t>Number of states delivering the program</a:t>
                      </a:r>
                    </a:p>
                  </a:txBody>
                  <a:tcPr/>
                </a:tc>
                <a:tc>
                  <a:txBody>
                    <a:bodyPr/>
                    <a:lstStyle/>
                    <a:p>
                      <a:pPr algn="ctr"/>
                      <a:r>
                        <a:rPr lang="en-US"/>
                        <a:t>45</a:t>
                      </a:r>
                    </a:p>
                  </a:txBody>
                  <a:tcPr/>
                </a:tc>
                <a:extLst>
                  <a:ext uri="{0D108BD9-81ED-4DB2-BD59-A6C34878D82A}">
                    <a16:rowId xmlns:a16="http://schemas.microsoft.com/office/drawing/2014/main" val="2376550973"/>
                  </a:ext>
                </a:extLst>
              </a:tr>
              <a:tr h="698526">
                <a:tc>
                  <a:txBody>
                    <a:bodyPr/>
                    <a:lstStyle/>
                    <a:p>
                      <a:r>
                        <a:rPr lang="en-US" sz="1200"/>
                        <a:t>Number of </a:t>
                      </a:r>
                      <a:r>
                        <a:rPr lang="en-US" sz="1200" err="1"/>
                        <a:t>EnhanceFitness</a:t>
                      </a:r>
                      <a:r>
                        <a:rPr lang="en-US" sz="1200"/>
                        <a:t> sites </a:t>
                      </a:r>
                    </a:p>
                    <a:p>
                      <a:pPr lvl="0">
                        <a:buNone/>
                      </a:pPr>
                      <a:r>
                        <a:rPr lang="en-US" sz="1200"/>
                        <a:t>86% Y Sites; 14% non-Y sites</a:t>
                      </a:r>
                    </a:p>
                  </a:txBody>
                  <a:tcPr/>
                </a:tc>
                <a:tc>
                  <a:txBody>
                    <a:bodyPr/>
                    <a:lstStyle/>
                    <a:p>
                      <a:pPr algn="ctr"/>
                      <a:r>
                        <a:rPr lang="en-US"/>
                        <a:t>461</a:t>
                      </a:r>
                    </a:p>
                  </a:txBody>
                  <a:tcPr/>
                </a:tc>
                <a:extLst>
                  <a:ext uri="{0D108BD9-81ED-4DB2-BD59-A6C34878D82A}">
                    <a16:rowId xmlns:a16="http://schemas.microsoft.com/office/drawing/2014/main" val="2499944714"/>
                  </a:ext>
                </a:extLst>
              </a:tr>
              <a:tr h="422026">
                <a:tc>
                  <a:txBody>
                    <a:bodyPr/>
                    <a:lstStyle/>
                    <a:p>
                      <a:r>
                        <a:rPr lang="en-US" sz="1200"/>
                        <a:t>Number of participants served</a:t>
                      </a:r>
                    </a:p>
                  </a:txBody>
                  <a:tcPr/>
                </a:tc>
                <a:tc>
                  <a:txBody>
                    <a:bodyPr/>
                    <a:lstStyle/>
                    <a:p>
                      <a:pPr algn="ctr"/>
                      <a:r>
                        <a:rPr lang="en-US" dirty="0"/>
                        <a:t>30,745</a:t>
                      </a:r>
                    </a:p>
                  </a:txBody>
                  <a:tcPr/>
                </a:tc>
                <a:extLst>
                  <a:ext uri="{0D108BD9-81ED-4DB2-BD59-A6C34878D82A}">
                    <a16:rowId xmlns:a16="http://schemas.microsoft.com/office/drawing/2014/main" val="1188179621"/>
                  </a:ext>
                </a:extLst>
              </a:tr>
            </a:tbl>
          </a:graphicData>
        </a:graphic>
      </p:graphicFrame>
      <p:sp>
        <p:nvSpPr>
          <p:cNvPr id="7" name="Footer Placeholder 3">
            <a:extLst>
              <a:ext uri="{FF2B5EF4-FFF2-40B4-BE49-F238E27FC236}">
                <a16:creationId xmlns:a16="http://schemas.microsoft.com/office/drawing/2014/main" id="{FB0B9899-3FEB-4A93-AAAC-1403870A9C07}"/>
              </a:ext>
            </a:extLst>
          </p:cNvPr>
          <p:cNvSpPr>
            <a:spLocks noGrp="1"/>
          </p:cNvSpPr>
          <p:nvPr>
            <p:ph type="ftr" sz="quarter" idx="11"/>
          </p:nvPr>
        </p:nvSpPr>
        <p:spPr>
          <a:xfrm>
            <a:off x="568325" y="6356350"/>
            <a:ext cx="8118475"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 CLINICAL AND COMMUNTIY COLLABORATIONS ON REDUCING FALLS | ©2019 YMCA of the USA</a:t>
            </a:r>
          </a:p>
        </p:txBody>
      </p:sp>
      <p:sp>
        <p:nvSpPr>
          <p:cNvPr id="4" name="TextBox 3">
            <a:extLst>
              <a:ext uri="{FF2B5EF4-FFF2-40B4-BE49-F238E27FC236}">
                <a16:creationId xmlns:a16="http://schemas.microsoft.com/office/drawing/2014/main" id="{9BAD7F4F-3087-40CC-B222-F80CDBD4D2C8}"/>
              </a:ext>
            </a:extLst>
          </p:cNvPr>
          <p:cNvSpPr txBox="1"/>
          <p:nvPr/>
        </p:nvSpPr>
        <p:spPr>
          <a:xfrm>
            <a:off x="4728411" y="5125040"/>
            <a:ext cx="4275847" cy="93871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References: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1.Wallace JI, Buchner DM, </a:t>
            </a:r>
            <a:r>
              <a:rPr kumimoji="0" lang="en-US" sz="500" b="0" i="0" u="none" strike="noStrike" kern="1200" cap="none" spc="0" normalizeH="0" baseline="0" noProof="0" dirty="0" err="1">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Grothaus</a:t>
            </a: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 L, </a:t>
            </a:r>
            <a:r>
              <a:rPr kumimoji="0" lang="en-US" sz="500" b="0" i="0" u="none" strike="noStrike" kern="1200" cap="none" spc="0" normalizeH="0" baseline="0" noProof="0" dirty="0" err="1">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Leveille</a:t>
            </a: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 S, </a:t>
            </a:r>
            <a:r>
              <a:rPr kumimoji="0" lang="en-US" sz="500" b="0" i="0" u="none" strike="noStrike" kern="1200" cap="none" spc="0" normalizeH="0" baseline="0" noProof="0" dirty="0" err="1">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Tyll</a:t>
            </a: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 L, LaCroix AZ, Wagner EH. (1998). Implementation and effectiveness of a community-based health promotion program for older adults.  Journal of Gerontology 53A (4): M301-M306.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2.The Centers for Medicare and Medicaid Services. (2013).Report to Congress: The Centers for Medicare and Medicaid Services’ evaluation of community-based wellness and prevention programs under section 4202 (b) of the Affordable Care Act. Washington: Government Printing Office.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3.Senior Services. (2013). What is </a:t>
            </a:r>
            <a:r>
              <a:rPr kumimoji="0" lang="en-US" sz="500" b="0" i="0" u="none" strike="noStrike" kern="1200" cap="none" spc="0" normalizeH="0" baseline="0" noProof="0" dirty="0" err="1">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EnhanceFitness</a:t>
            </a: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 Retrieved from http://www.projectenhance.org/EnhanceFitness.aspx and Y-USA evaluation findings.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4.Greenwood-Hickman MA, Rosenberg DE, Phelan EA, Fitzpatrick AL. Participation in Older Adult Physical Activity Programs and Risk for Falls Requiring Medical Care, Washington State, 2005-2011. </a:t>
            </a:r>
            <a:r>
              <a:rPr kumimoji="0" lang="en-US" sz="500" b="0" i="0" u="none" strike="noStrike" kern="1200" cap="none" spc="0" normalizeH="0" baseline="0" noProof="0" dirty="0" err="1">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Prev</a:t>
            </a:r>
            <a:r>
              <a:rPr kumimoji="0" lang="en-US" sz="500" b="0" i="0" u="none" strike="noStrike" kern="1200" cap="none" spc="0" normalizeH="0" baseline="0" noProof="0" dirty="0">
                <a:ln>
                  <a:noFill/>
                </a:ln>
                <a:solidFill>
                  <a:srgbClr val="FFFFFF">
                    <a:lumMod val="65000"/>
                  </a:srgbClr>
                </a:solidFill>
                <a:effectLst/>
                <a:uLnTx/>
                <a:uFillTx/>
                <a:latin typeface="Verdana" pitchFamily="64" charset="0"/>
                <a:ea typeface="ＭＳ Ｐゴシック" pitchFamily="64" charset="-128"/>
                <a:cs typeface="ＭＳ Ｐゴシック" pitchFamily="64" charset="-128"/>
              </a:rPr>
              <a:t> Chronic Dis 2015;12:140574</a:t>
            </a:r>
            <a:endParaRPr kumimoji="0" lang="en-US" sz="500" b="0" i="0" u="none" strike="noStrike" kern="1200" cap="none" spc="0" normalizeH="0" baseline="0" noProof="0" dirty="0">
              <a:ln>
                <a:noFill/>
              </a:ln>
              <a:solidFill>
                <a:srgbClr val="FFFFFF">
                  <a:lumMod val="65000"/>
                </a:srgbClr>
              </a:solidFill>
              <a:effectLst/>
              <a:uLnTx/>
              <a:uFillTx/>
              <a:latin typeface="Verdana" pitchFamily="80" charset="0"/>
              <a:ea typeface="ＭＳ Ｐゴシック" pitchFamily="8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srgbClr val="FFFFFF">
                  <a:lumMod val="65000"/>
                </a:srgbClr>
              </a:solidFill>
              <a:effectLst/>
              <a:uLnTx/>
              <a:uFillTx/>
              <a:latin typeface="Verdana" pitchFamily="80" charset="0"/>
              <a:ea typeface="ＭＳ Ｐゴシック" pitchFamily="80" charset="-128"/>
            </a:endParaRPr>
          </a:p>
        </p:txBody>
      </p:sp>
    </p:spTree>
    <p:extLst>
      <p:ext uri="{BB962C8B-B14F-4D97-AF65-F5344CB8AC3E}">
        <p14:creationId xmlns:p14="http://schemas.microsoft.com/office/powerpoint/2010/main" val="1784595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FA1B-3399-4D7A-B918-87D5921DEFFA}"/>
              </a:ext>
            </a:extLst>
          </p:cNvPr>
          <p:cNvSpPr>
            <a:spLocks noGrp="1"/>
          </p:cNvSpPr>
          <p:nvPr>
            <p:ph type="title"/>
          </p:nvPr>
        </p:nvSpPr>
        <p:spPr/>
        <p:txBody>
          <a:bodyPr/>
          <a:lstStyle/>
          <a:p>
            <a:r>
              <a:rPr lang="en-US" dirty="0"/>
              <a:t>Moving for better balance</a:t>
            </a:r>
          </a:p>
        </p:txBody>
      </p:sp>
      <p:sp>
        <p:nvSpPr>
          <p:cNvPr id="3" name="Content Placeholder 2">
            <a:extLst>
              <a:ext uri="{FF2B5EF4-FFF2-40B4-BE49-F238E27FC236}">
                <a16:creationId xmlns:a16="http://schemas.microsoft.com/office/drawing/2014/main" id="{0F476410-F053-493C-A7B3-94846C916BB4}"/>
              </a:ext>
            </a:extLst>
          </p:cNvPr>
          <p:cNvSpPr>
            <a:spLocks noGrp="1"/>
          </p:cNvSpPr>
          <p:nvPr>
            <p:ph sz="half" idx="1"/>
          </p:nvPr>
        </p:nvSpPr>
        <p:spPr>
          <a:xfrm>
            <a:off x="354013" y="1739900"/>
            <a:ext cx="8374062" cy="4375150"/>
          </a:xfrm>
        </p:spPr>
        <p:txBody>
          <a:bodyPr/>
          <a:lstStyle/>
          <a:p>
            <a:r>
              <a:rPr lang="en-US" sz="1900" b="1" cap="small" dirty="0"/>
              <a:t>The program is:</a:t>
            </a:r>
          </a:p>
          <a:p>
            <a:pPr marL="457200" indent="-457200">
              <a:buFont typeface="Arial" panose="020B0604020202020204" pitchFamily="34" charset="0"/>
              <a:buChar char="•"/>
            </a:pPr>
            <a:r>
              <a:rPr lang="en-US" sz="1800" dirty="0"/>
              <a:t>For individuals 65 years or older, physically mobile, with impaired stability and/or mobility and individuals 45 years or older with a condition that may impact stability and/or mobility</a:t>
            </a:r>
          </a:p>
          <a:p>
            <a:pPr marL="457200" indent="-457200">
              <a:buFont typeface="Arial" panose="020B0604020202020204" pitchFamily="34" charset="0"/>
              <a:buChar char="•"/>
            </a:pPr>
            <a:r>
              <a:rPr lang="en-US" sz="1800" dirty="0"/>
              <a:t>Small group program based on 8 forms of Tai-Chic based movements, modified specifically for falls prevention</a:t>
            </a:r>
          </a:p>
          <a:p>
            <a:pPr marL="457200" indent="-457200">
              <a:buFont typeface="Arial" panose="020B0604020202020204" pitchFamily="34" charset="0"/>
              <a:buChar char="•"/>
            </a:pPr>
            <a:r>
              <a:rPr lang="en-US" sz="1800" dirty="0"/>
              <a:t>Delivered in 12-week intervals: 24 sessions per cycle</a:t>
            </a:r>
          </a:p>
          <a:p>
            <a:pPr marL="457200" indent="-457200">
              <a:buFont typeface="Arial" panose="020B0604020202020204" pitchFamily="34" charset="0"/>
              <a:buChar char="•"/>
            </a:pPr>
            <a:r>
              <a:rPr lang="en-US" altLang="en-US" sz="1800" dirty="0"/>
              <a:t>Involves fitness checks, data collection, and data entry</a:t>
            </a:r>
          </a:p>
          <a:p>
            <a:pPr marL="457200" indent="-4572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EFD1306D-3993-4836-8E2D-653D0288BF5F}"/>
              </a:ext>
            </a:extLst>
          </p:cNvPr>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B2D5AC9-C07E-4D0F-9B68-74093CA5E8E6}"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pic>
        <p:nvPicPr>
          <p:cNvPr id="6" name="Picture 5">
            <a:extLst>
              <a:ext uri="{FF2B5EF4-FFF2-40B4-BE49-F238E27FC236}">
                <a16:creationId xmlns:a16="http://schemas.microsoft.com/office/drawing/2014/main" id="{7C7ECD57-DADB-44C6-BA35-A321C504111F}"/>
              </a:ext>
            </a:extLst>
          </p:cNvPr>
          <p:cNvPicPr>
            <a:picLocks noChangeAspect="1"/>
          </p:cNvPicPr>
          <p:nvPr/>
        </p:nvPicPr>
        <p:blipFill>
          <a:blip r:embed="rId3"/>
          <a:stretch>
            <a:fillRect/>
          </a:stretch>
        </p:blipFill>
        <p:spPr>
          <a:xfrm>
            <a:off x="4541044" y="4782360"/>
            <a:ext cx="4553535" cy="2075640"/>
          </a:xfrm>
          <a:prstGeom prst="rect">
            <a:avLst/>
          </a:prstGeom>
        </p:spPr>
      </p:pic>
    </p:spTree>
    <p:extLst>
      <p:ext uri="{BB962C8B-B14F-4D97-AF65-F5344CB8AC3E}">
        <p14:creationId xmlns:p14="http://schemas.microsoft.com/office/powerpoint/2010/main" val="101727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C39C-96B3-464B-8E7C-E1ECA2DBB3A9}"/>
              </a:ext>
            </a:extLst>
          </p:cNvPr>
          <p:cNvSpPr>
            <a:spLocks noGrp="1"/>
          </p:cNvSpPr>
          <p:nvPr>
            <p:ph type="title"/>
          </p:nvPr>
        </p:nvSpPr>
        <p:spPr>
          <a:xfrm>
            <a:off x="858047" y="431078"/>
            <a:ext cx="3552600" cy="1140000"/>
          </a:xfrm>
        </p:spPr>
        <p:txBody>
          <a:bodyPr/>
          <a:lstStyle/>
          <a:p>
            <a:r>
              <a:rPr lang="en-US" dirty="0"/>
              <a:t>ABOUT PCPCC</a:t>
            </a:r>
          </a:p>
        </p:txBody>
      </p:sp>
      <p:sp>
        <p:nvSpPr>
          <p:cNvPr id="3" name="Text Placeholder 2">
            <a:extLst>
              <a:ext uri="{FF2B5EF4-FFF2-40B4-BE49-F238E27FC236}">
                <a16:creationId xmlns:a16="http://schemas.microsoft.com/office/drawing/2014/main" id="{1876229A-FDCB-400D-B2B3-3254954EC59D}"/>
              </a:ext>
            </a:extLst>
          </p:cNvPr>
          <p:cNvSpPr>
            <a:spLocks noGrp="1"/>
          </p:cNvSpPr>
          <p:nvPr>
            <p:ph type="body" idx="1"/>
          </p:nvPr>
        </p:nvSpPr>
        <p:spPr>
          <a:xfrm>
            <a:off x="745953" y="1578626"/>
            <a:ext cx="6632553" cy="1373418"/>
          </a:xfrm>
        </p:spPr>
        <p:txBody>
          <a:bodyPr/>
          <a:lstStyle/>
          <a:p>
            <a:pPr marL="76186" indent="0">
              <a:spcBef>
                <a:spcPts val="0"/>
              </a:spcBef>
              <a:buNone/>
            </a:pPr>
            <a:r>
              <a:rPr lang="en-US" sz="2000" dirty="0">
                <a:solidFill>
                  <a:srgbClr val="A89D85"/>
                </a:solidFill>
              </a:rPr>
              <a:t>Patient Centered Primary Care Collaborative (PCPCC)</a:t>
            </a:r>
          </a:p>
          <a:p>
            <a:pPr marL="76186" indent="0">
              <a:spcBef>
                <a:spcPts val="0"/>
              </a:spcBef>
              <a:buNone/>
            </a:pPr>
            <a:endParaRPr lang="en-US" sz="300" dirty="0">
              <a:solidFill>
                <a:schemeClr val="bg2">
                  <a:lumMod val="25000"/>
                </a:schemeClr>
              </a:solidFill>
            </a:endParaRPr>
          </a:p>
          <a:p>
            <a:pPr marL="76186" indent="0">
              <a:spcBef>
                <a:spcPts val="0"/>
              </a:spcBef>
              <a:buNone/>
              <a:defRPr/>
            </a:pPr>
            <a:r>
              <a:rPr lang="en-US" sz="2000" dirty="0">
                <a:solidFill>
                  <a:schemeClr val="bg2">
                    <a:lumMod val="25000"/>
                  </a:schemeClr>
                </a:solidFill>
              </a:rPr>
              <a:t>Mission: </a:t>
            </a:r>
          </a:p>
          <a:p>
            <a:pPr marL="76186" indent="0">
              <a:buNone/>
              <a:defRPr/>
            </a:pPr>
            <a:r>
              <a:rPr lang="en-US" sz="1400" dirty="0">
                <a:solidFill>
                  <a:schemeClr val="bg2">
                    <a:lumMod val="25000"/>
                  </a:schemeClr>
                </a:solidFill>
              </a:rPr>
              <a:t>To promote collaborative approaches to primary care improvement</a:t>
            </a:r>
            <a:endParaRPr lang="en-US" sz="2000" dirty="0">
              <a:solidFill>
                <a:schemeClr val="bg2">
                  <a:lumMod val="25000"/>
                </a:schemeClr>
              </a:solidFill>
            </a:endParaRPr>
          </a:p>
          <a:p>
            <a:endParaRPr lang="en-US" sz="2000" dirty="0">
              <a:solidFill>
                <a:schemeClr val="bg2">
                  <a:lumMod val="25000"/>
                </a:schemeClr>
              </a:solidFill>
            </a:endParaRPr>
          </a:p>
          <a:p>
            <a:endParaRPr lang="en-US" dirty="0"/>
          </a:p>
        </p:txBody>
      </p:sp>
      <p:sp>
        <p:nvSpPr>
          <p:cNvPr id="5" name="Text Placeholder 2">
            <a:extLst>
              <a:ext uri="{FF2B5EF4-FFF2-40B4-BE49-F238E27FC236}">
                <a16:creationId xmlns:a16="http://schemas.microsoft.com/office/drawing/2014/main" id="{21FB6CD1-1001-4811-9F0D-E42A65ACA78D}"/>
              </a:ext>
            </a:extLst>
          </p:cNvPr>
          <p:cNvSpPr txBox="1">
            <a:spLocks/>
          </p:cNvSpPr>
          <p:nvPr/>
        </p:nvSpPr>
        <p:spPr>
          <a:xfrm>
            <a:off x="909595" y="2720968"/>
            <a:ext cx="4619876" cy="1739873"/>
          </a:xfrm>
          <a:prstGeom prst="rect">
            <a:avLst/>
          </a:prstGeom>
        </p:spPr>
        <p:txBody>
          <a:bodyPr lIns="91426" tIns="45713" rIns="91426" bIns="45713"/>
          <a:lstStyle>
            <a:lvl1pPr marL="266700" indent="-266700" algn="l" defTabSz="914400" rtl="0" eaLnBrk="1" latinLnBrk="0" hangingPunct="1">
              <a:lnSpc>
                <a:spcPct val="90000"/>
              </a:lnSpc>
              <a:spcBef>
                <a:spcPts val="1000"/>
              </a:spcBef>
              <a:buClr>
                <a:schemeClr val="accent1"/>
              </a:buClr>
              <a:buFont typeface="Corbel" panose="020B0503020204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buClr>
                <a:srgbClr val="0DB7C4"/>
              </a:buClr>
              <a:buFont typeface="Source Sans Pro" panose="020B0503030403020204" pitchFamily="34" charset="0"/>
              <a:buChar char="▷"/>
            </a:pPr>
            <a:r>
              <a:rPr lang="en-US" sz="1200" dirty="0">
                <a:solidFill>
                  <a:schemeClr val="tx1">
                    <a:lumMod val="65000"/>
                    <a:lumOff val="35000"/>
                  </a:schemeClr>
                </a:solidFill>
                <a:latin typeface="Source Sans Pro" panose="020B0503030403020204" pitchFamily="34" charset="0"/>
                <a:ea typeface="Source Sans Pro" panose="020B0503030403020204" pitchFamily="34" charset="0"/>
              </a:rPr>
              <a:t>Patient-Centered Care </a:t>
            </a:r>
          </a:p>
          <a:p>
            <a:pPr algn="just">
              <a:lnSpc>
                <a:spcPct val="100000"/>
              </a:lnSpc>
              <a:spcBef>
                <a:spcPts val="600"/>
              </a:spcBef>
              <a:buClr>
                <a:srgbClr val="0DB7C4"/>
              </a:buClr>
              <a:buFont typeface="Source Sans Pro" panose="020B0503030403020204" pitchFamily="34" charset="0"/>
              <a:buChar char="▷"/>
            </a:pPr>
            <a:r>
              <a:rPr lang="en-US" sz="1200" dirty="0">
                <a:solidFill>
                  <a:schemeClr val="tx1">
                    <a:lumMod val="65000"/>
                    <a:lumOff val="35000"/>
                  </a:schemeClr>
                </a:solidFill>
                <a:latin typeface="Source Sans Pro" panose="020B0503030403020204" pitchFamily="34" charset="0"/>
                <a:ea typeface="Source Sans Pro" panose="020B0503030403020204" pitchFamily="34" charset="0"/>
              </a:rPr>
              <a:t>Person Family Engagement</a:t>
            </a:r>
          </a:p>
          <a:p>
            <a:pPr algn="just">
              <a:lnSpc>
                <a:spcPct val="100000"/>
              </a:lnSpc>
              <a:spcBef>
                <a:spcPts val="600"/>
              </a:spcBef>
              <a:buClr>
                <a:srgbClr val="0DB7C4"/>
              </a:buClr>
              <a:buFont typeface="Source Sans Pro" panose="020B0503030403020204" pitchFamily="34" charset="0"/>
              <a:buChar char="▷"/>
            </a:pPr>
            <a:r>
              <a:rPr lang="en-US" sz="1200" dirty="0">
                <a:solidFill>
                  <a:schemeClr val="tx1">
                    <a:lumMod val="65000"/>
                    <a:lumOff val="35000"/>
                  </a:schemeClr>
                </a:solidFill>
                <a:latin typeface="Source Sans Pro" panose="020B0503030403020204" pitchFamily="34" charset="0"/>
                <a:ea typeface="Source Sans Pro" panose="020B0503030403020204" pitchFamily="34" charset="0"/>
              </a:rPr>
              <a:t>Patient Activation</a:t>
            </a:r>
          </a:p>
          <a:p>
            <a:pPr algn="just">
              <a:lnSpc>
                <a:spcPct val="100000"/>
              </a:lnSpc>
              <a:spcBef>
                <a:spcPts val="600"/>
              </a:spcBef>
              <a:buClr>
                <a:srgbClr val="0DB7C4"/>
              </a:buClr>
              <a:buFont typeface="Source Sans Pro" panose="020B0503030403020204" pitchFamily="34" charset="0"/>
              <a:buChar char="▷"/>
            </a:pPr>
            <a:r>
              <a:rPr lang="en-US" sz="1200" dirty="0">
                <a:solidFill>
                  <a:schemeClr val="tx1">
                    <a:lumMod val="65000"/>
                    <a:lumOff val="35000"/>
                  </a:schemeClr>
                </a:solidFill>
                <a:latin typeface="Source Sans Pro" panose="020B0503030403020204" pitchFamily="34" charset="0"/>
                <a:ea typeface="Source Sans Pro" panose="020B0503030403020204" pitchFamily="34" charset="0"/>
              </a:rPr>
              <a:t>Improved Cost/Quality/Experience Outcomes</a:t>
            </a:r>
            <a:endParaRPr lang="en-ZA" sz="1200" dirty="0">
              <a:latin typeface="Source Sans Pro" panose="020B0503030403020204" pitchFamily="34" charset="0"/>
              <a:ea typeface="Source Sans Pro" panose="020B0503030403020204" pitchFamily="34" charset="0"/>
            </a:endParaRPr>
          </a:p>
        </p:txBody>
      </p:sp>
      <p:sp>
        <p:nvSpPr>
          <p:cNvPr id="8" name="TextBox 7">
            <a:extLst>
              <a:ext uri="{FF2B5EF4-FFF2-40B4-BE49-F238E27FC236}">
                <a16:creationId xmlns:a16="http://schemas.microsoft.com/office/drawing/2014/main" id="{3DB41A56-873F-417C-8C2F-5083F458156C}"/>
              </a:ext>
            </a:extLst>
          </p:cNvPr>
          <p:cNvSpPr txBox="1"/>
          <p:nvPr/>
        </p:nvSpPr>
        <p:spPr>
          <a:xfrm>
            <a:off x="909618" y="3820014"/>
            <a:ext cx="3501053" cy="938704"/>
          </a:xfrm>
          <a:prstGeom prst="rect">
            <a:avLst/>
          </a:prstGeom>
          <a:noFill/>
        </p:spPr>
        <p:txBody>
          <a:bodyPr wrap="square" lIns="91426" tIns="45713" rIns="91426" bIns="45713" rtlCol="0">
            <a:spAutoFit/>
          </a:bodyPr>
          <a:lstStyle/>
          <a:p>
            <a:r>
              <a:rPr lang="en-US" sz="1100" b="1" dirty="0">
                <a:solidFill>
                  <a:srgbClr val="00529C"/>
                </a:solidFill>
                <a:latin typeface="Source Sans Pro" panose="020B0503030403020204" pitchFamily="34" charset="0"/>
                <a:ea typeface="Source Sans Pro" panose="020B0503030403020204" pitchFamily="34" charset="0"/>
              </a:rPr>
              <a:t>PCPCC Support and Alignment Network (PCPCC SAN) </a:t>
            </a:r>
            <a:r>
              <a:rPr lang="en-US" sz="1100" dirty="0">
                <a:solidFill>
                  <a:srgbClr val="00529C"/>
                </a:solidFill>
                <a:latin typeface="Source Sans Pro" panose="020B0503030403020204" pitchFamily="34" charset="0"/>
                <a:ea typeface="Source Sans Pro" panose="020B0503030403020204" pitchFamily="34" charset="0"/>
              </a:rPr>
              <a:t>is a collaborative approach to improving person and family, clinician, and community strategies for engagement</a:t>
            </a:r>
          </a:p>
          <a:p>
            <a:endParaRPr lang="en-US" sz="1100" dirty="0">
              <a:solidFill>
                <a:srgbClr val="00529C"/>
              </a:solidFill>
              <a:latin typeface="Source Sans Pro" panose="020B0503030403020204" pitchFamily="34" charset="0"/>
              <a:ea typeface="Source Sans Pro" panose="020B0503030403020204" pitchFamily="34" charset="0"/>
            </a:endParaRPr>
          </a:p>
        </p:txBody>
      </p:sp>
      <p:pic>
        <p:nvPicPr>
          <p:cNvPr id="10" name="Picture 2" descr="https://www.pcpcc.org/sites/default/files/styles/node-default/public/field/image/shared_icons.png?itok=c4qwJigu">
            <a:extLst>
              <a:ext uri="{FF2B5EF4-FFF2-40B4-BE49-F238E27FC236}">
                <a16:creationId xmlns:a16="http://schemas.microsoft.com/office/drawing/2014/main" id="{D3211484-9398-4C72-85D7-36DE59E37D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8926" y="2236521"/>
            <a:ext cx="2439748" cy="142081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98D48A2-56C4-4D50-AC0D-7D67522FDE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743" y="4828622"/>
            <a:ext cx="2220860" cy="309840"/>
          </a:xfrm>
          <a:prstGeom prst="rect">
            <a:avLst/>
          </a:prstGeom>
        </p:spPr>
      </p:pic>
      <p:sp>
        <p:nvSpPr>
          <p:cNvPr id="12" name="Rectangle 11">
            <a:extLst>
              <a:ext uri="{FF2B5EF4-FFF2-40B4-BE49-F238E27FC236}">
                <a16:creationId xmlns:a16="http://schemas.microsoft.com/office/drawing/2014/main" id="{1E5E7E04-0E4A-4F00-A214-A0C11DF0DFA4}"/>
              </a:ext>
            </a:extLst>
          </p:cNvPr>
          <p:cNvSpPr/>
          <p:nvPr/>
        </p:nvSpPr>
        <p:spPr>
          <a:xfrm>
            <a:off x="5094934" y="7819363"/>
            <a:ext cx="2002137" cy="740558"/>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sz="1400" dirty="0"/>
          </a:p>
        </p:txBody>
      </p:sp>
      <p:pic>
        <p:nvPicPr>
          <p:cNvPr id="13" name="Picture 12">
            <a:extLst>
              <a:ext uri="{FF2B5EF4-FFF2-40B4-BE49-F238E27FC236}">
                <a16:creationId xmlns:a16="http://schemas.microsoft.com/office/drawing/2014/main" id="{08ADAD1A-433A-4872-9BEB-070B49A702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2397" y="3876300"/>
            <a:ext cx="4250270" cy="1904649"/>
          </a:xfrm>
          <a:prstGeom prst="rect">
            <a:avLst/>
          </a:prstGeom>
          <a:ln w="19050">
            <a:solidFill>
              <a:srgbClr val="A89D85"/>
            </a:solidFill>
          </a:ln>
        </p:spPr>
      </p:pic>
      <p:pic>
        <p:nvPicPr>
          <p:cNvPr id="14" name="Picture 13">
            <a:extLst>
              <a:ext uri="{FF2B5EF4-FFF2-40B4-BE49-F238E27FC236}">
                <a16:creationId xmlns:a16="http://schemas.microsoft.com/office/drawing/2014/main" id="{98F0891E-5848-4A91-AF69-A108854E6F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92030" y="971581"/>
            <a:ext cx="1415141" cy="632033"/>
          </a:xfrm>
          <a:prstGeom prst="rect">
            <a:avLst/>
          </a:prstGeom>
        </p:spPr>
      </p:pic>
    </p:spTree>
    <p:extLst>
      <p:ext uri="{BB962C8B-B14F-4D97-AF65-F5344CB8AC3E}">
        <p14:creationId xmlns:p14="http://schemas.microsoft.com/office/powerpoint/2010/main" val="4194643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rPr>
              <a:t>Clinical integration examples</a:t>
            </a:r>
            <a:endParaRPr lang="en-US" b="1" dirty="0">
              <a:solidFill>
                <a:schemeClr val="accent4"/>
              </a:solidFill>
            </a:endParaRPr>
          </a:p>
        </p:txBody>
      </p:sp>
      <p:sp>
        <p:nvSpPr>
          <p:cNvPr id="4" name="Slide Number Placeholder 3">
            <a:extLst>
              <a:ext uri="{FF2B5EF4-FFF2-40B4-BE49-F238E27FC236}">
                <a16:creationId xmlns:a16="http://schemas.microsoft.com/office/drawing/2014/main" id="{8D6D1D1F-0A05-41E3-AB00-B55329428226}"/>
              </a:ext>
            </a:extLst>
          </p:cNvPr>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01E5024-4508-4C23-92AD-21BD3B3A4580}"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40</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graphicFrame>
        <p:nvGraphicFramePr>
          <p:cNvPr id="8" name="Content Placeholder 6">
            <a:extLst>
              <a:ext uri="{FF2B5EF4-FFF2-40B4-BE49-F238E27FC236}">
                <a16:creationId xmlns:a16="http://schemas.microsoft.com/office/drawing/2014/main" id="{DAB46A89-C4A9-4EB3-B775-52EF9CA17DE1}"/>
              </a:ext>
            </a:extLst>
          </p:cNvPr>
          <p:cNvGraphicFramePr>
            <a:graphicFrameLocks/>
          </p:cNvGraphicFramePr>
          <p:nvPr/>
        </p:nvGraphicFramePr>
        <p:xfrm>
          <a:off x="0" y="1943318"/>
          <a:ext cx="9144060" cy="1327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6">
            <a:extLst>
              <a:ext uri="{FF2B5EF4-FFF2-40B4-BE49-F238E27FC236}">
                <a16:creationId xmlns:a16="http://schemas.microsoft.com/office/drawing/2014/main" id="{45B97A8A-6AD7-4C13-A80E-DC68F86A7646}"/>
              </a:ext>
            </a:extLst>
          </p:cNvPr>
          <p:cNvGraphicFramePr>
            <a:graphicFrameLocks/>
          </p:cNvGraphicFramePr>
          <p:nvPr/>
        </p:nvGraphicFramePr>
        <p:xfrm>
          <a:off x="0" y="4649744"/>
          <a:ext cx="9144060" cy="13271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Content Placeholder 6">
            <a:extLst>
              <a:ext uri="{FF2B5EF4-FFF2-40B4-BE49-F238E27FC236}">
                <a16:creationId xmlns:a16="http://schemas.microsoft.com/office/drawing/2014/main" id="{A6BAB94E-A789-48FA-BA15-11700C064971}"/>
              </a:ext>
            </a:extLst>
          </p:cNvPr>
          <p:cNvGraphicFramePr>
            <a:graphicFrameLocks/>
          </p:cNvGraphicFramePr>
          <p:nvPr/>
        </p:nvGraphicFramePr>
        <p:xfrm>
          <a:off x="0" y="3296118"/>
          <a:ext cx="9144060" cy="132714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0565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spcAft>
                <a:spcPts val="1200"/>
              </a:spcAft>
            </a:pPr>
            <a:r>
              <a:rPr lang="en-US" sz="6600" dirty="0">
                <a:solidFill>
                  <a:schemeClr val="bg2"/>
                </a:solidFill>
              </a:rPr>
              <a:t>Where to start?</a:t>
            </a:r>
          </a:p>
        </p:txBody>
      </p:sp>
    </p:spTree>
    <p:extLst>
      <p:ext uri="{BB962C8B-B14F-4D97-AF65-F5344CB8AC3E}">
        <p14:creationId xmlns:p14="http://schemas.microsoft.com/office/powerpoint/2010/main" val="3686530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bwMode="auto">
          <a:xfrm>
            <a:off x="4528657" y="3748467"/>
            <a:ext cx="0" cy="861237"/>
          </a:xfrm>
          <a:prstGeom prst="line">
            <a:avLst/>
          </a:prstGeom>
          <a:solidFill>
            <a:schemeClr val="accent1"/>
          </a:solidFill>
          <a:ln w="38100" cap="rnd" cmpd="sng" algn="ctr">
            <a:solidFill>
              <a:schemeClr val="accent4"/>
            </a:solidFill>
            <a:prstDash val="sysDot"/>
            <a:round/>
            <a:headEnd type="none" w="med" len="med"/>
            <a:tailEnd type="none" w="med" len="med"/>
          </a:ln>
          <a:effectLst/>
        </p:spPr>
      </p:cxnSp>
      <p:cxnSp>
        <p:nvCxnSpPr>
          <p:cNvPr id="16" name="Straight Connector 15"/>
          <p:cNvCxnSpPr>
            <a:cxnSpLocks/>
            <a:stCxn id="22" idx="2"/>
          </p:cNvCxnSpPr>
          <p:nvPr/>
        </p:nvCxnSpPr>
        <p:spPr bwMode="auto">
          <a:xfrm>
            <a:off x="2923000" y="1812770"/>
            <a:ext cx="0" cy="1465367"/>
          </a:xfrm>
          <a:prstGeom prst="line">
            <a:avLst/>
          </a:prstGeom>
          <a:solidFill>
            <a:schemeClr val="accent1"/>
          </a:solidFill>
          <a:ln w="38100" cap="rnd" cmpd="sng" algn="ctr">
            <a:solidFill>
              <a:schemeClr val="accent4"/>
            </a:solidFill>
            <a:prstDash val="sysDot"/>
            <a:round/>
            <a:headEnd type="none" w="med" len="med"/>
            <a:tailEnd type="none" w="med" len="med"/>
          </a:ln>
          <a:effectLst/>
        </p:spPr>
      </p:cxnSp>
      <p:cxnSp>
        <p:nvCxnSpPr>
          <p:cNvPr id="7" name="Straight Connector 6"/>
          <p:cNvCxnSpPr/>
          <p:nvPr/>
        </p:nvCxnSpPr>
        <p:spPr bwMode="auto">
          <a:xfrm>
            <a:off x="2041223" y="3416262"/>
            <a:ext cx="6485136" cy="28687"/>
          </a:xfrm>
          <a:prstGeom prst="line">
            <a:avLst/>
          </a:prstGeom>
          <a:solidFill>
            <a:schemeClr val="accent1"/>
          </a:solidFill>
          <a:ln w="190500" cap="rnd" cmpd="sng" algn="ctr">
            <a:solidFill>
              <a:schemeClr val="accent4"/>
            </a:solidFill>
            <a:prstDash val="solid"/>
            <a:round/>
            <a:headEnd type="none" w="med" len="med"/>
            <a:tailEnd type="none" w="med" len="med"/>
          </a:ln>
          <a:effectLst/>
        </p:spPr>
      </p:cxnSp>
      <p:sp>
        <p:nvSpPr>
          <p:cNvPr id="5" name="Rounded Rectangle 4"/>
          <p:cNvSpPr/>
          <p:nvPr/>
        </p:nvSpPr>
        <p:spPr bwMode="auto">
          <a:xfrm>
            <a:off x="1" y="2459809"/>
            <a:ext cx="2154374" cy="2200642"/>
          </a:xfrm>
          <a:prstGeom prst="roundRect">
            <a:avLst>
              <a:gd name="adj" fmla="val 6863"/>
            </a:avLst>
          </a:prstGeom>
          <a:solidFill>
            <a:schemeClr val="accent5"/>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chet Bold" panose="020F0803030404040204" pitchFamily="34" charset="0"/>
              <a:ea typeface="ＭＳ Ｐゴシック" pitchFamily="64" charset="-128"/>
              <a:cs typeface="ＭＳ Ｐゴシック" pitchFamily="64" charset="-128"/>
            </a:endParaRPr>
          </a:p>
        </p:txBody>
      </p:sp>
      <p:sp>
        <p:nvSpPr>
          <p:cNvPr id="6" name="TextBox 5"/>
          <p:cNvSpPr txBox="1"/>
          <p:nvPr/>
        </p:nvSpPr>
        <p:spPr>
          <a:xfrm>
            <a:off x="68961" y="2592347"/>
            <a:ext cx="1972110" cy="1374222"/>
          </a:xfrm>
          <a:prstGeom prst="rect">
            <a:avLst/>
          </a:prstGeom>
          <a:noFill/>
        </p:spPr>
        <p:txBody>
          <a:bodyPr wrap="square" rtlCol="0">
            <a:spAutoFit/>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chet Bold" panose="020F0803030404040204" pitchFamily="34" charset="0"/>
                <a:ea typeface="ＭＳ Ｐゴシック" pitchFamily="80" charset="-128"/>
              </a:rPr>
              <a:t>Articulate and formalize:</a:t>
            </a:r>
          </a:p>
          <a:p>
            <a:pPr marL="285750" marR="0" lvl="0" indent="-285750" algn="l" defTabSz="914400" rtl="0" eaLnBrk="0" fontAlgn="base" latinLnBrk="0" hangingPunct="0">
              <a:lnSpc>
                <a:spcPct val="85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chet Bold" panose="020F0803030404040204" pitchFamily="34" charset="0"/>
                <a:ea typeface="ＭＳ Ｐゴシック" pitchFamily="80" charset="-128"/>
              </a:rPr>
              <a:t>Shared goals &amp; objectives</a:t>
            </a:r>
          </a:p>
          <a:p>
            <a:pPr marL="285750" marR="0" lvl="0" indent="-285750" algn="l" defTabSz="914400" rtl="0" eaLnBrk="0" fontAlgn="base" latinLnBrk="0" hangingPunct="0">
              <a:lnSpc>
                <a:spcPct val="85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chet Bold" panose="020F0803030404040204" pitchFamily="34" charset="0"/>
                <a:ea typeface="ＭＳ Ｐゴシック" pitchFamily="80" charset="-128"/>
              </a:rPr>
              <a:t>Roles </a:t>
            </a:r>
          </a:p>
          <a:p>
            <a:pPr marL="285750" marR="0" lvl="0" indent="-285750" algn="l" defTabSz="914400" rtl="0" eaLnBrk="0" fontAlgn="base" latinLnBrk="0" hangingPunct="0">
              <a:lnSpc>
                <a:spcPct val="85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chet Bold" panose="020F0803030404040204" pitchFamily="34" charset="0"/>
                <a:ea typeface="ＭＳ Ｐゴシック" pitchFamily="80" charset="-128"/>
              </a:rPr>
              <a:t>Sustainability plan</a:t>
            </a:r>
          </a:p>
        </p:txBody>
      </p:sp>
      <p:sp>
        <p:nvSpPr>
          <p:cNvPr id="9" name="Oval 8"/>
          <p:cNvSpPr/>
          <p:nvPr/>
        </p:nvSpPr>
        <p:spPr bwMode="auto">
          <a:xfrm>
            <a:off x="2593239" y="3059239"/>
            <a:ext cx="660398" cy="660873"/>
          </a:xfrm>
          <a:prstGeom prst="ellipse">
            <a:avLst/>
          </a:prstGeom>
          <a:solidFill>
            <a:schemeClr val="accent5"/>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sp>
        <p:nvSpPr>
          <p:cNvPr id="10" name="Oval 9"/>
          <p:cNvSpPr/>
          <p:nvPr/>
        </p:nvSpPr>
        <p:spPr bwMode="auto">
          <a:xfrm>
            <a:off x="4185577" y="3087594"/>
            <a:ext cx="660398" cy="660873"/>
          </a:xfrm>
          <a:prstGeom prst="ellipse">
            <a:avLst/>
          </a:prstGeom>
          <a:solidFill>
            <a:schemeClr val="accent5"/>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sp>
        <p:nvSpPr>
          <p:cNvPr id="11" name="Oval 10"/>
          <p:cNvSpPr/>
          <p:nvPr/>
        </p:nvSpPr>
        <p:spPr bwMode="auto">
          <a:xfrm>
            <a:off x="5777915" y="3093401"/>
            <a:ext cx="660398" cy="660873"/>
          </a:xfrm>
          <a:prstGeom prst="ellipse">
            <a:avLst/>
          </a:prstGeom>
          <a:solidFill>
            <a:schemeClr val="accent5"/>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cxnSp>
        <p:nvCxnSpPr>
          <p:cNvPr id="19" name="Straight Connector 18"/>
          <p:cNvCxnSpPr/>
          <p:nvPr/>
        </p:nvCxnSpPr>
        <p:spPr bwMode="auto">
          <a:xfrm>
            <a:off x="7713333" y="3724793"/>
            <a:ext cx="0" cy="861237"/>
          </a:xfrm>
          <a:prstGeom prst="line">
            <a:avLst/>
          </a:prstGeom>
          <a:solidFill>
            <a:schemeClr val="accent1"/>
          </a:solidFill>
          <a:ln w="38100" cap="rnd" cmpd="sng" algn="ctr">
            <a:solidFill>
              <a:schemeClr val="accent4"/>
            </a:solidFill>
            <a:prstDash val="sysDot"/>
            <a:round/>
            <a:headEnd type="none" w="med" len="med"/>
            <a:tailEnd type="none" w="med" len="med"/>
          </a:ln>
          <a:effectLst/>
        </p:spPr>
      </p:cxnSp>
      <p:sp>
        <p:nvSpPr>
          <p:cNvPr id="20" name="Oval 19"/>
          <p:cNvSpPr/>
          <p:nvPr/>
        </p:nvSpPr>
        <p:spPr bwMode="auto">
          <a:xfrm>
            <a:off x="7370253" y="3063920"/>
            <a:ext cx="660398" cy="660873"/>
          </a:xfrm>
          <a:prstGeom prst="ellipse">
            <a:avLst/>
          </a:prstGeom>
          <a:solidFill>
            <a:schemeClr val="accent5"/>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sp>
        <p:nvSpPr>
          <p:cNvPr id="22" name="TextBox 21"/>
          <p:cNvSpPr txBox="1"/>
          <p:nvPr/>
        </p:nvSpPr>
        <p:spPr>
          <a:xfrm>
            <a:off x="1910628" y="1354183"/>
            <a:ext cx="2024743" cy="458587"/>
          </a:xfrm>
          <a:prstGeom prst="rect">
            <a:avLst/>
          </a:prstGeom>
          <a:noFill/>
        </p:spPr>
        <p:txBody>
          <a:bodyPr wrap="square" rtlCol="0">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lumMod val="50000"/>
                    <a:lumOff val="50000"/>
                  </a:srgbClr>
                </a:solidFill>
                <a:effectLst/>
                <a:uLnTx/>
                <a:uFillTx/>
                <a:latin typeface="Cachet Bold" panose="020F0803030404040204" pitchFamily="34" charset="0"/>
                <a:ea typeface="ＭＳ Ｐゴシック" pitchFamily="80" charset="-128"/>
              </a:rPr>
              <a:t>DEVELOP FORMAL REFERRAL  PATHWAY</a:t>
            </a:r>
          </a:p>
        </p:txBody>
      </p:sp>
      <p:sp>
        <p:nvSpPr>
          <p:cNvPr id="23" name="TextBox 22"/>
          <p:cNvSpPr txBox="1"/>
          <p:nvPr/>
        </p:nvSpPr>
        <p:spPr>
          <a:xfrm>
            <a:off x="4911152" y="1327872"/>
            <a:ext cx="2393923" cy="458587"/>
          </a:xfrm>
          <a:prstGeom prst="rect">
            <a:avLst/>
          </a:prstGeom>
          <a:noFill/>
        </p:spPr>
        <p:txBody>
          <a:bodyPr wrap="square" rtlCol="0">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lumMod val="50000"/>
                    <a:lumOff val="50000"/>
                  </a:srgbClr>
                </a:solidFill>
                <a:effectLst/>
                <a:uLnTx/>
                <a:uFillTx/>
                <a:latin typeface="Cachet Bold" panose="020F0803030404040204" pitchFamily="34" charset="0"/>
                <a:ea typeface="ＭＳ Ｐゴシック" pitchFamily="80" charset="-128"/>
              </a:rPr>
              <a:t>IMPLEMENT A SUSTAINABILITY PLAN</a:t>
            </a:r>
          </a:p>
        </p:txBody>
      </p:sp>
      <p:sp>
        <p:nvSpPr>
          <p:cNvPr id="24" name="TextBox 23"/>
          <p:cNvSpPr txBox="1"/>
          <p:nvPr/>
        </p:nvSpPr>
        <p:spPr>
          <a:xfrm>
            <a:off x="3393195" y="4671911"/>
            <a:ext cx="2280492" cy="458587"/>
          </a:xfrm>
          <a:prstGeom prst="rect">
            <a:avLst/>
          </a:prstGeom>
          <a:noFill/>
        </p:spPr>
        <p:txBody>
          <a:bodyPr wrap="square" rtlCol="0">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lumMod val="50000"/>
                    <a:lumOff val="50000"/>
                  </a:srgbClr>
                </a:solidFill>
                <a:effectLst/>
                <a:uLnTx/>
                <a:uFillTx/>
                <a:latin typeface="Cachet Bold" panose="020F0803030404040204" pitchFamily="34" charset="0"/>
                <a:ea typeface="ＭＳ Ｐゴシック" pitchFamily="80" charset="-128"/>
              </a:rPr>
              <a:t>CBO BECOMES PREFERRED PROVIDER</a:t>
            </a:r>
          </a:p>
        </p:txBody>
      </p:sp>
      <p:sp>
        <p:nvSpPr>
          <p:cNvPr id="25" name="TextBox 24"/>
          <p:cNvSpPr txBox="1"/>
          <p:nvPr/>
        </p:nvSpPr>
        <p:spPr>
          <a:xfrm>
            <a:off x="6566054" y="4670923"/>
            <a:ext cx="2258926" cy="458587"/>
          </a:xfrm>
          <a:prstGeom prst="rect">
            <a:avLst/>
          </a:prstGeom>
          <a:noFill/>
        </p:spPr>
        <p:txBody>
          <a:bodyPr wrap="square" rtlCol="0">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lumMod val="50000"/>
                    <a:lumOff val="50000"/>
                  </a:srgbClr>
                </a:solidFill>
                <a:effectLst/>
                <a:uLnTx/>
                <a:uFillTx/>
                <a:latin typeface="Cachet Bold" panose="020F0803030404040204" pitchFamily="34" charset="0"/>
                <a:ea typeface="ＭＳ Ｐゴシック" pitchFamily="80" charset="-128"/>
              </a:rPr>
              <a:t>ONGOING PARTNERSHIP EVALUATION</a:t>
            </a:r>
          </a:p>
        </p:txBody>
      </p:sp>
      <p:cxnSp>
        <p:nvCxnSpPr>
          <p:cNvPr id="27" name="Straight Connector 26"/>
          <p:cNvCxnSpPr/>
          <p:nvPr/>
        </p:nvCxnSpPr>
        <p:spPr bwMode="auto">
          <a:xfrm>
            <a:off x="8582257" y="3116281"/>
            <a:ext cx="242723" cy="328668"/>
          </a:xfrm>
          <a:prstGeom prst="line">
            <a:avLst/>
          </a:prstGeom>
          <a:solidFill>
            <a:schemeClr val="accent1"/>
          </a:solidFill>
          <a:ln w="190500" cap="rnd" cmpd="sng" algn="ctr">
            <a:solidFill>
              <a:schemeClr val="accent4"/>
            </a:solidFill>
            <a:prstDash val="solid"/>
            <a:round/>
            <a:headEnd type="none" w="med" len="med"/>
            <a:tailEnd type="none" w="med" len="med"/>
          </a:ln>
          <a:effectLst/>
        </p:spPr>
      </p:cxnSp>
      <p:cxnSp>
        <p:nvCxnSpPr>
          <p:cNvPr id="29" name="Straight Connector 28"/>
          <p:cNvCxnSpPr/>
          <p:nvPr/>
        </p:nvCxnSpPr>
        <p:spPr bwMode="auto">
          <a:xfrm flipV="1">
            <a:off x="8591064" y="3444949"/>
            <a:ext cx="234068" cy="332205"/>
          </a:xfrm>
          <a:prstGeom prst="line">
            <a:avLst/>
          </a:prstGeom>
          <a:solidFill>
            <a:schemeClr val="accent1"/>
          </a:solidFill>
          <a:ln w="190500" cap="rnd" cmpd="sng" algn="ctr">
            <a:solidFill>
              <a:schemeClr val="accent4"/>
            </a:solidFill>
            <a:prstDash val="solid"/>
            <a:round/>
            <a:headEnd type="none" w="med" len="med"/>
            <a:tailEnd type="none" w="med" len="med"/>
          </a:ln>
          <a:effectLst/>
        </p:spPr>
      </p:cxnSp>
      <p:sp>
        <p:nvSpPr>
          <p:cNvPr id="26" name="Title 1"/>
          <p:cNvSpPr txBox="1">
            <a:spLocks/>
          </p:cNvSpPr>
          <p:nvPr/>
        </p:nvSpPr>
        <p:spPr>
          <a:xfrm>
            <a:off x="323347" y="328923"/>
            <a:ext cx="8374062" cy="844550"/>
          </a:xfrm>
          <a:prstGeom prst="rect">
            <a:avLst/>
          </a:prstGeom>
        </p:spPr>
        <p:txBody>
          <a:bodyPr/>
          <a:lstStyle>
            <a:lvl1pPr algn="l" rtl="0" eaLnBrk="0" fontAlgn="base" hangingPunct="0">
              <a:spcBef>
                <a:spcPct val="0"/>
              </a:spcBef>
              <a:spcAft>
                <a:spcPct val="0"/>
              </a:spcAft>
              <a:defRPr sz="2600" b="1" cap="all">
                <a:solidFill>
                  <a:srgbClr val="0089D0"/>
                </a:solidFill>
                <a:latin typeface="+mj-lt"/>
                <a:ea typeface="ＭＳ Ｐゴシック" pitchFamily="34" charset="-128"/>
                <a:cs typeface="+mj-cs"/>
              </a:defRPr>
            </a:lvl1pPr>
            <a:lvl2pPr algn="l" rtl="0" eaLnBrk="0" fontAlgn="base" hangingPunct="0">
              <a:spcBef>
                <a:spcPct val="0"/>
              </a:spcBef>
              <a:spcAft>
                <a:spcPct val="0"/>
              </a:spcAft>
              <a:defRPr sz="2600" b="1">
                <a:solidFill>
                  <a:srgbClr val="0089D0"/>
                </a:solidFill>
                <a:latin typeface="Verdana" pitchFamily="64" charset="0"/>
                <a:ea typeface="ＭＳ Ｐゴシック" pitchFamily="34" charset="-128"/>
                <a:cs typeface="ＭＳ Ｐゴシック" pitchFamily="64" charset="-128"/>
              </a:defRPr>
            </a:lvl2pPr>
            <a:lvl3pPr algn="l" rtl="0" eaLnBrk="0" fontAlgn="base" hangingPunct="0">
              <a:spcBef>
                <a:spcPct val="0"/>
              </a:spcBef>
              <a:spcAft>
                <a:spcPct val="0"/>
              </a:spcAft>
              <a:defRPr sz="2600" b="1">
                <a:solidFill>
                  <a:srgbClr val="0089D0"/>
                </a:solidFill>
                <a:latin typeface="Verdana" pitchFamily="64" charset="0"/>
                <a:ea typeface="ＭＳ Ｐゴシック" pitchFamily="34" charset="-128"/>
                <a:cs typeface="ＭＳ Ｐゴシック" pitchFamily="64" charset="-128"/>
              </a:defRPr>
            </a:lvl3pPr>
            <a:lvl4pPr algn="l" rtl="0" eaLnBrk="0" fontAlgn="base" hangingPunct="0">
              <a:spcBef>
                <a:spcPct val="0"/>
              </a:spcBef>
              <a:spcAft>
                <a:spcPct val="0"/>
              </a:spcAft>
              <a:defRPr sz="2600" b="1">
                <a:solidFill>
                  <a:srgbClr val="0089D0"/>
                </a:solidFill>
                <a:latin typeface="Verdana" pitchFamily="64" charset="0"/>
                <a:ea typeface="ＭＳ Ｐゴシック" pitchFamily="34" charset="-128"/>
                <a:cs typeface="ＭＳ Ｐゴシック" pitchFamily="64" charset="-128"/>
              </a:defRPr>
            </a:lvl4pPr>
            <a:lvl5pPr algn="l" rtl="0" eaLnBrk="0" fontAlgn="base" hangingPunct="0">
              <a:spcBef>
                <a:spcPct val="0"/>
              </a:spcBef>
              <a:spcAft>
                <a:spcPct val="0"/>
              </a:spcAft>
              <a:defRPr sz="2600" b="1">
                <a:solidFill>
                  <a:srgbClr val="0089D0"/>
                </a:solidFill>
                <a:latin typeface="Verdana" pitchFamily="64" charset="0"/>
                <a:ea typeface="ＭＳ Ｐゴシック" pitchFamily="3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0" cap="all" spc="0" normalizeH="0" baseline="0" noProof="0" dirty="0">
                <a:ln>
                  <a:noFill/>
                </a:ln>
                <a:solidFill>
                  <a:srgbClr val="0089D0"/>
                </a:solidFill>
                <a:effectLst/>
                <a:uLnTx/>
                <a:uFillTx/>
                <a:latin typeface="Verdana"/>
                <a:ea typeface="ＭＳ Ｐゴシック" pitchFamily="34" charset="-128"/>
              </a:rPr>
              <a:t>New, Effective partnerships with </a:t>
            </a:r>
            <a:r>
              <a:rPr kumimoji="0" lang="en-US" sz="2600" b="1" i="0" u="none" strike="noStrike" kern="0" cap="all" spc="0" normalizeH="0" baseline="0" noProof="0" dirty="0" err="1">
                <a:ln>
                  <a:noFill/>
                </a:ln>
                <a:solidFill>
                  <a:srgbClr val="0089D0"/>
                </a:solidFill>
                <a:effectLst/>
                <a:uLnTx/>
                <a:uFillTx/>
                <a:latin typeface="Verdana"/>
                <a:ea typeface="ＭＳ Ｐゴシック" pitchFamily="34" charset="-128"/>
              </a:rPr>
              <a:t>cbo</a:t>
            </a:r>
            <a:r>
              <a:rPr kumimoji="0" lang="en-US" sz="2000" b="1" i="0" u="none" strike="noStrike" kern="0" cap="all" spc="0" normalizeH="0" baseline="0" noProof="0" dirty="0" err="1">
                <a:ln>
                  <a:noFill/>
                </a:ln>
                <a:solidFill>
                  <a:srgbClr val="0089D0"/>
                </a:solidFill>
                <a:effectLst/>
                <a:uLnTx/>
                <a:uFillTx/>
                <a:latin typeface="Verdana"/>
                <a:ea typeface="ＭＳ Ｐゴシック" pitchFamily="34" charset="-128"/>
              </a:rPr>
              <a:t>s</a:t>
            </a:r>
            <a:endParaRPr kumimoji="0" lang="en-US" sz="2600" b="1" i="0" u="none" strike="noStrike" kern="0" cap="all" spc="0" normalizeH="0" baseline="0" noProof="0" dirty="0">
              <a:ln>
                <a:noFill/>
              </a:ln>
              <a:solidFill>
                <a:srgbClr val="0089D0"/>
              </a:solidFill>
              <a:effectLst/>
              <a:uLnTx/>
              <a:uFillTx/>
              <a:latin typeface="Verdana"/>
              <a:ea typeface="ＭＳ Ｐゴシック" pitchFamily="34" charset="-128"/>
            </a:endParaRPr>
          </a:p>
        </p:txBody>
      </p:sp>
      <p:sp>
        <p:nvSpPr>
          <p:cNvPr id="28" name="Rectangle: Rounded Corners 27">
            <a:extLst>
              <a:ext uri="{FF2B5EF4-FFF2-40B4-BE49-F238E27FC236}">
                <a16:creationId xmlns:a16="http://schemas.microsoft.com/office/drawing/2014/main" id="{CE049BF6-117E-4386-9230-60CB43E82D0C}"/>
              </a:ext>
            </a:extLst>
          </p:cNvPr>
          <p:cNvSpPr/>
          <p:nvPr/>
        </p:nvSpPr>
        <p:spPr bwMode="auto">
          <a:xfrm>
            <a:off x="329858" y="5755043"/>
            <a:ext cx="8397597" cy="978334"/>
          </a:xfrm>
          <a:prstGeom prst="roundRect">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cs typeface="ＭＳ Ｐゴシック" pitchFamily="64" charset="-128"/>
            </a:endParaRPr>
          </a:p>
        </p:txBody>
      </p:sp>
      <p:sp>
        <p:nvSpPr>
          <p:cNvPr id="30" name="TextBox 29">
            <a:extLst>
              <a:ext uri="{FF2B5EF4-FFF2-40B4-BE49-F238E27FC236}">
                <a16:creationId xmlns:a16="http://schemas.microsoft.com/office/drawing/2014/main" id="{F99BF6F1-3F9E-44A6-87BD-1AD398EE338D}"/>
              </a:ext>
            </a:extLst>
          </p:cNvPr>
          <p:cNvSpPr txBox="1"/>
          <p:nvPr/>
        </p:nvSpPr>
        <p:spPr>
          <a:xfrm>
            <a:off x="545897" y="5851795"/>
            <a:ext cx="8397597" cy="7848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Impact</a:t>
            </a: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Understanding each partner’s value statement</a:t>
            </a: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Aligned efforts</a:t>
            </a: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Verdana" pitchFamily="80" charset="0"/>
                <a:ea typeface="ＭＳ Ｐゴシック" pitchFamily="80" charset="-128"/>
              </a:rPr>
              <a:t>Shared accountability for success</a:t>
            </a:r>
          </a:p>
        </p:txBody>
      </p:sp>
      <p:cxnSp>
        <p:nvCxnSpPr>
          <p:cNvPr id="31" name="Straight Connector 30">
            <a:extLst>
              <a:ext uri="{FF2B5EF4-FFF2-40B4-BE49-F238E27FC236}">
                <a16:creationId xmlns:a16="http://schemas.microsoft.com/office/drawing/2014/main" id="{DBBFC1EF-BB85-44A1-A97C-5A026BCB44A1}"/>
              </a:ext>
            </a:extLst>
          </p:cNvPr>
          <p:cNvCxnSpPr>
            <a:cxnSpLocks/>
          </p:cNvCxnSpPr>
          <p:nvPr/>
        </p:nvCxnSpPr>
        <p:spPr bwMode="auto">
          <a:xfrm>
            <a:off x="6108865" y="1807656"/>
            <a:ext cx="12443" cy="1299281"/>
          </a:xfrm>
          <a:prstGeom prst="line">
            <a:avLst/>
          </a:prstGeom>
          <a:solidFill>
            <a:schemeClr val="accent1"/>
          </a:solidFill>
          <a:ln w="38100" cap="rnd" cmpd="sng" algn="ctr">
            <a:solidFill>
              <a:schemeClr val="accent4"/>
            </a:solidFill>
            <a:prstDash val="sysDot"/>
            <a:round/>
            <a:headEnd type="none" w="med" len="med"/>
            <a:tailEnd type="none" w="med" len="med"/>
          </a:ln>
          <a:effectLst/>
        </p:spPr>
      </p:cxnSp>
    </p:spTree>
    <p:extLst>
      <p:ext uri="{BB962C8B-B14F-4D97-AF65-F5344CB8AC3E}">
        <p14:creationId xmlns:p14="http://schemas.microsoft.com/office/powerpoint/2010/main" val="23074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3" grpId="0"/>
      <p:bldP spid="24" grpId="0"/>
      <p:bldP spid="25" grpId="0"/>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CCEFF7-6B06-4372-898C-4B9E25874954}"/>
              </a:ext>
            </a:extLst>
          </p:cNvPr>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56761A3-887C-4DD5-B9CF-A38A6F8AFC8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43</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pic>
        <p:nvPicPr>
          <p:cNvPr id="3" name="Picture 2">
            <a:extLst>
              <a:ext uri="{FF2B5EF4-FFF2-40B4-BE49-F238E27FC236}">
                <a16:creationId xmlns:a16="http://schemas.microsoft.com/office/drawing/2014/main" id="{BE2457F3-9756-48EF-9E70-8B238236FAA3}"/>
              </a:ext>
            </a:extLst>
          </p:cNvPr>
          <p:cNvPicPr/>
          <p:nvPr/>
        </p:nvPicPr>
        <p:blipFill>
          <a:blip r:embed="rId2"/>
          <a:stretch>
            <a:fillRect/>
          </a:stretch>
        </p:blipFill>
        <p:spPr>
          <a:xfrm>
            <a:off x="406444" y="525163"/>
            <a:ext cx="8101184" cy="5436974"/>
          </a:xfrm>
          <a:prstGeom prst="rect">
            <a:avLst/>
          </a:prstGeom>
        </p:spPr>
      </p:pic>
    </p:spTree>
    <p:extLst>
      <p:ext uri="{BB962C8B-B14F-4D97-AF65-F5344CB8AC3E}">
        <p14:creationId xmlns:p14="http://schemas.microsoft.com/office/powerpoint/2010/main" val="1072916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6100-C858-4761-A5D3-A0B639B200CB}"/>
              </a:ext>
            </a:extLst>
          </p:cNvPr>
          <p:cNvSpPr>
            <a:spLocks noGrp="1"/>
          </p:cNvSpPr>
          <p:nvPr>
            <p:ph type="title"/>
          </p:nvPr>
        </p:nvSpPr>
        <p:spPr>
          <a:xfrm>
            <a:off x="276225" y="2063822"/>
            <a:ext cx="8732520" cy="949071"/>
          </a:xfrm>
        </p:spPr>
        <p:txBody>
          <a:bodyPr/>
          <a:lstStyle/>
          <a:p>
            <a:endParaRPr lang="en-US"/>
          </a:p>
        </p:txBody>
      </p:sp>
      <p:sp>
        <p:nvSpPr>
          <p:cNvPr id="3" name="Text Placeholder 2">
            <a:extLst>
              <a:ext uri="{FF2B5EF4-FFF2-40B4-BE49-F238E27FC236}">
                <a16:creationId xmlns:a16="http://schemas.microsoft.com/office/drawing/2014/main" id="{6B066C68-36BF-4C05-AA3F-91F4D9D002F5}"/>
              </a:ext>
            </a:extLst>
          </p:cNvPr>
          <p:cNvSpPr>
            <a:spLocks noGrp="1"/>
          </p:cNvSpPr>
          <p:nvPr>
            <p:ph type="body" sz="quarter" idx="10"/>
          </p:nvPr>
        </p:nvSpPr>
        <p:spPr>
          <a:xfrm>
            <a:off x="276225" y="3248297"/>
            <a:ext cx="8732519" cy="2838178"/>
          </a:xfrm>
        </p:spPr>
        <p:txBody>
          <a:bodyPr/>
          <a:lstStyle/>
          <a:p>
            <a:endParaRPr lang="en-US" dirty="0"/>
          </a:p>
          <a:p>
            <a:r>
              <a:rPr lang="en-US" dirty="0"/>
              <a:t>Marc Rosen, MPH</a:t>
            </a:r>
          </a:p>
          <a:p>
            <a:r>
              <a:rPr lang="en-US" sz="1600" b="0" dirty="0"/>
              <a:t>Director, Healthcare Integration and Translation</a:t>
            </a:r>
          </a:p>
          <a:p>
            <a:r>
              <a:rPr lang="en-US" sz="1600" b="0" dirty="0"/>
              <a:t>Marc.rosen@ymca.net</a:t>
            </a:r>
          </a:p>
          <a:p>
            <a:endParaRPr lang="en-US" sz="1600" b="0" dirty="0"/>
          </a:p>
          <a:p>
            <a:endParaRPr lang="en-US" dirty="0"/>
          </a:p>
          <a:p>
            <a:endParaRPr lang="en-US" dirty="0"/>
          </a:p>
        </p:txBody>
      </p:sp>
    </p:spTree>
    <p:extLst>
      <p:ext uri="{BB962C8B-B14F-4D97-AF65-F5344CB8AC3E}">
        <p14:creationId xmlns:p14="http://schemas.microsoft.com/office/powerpoint/2010/main" val="2489672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ctrTitle" idx="4294967295"/>
          </p:nvPr>
        </p:nvSpPr>
        <p:spPr>
          <a:xfrm>
            <a:off x="3717204" y="574490"/>
            <a:ext cx="3393084" cy="1046163"/>
          </a:xfrm>
          <a:prstGeom prst="rect">
            <a:avLst/>
          </a:prstGeom>
        </p:spPr>
        <p:txBody>
          <a:bodyPr spcFirstLastPara="1" wrap="square" lIns="91411" tIns="91411" rIns="91411" bIns="91411" anchor="b" anchorCtr="0">
            <a:noAutofit/>
          </a:bodyPr>
          <a:lstStyle/>
          <a:p>
            <a:pPr algn="ctr"/>
            <a:r>
              <a:rPr lang="en-US" dirty="0">
                <a:solidFill>
                  <a:schemeClr val="tx2">
                    <a:lumMod val="50000"/>
                  </a:schemeClr>
                </a:solidFill>
              </a:rPr>
              <a:t>THANK YOU!</a:t>
            </a:r>
            <a:endParaRPr dirty="0">
              <a:solidFill>
                <a:schemeClr val="tx2">
                  <a:lumMod val="50000"/>
                </a:schemeClr>
              </a:solidFill>
            </a:endParaRPr>
          </a:p>
        </p:txBody>
      </p:sp>
      <p:sp>
        <p:nvSpPr>
          <p:cNvPr id="6" name="Text Placeholder 3">
            <a:extLst>
              <a:ext uri="{FF2B5EF4-FFF2-40B4-BE49-F238E27FC236}">
                <a16:creationId xmlns:a16="http://schemas.microsoft.com/office/drawing/2014/main" id="{176EB6CB-FAD2-4EB6-A8AF-EE982A19AA46}"/>
              </a:ext>
            </a:extLst>
          </p:cNvPr>
          <p:cNvSpPr txBox="1">
            <a:spLocks/>
          </p:cNvSpPr>
          <p:nvPr/>
        </p:nvSpPr>
        <p:spPr>
          <a:xfrm>
            <a:off x="3857413" y="1753470"/>
            <a:ext cx="4662581" cy="1841658"/>
          </a:xfrm>
          <a:prstGeom prst="rect">
            <a:avLst/>
          </a:prstGeom>
        </p:spPr>
        <p:txBody>
          <a:bodyPr lIns="91426" tIns="45713" rIns="91426" bIns="45713"/>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1800" dirty="0">
                <a:solidFill>
                  <a:schemeClr val="bg1"/>
                </a:solidFill>
                <a:latin typeface="Source Sans Pro" panose="020B0503030403020204" pitchFamily="34" charset="0"/>
                <a:ea typeface="Source Sans Pro" panose="020B0503030403020204" pitchFamily="34" charset="0"/>
              </a:rPr>
              <a:t>Merilyn Francis, Project Director</a:t>
            </a:r>
          </a:p>
        </p:txBody>
      </p:sp>
      <p:sp>
        <p:nvSpPr>
          <p:cNvPr id="8" name="Text Placeholder 4">
            <a:extLst>
              <a:ext uri="{FF2B5EF4-FFF2-40B4-BE49-F238E27FC236}">
                <a16:creationId xmlns:a16="http://schemas.microsoft.com/office/drawing/2014/main" id="{F8CEFF43-2F55-429F-A23B-848FDEC22E67}"/>
              </a:ext>
            </a:extLst>
          </p:cNvPr>
          <p:cNvSpPr txBox="1">
            <a:spLocks/>
          </p:cNvSpPr>
          <p:nvPr/>
        </p:nvSpPr>
        <p:spPr>
          <a:xfrm>
            <a:off x="4055221" y="2337613"/>
            <a:ext cx="2687077" cy="256171"/>
          </a:xfrm>
          <a:prstGeom prst="rect">
            <a:avLst/>
          </a:prstGeom>
        </p:spPr>
        <p:txBody>
          <a:bodyPr lIns="91426" tIns="45713" rIns="91426" bIns="45713"/>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1800" dirty="0">
                <a:solidFill>
                  <a:schemeClr val="bg1"/>
                </a:solidFill>
                <a:latin typeface="Source Sans Pro" panose="020B0503030403020204" pitchFamily="34" charset="0"/>
                <a:ea typeface="Source Sans Pro" panose="020B0503030403020204" pitchFamily="34" charset="0"/>
              </a:rPr>
              <a:t>+1 202 417 3911</a:t>
            </a:r>
          </a:p>
        </p:txBody>
      </p:sp>
      <p:sp>
        <p:nvSpPr>
          <p:cNvPr id="10" name="Text Placeholder 5">
            <a:extLst>
              <a:ext uri="{FF2B5EF4-FFF2-40B4-BE49-F238E27FC236}">
                <a16:creationId xmlns:a16="http://schemas.microsoft.com/office/drawing/2014/main" id="{2A40C719-5B12-43E7-886D-4E67414A0242}"/>
              </a:ext>
            </a:extLst>
          </p:cNvPr>
          <p:cNvSpPr txBox="1">
            <a:spLocks/>
          </p:cNvSpPr>
          <p:nvPr/>
        </p:nvSpPr>
        <p:spPr>
          <a:xfrm>
            <a:off x="4154751" y="2651759"/>
            <a:ext cx="2822056" cy="256171"/>
          </a:xfrm>
          <a:prstGeom prst="rect">
            <a:avLst/>
          </a:prstGeom>
        </p:spPr>
        <p:txBody>
          <a:bodyPr lIns="91426" tIns="45713" rIns="91426" bIns="45713"/>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2000" dirty="0">
                <a:solidFill>
                  <a:schemeClr val="bg1"/>
                </a:solidFill>
                <a:latin typeface="Source Sans Pro" panose="020B0503030403020204" pitchFamily="34" charset="0"/>
                <a:ea typeface="Source Sans Pro" panose="020B0503030403020204" pitchFamily="34" charset="0"/>
              </a:rPr>
              <a:t>mfrancis@pcpcc.org</a:t>
            </a:r>
          </a:p>
          <a:p>
            <a:endParaRPr lang="en-ZA" sz="2000" dirty="0">
              <a:solidFill>
                <a:schemeClr val="bg1"/>
              </a:solidFill>
              <a:latin typeface="Source Sans Pro" panose="020B0503030403020204" pitchFamily="34" charset="0"/>
              <a:ea typeface="Source Sans Pro" panose="020B0503030403020204" pitchFamily="34" charset="0"/>
            </a:endParaRPr>
          </a:p>
        </p:txBody>
      </p:sp>
      <p:sp>
        <p:nvSpPr>
          <p:cNvPr id="12" name="Text Placeholder 21">
            <a:extLst>
              <a:ext uri="{FF2B5EF4-FFF2-40B4-BE49-F238E27FC236}">
                <a16:creationId xmlns:a16="http://schemas.microsoft.com/office/drawing/2014/main" id="{5D4F898B-37F5-4714-A06C-09CCB12A6E0E}"/>
              </a:ext>
            </a:extLst>
          </p:cNvPr>
          <p:cNvSpPr txBox="1">
            <a:spLocks/>
          </p:cNvSpPr>
          <p:nvPr/>
        </p:nvSpPr>
        <p:spPr>
          <a:xfrm>
            <a:off x="4553709" y="2960668"/>
            <a:ext cx="2687077" cy="669810"/>
          </a:xfrm>
          <a:prstGeom prst="rect">
            <a:avLst/>
          </a:prstGeom>
        </p:spPr>
        <p:txBody>
          <a:bodyPr lIns="91426" tIns="45713" rIns="91426" bIns="45713"/>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1800" b="1" dirty="0">
                <a:solidFill>
                  <a:schemeClr val="tx1"/>
                </a:solidFill>
                <a:latin typeface="Source Sans Pro" panose="020B0503030403020204" pitchFamily="34" charset="0"/>
                <a:ea typeface="Source Sans Pro" panose="020B0503030403020204" pitchFamily="34" charset="0"/>
              </a:rPr>
              <a:t>Visit our website at: www.pcpcc.org</a:t>
            </a:r>
          </a:p>
        </p:txBody>
      </p:sp>
      <p:pic>
        <p:nvPicPr>
          <p:cNvPr id="21" name="Picture 10" descr="https://www.pcpcc.org/sites/default/files/styles/200x250_new/public/profile/photo/Merilyn.jpeg?itok=OotkUPKk">
            <a:extLst>
              <a:ext uri="{FF2B5EF4-FFF2-40B4-BE49-F238E27FC236}">
                <a16:creationId xmlns:a16="http://schemas.microsoft.com/office/drawing/2014/main" id="{DD400758-F24D-4BE8-AECD-BAC9DFBD1AD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46183" y="1617054"/>
            <a:ext cx="1658136" cy="2114489"/>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 Placeholder 3">
            <a:extLst>
              <a:ext uri="{FF2B5EF4-FFF2-40B4-BE49-F238E27FC236}">
                <a16:creationId xmlns:a16="http://schemas.microsoft.com/office/drawing/2014/main" id="{35A70FE9-BBD7-44E0-9F06-C868DE100168}"/>
              </a:ext>
            </a:extLst>
          </p:cNvPr>
          <p:cNvSpPr txBox="1">
            <a:spLocks/>
          </p:cNvSpPr>
          <p:nvPr/>
        </p:nvSpPr>
        <p:spPr>
          <a:xfrm>
            <a:off x="6113978" y="1733697"/>
            <a:ext cx="2687077" cy="256171"/>
          </a:xfrm>
          <a:prstGeom prst="rect">
            <a:avLst/>
          </a:prstGeom>
        </p:spPr>
        <p:txBody>
          <a:bodyPr lIns="91426" tIns="45713" rIns="91426" bIns="45713"/>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ZA" sz="1200" dirty="0">
              <a:solidFill>
                <a:schemeClr val="bg1"/>
              </a:solidFill>
              <a:latin typeface="Source Sans Pro" panose="020B0503030403020204" pitchFamily="34" charset="0"/>
              <a:ea typeface="Source Sans Pro" panose="020B0503030403020204" pitchFamily="34" charset="0"/>
            </a:endParaRPr>
          </a:p>
        </p:txBody>
      </p:sp>
      <p:pic>
        <p:nvPicPr>
          <p:cNvPr id="37" name="Graphic 36" descr="Link">
            <a:extLst>
              <a:ext uri="{FF2B5EF4-FFF2-40B4-BE49-F238E27FC236}">
                <a16:creationId xmlns:a16="http://schemas.microsoft.com/office/drawing/2014/main" id="{0EAF25B8-74CE-4CF0-937C-AE88A39D8DF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0128" y="2914968"/>
            <a:ext cx="205461" cy="217733"/>
          </a:xfrm>
          <a:prstGeom prst="rect">
            <a:avLst/>
          </a:prstGeom>
        </p:spPr>
      </p:pic>
      <p:pic>
        <p:nvPicPr>
          <p:cNvPr id="39" name="Picture 38">
            <a:extLst>
              <a:ext uri="{FF2B5EF4-FFF2-40B4-BE49-F238E27FC236}">
                <a16:creationId xmlns:a16="http://schemas.microsoft.com/office/drawing/2014/main" id="{9C9E3E5A-D0E4-4CE6-9E53-82EAB1810E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6742" y="5724732"/>
            <a:ext cx="1415141" cy="797354"/>
          </a:xfrm>
          <a:prstGeom prst="rect">
            <a:avLst/>
          </a:prstGeom>
        </p:spPr>
      </p:pic>
      <p:sp>
        <p:nvSpPr>
          <p:cNvPr id="13" name="Text Placeholder 3">
            <a:extLst>
              <a:ext uri="{FF2B5EF4-FFF2-40B4-BE49-F238E27FC236}">
                <a16:creationId xmlns:a16="http://schemas.microsoft.com/office/drawing/2014/main" id="{9D04A64E-EAB6-4B0A-9D10-1F8016D0F130}"/>
              </a:ext>
            </a:extLst>
          </p:cNvPr>
          <p:cNvSpPr txBox="1">
            <a:spLocks/>
          </p:cNvSpPr>
          <p:nvPr/>
        </p:nvSpPr>
        <p:spPr>
          <a:xfrm>
            <a:off x="3974205" y="1951829"/>
            <a:ext cx="4686320" cy="1503198"/>
          </a:xfrm>
          <a:prstGeom prst="rect">
            <a:avLst/>
          </a:prstGeom>
        </p:spPr>
        <p:txBody>
          <a:bodyPr lIns="91426" tIns="45713" rIns="91426" bIns="45713"/>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1800" b="1" dirty="0">
                <a:solidFill>
                  <a:schemeClr val="tx1"/>
                </a:solidFill>
                <a:latin typeface="Source Sans Pro" panose="020B0503030403020204" pitchFamily="34" charset="0"/>
                <a:ea typeface="Source Sans Pro" panose="020B0503030403020204" pitchFamily="34" charset="0"/>
              </a:rPr>
              <a:t>Merilyn Francis, BSN, </a:t>
            </a:r>
            <a:r>
              <a:rPr lang="en-ZA" sz="1800" b="1" dirty="0" err="1">
                <a:solidFill>
                  <a:schemeClr val="tx1"/>
                </a:solidFill>
                <a:latin typeface="Source Sans Pro" panose="020B0503030403020204" pitchFamily="34" charset="0"/>
                <a:ea typeface="Source Sans Pro" panose="020B0503030403020204" pitchFamily="34" charset="0"/>
              </a:rPr>
              <a:t>MPP</a:t>
            </a:r>
            <a:r>
              <a:rPr lang="en-ZA" sz="1800" b="1" dirty="0">
                <a:solidFill>
                  <a:schemeClr val="tx1"/>
                </a:solidFill>
                <a:latin typeface="Source Sans Pro" panose="020B0503030403020204" pitchFamily="34" charset="0"/>
                <a:ea typeface="Source Sans Pro" panose="020B0503030403020204" pitchFamily="34" charset="0"/>
              </a:rPr>
              <a:t>: Project Director</a:t>
            </a:r>
          </a:p>
        </p:txBody>
      </p:sp>
      <p:sp>
        <p:nvSpPr>
          <p:cNvPr id="14" name="Text Placeholder 4">
            <a:extLst>
              <a:ext uri="{FF2B5EF4-FFF2-40B4-BE49-F238E27FC236}">
                <a16:creationId xmlns:a16="http://schemas.microsoft.com/office/drawing/2014/main" id="{7A039D28-4F74-4204-95D9-2F7CE28ADBCD}"/>
              </a:ext>
            </a:extLst>
          </p:cNvPr>
          <p:cNvSpPr txBox="1">
            <a:spLocks/>
          </p:cNvSpPr>
          <p:nvPr/>
        </p:nvSpPr>
        <p:spPr>
          <a:xfrm>
            <a:off x="4423211" y="2309501"/>
            <a:ext cx="2687077" cy="256171"/>
          </a:xfrm>
          <a:prstGeom prst="rect">
            <a:avLst/>
          </a:prstGeom>
        </p:spPr>
        <p:txBody>
          <a:bodyPr lIns="91426" tIns="45713" rIns="91426" bIns="45713"/>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1200" dirty="0">
                <a:solidFill>
                  <a:schemeClr val="tx1"/>
                </a:solidFill>
                <a:latin typeface="Source Sans Pro" panose="020B0503030403020204" pitchFamily="34" charset="0"/>
                <a:ea typeface="Source Sans Pro" panose="020B0503030403020204" pitchFamily="34" charset="0"/>
              </a:rPr>
              <a:t>+</a:t>
            </a:r>
            <a:r>
              <a:rPr lang="en-ZA" b="1" dirty="0">
                <a:solidFill>
                  <a:schemeClr val="tx1"/>
                </a:solidFill>
                <a:latin typeface="Source Sans Pro" panose="020B0503030403020204" pitchFamily="34" charset="0"/>
                <a:ea typeface="Source Sans Pro" panose="020B0503030403020204" pitchFamily="34" charset="0"/>
              </a:rPr>
              <a:t>1 202 417 3911</a:t>
            </a:r>
          </a:p>
        </p:txBody>
      </p:sp>
      <p:sp>
        <p:nvSpPr>
          <p:cNvPr id="16" name="Text Placeholder 5">
            <a:extLst>
              <a:ext uri="{FF2B5EF4-FFF2-40B4-BE49-F238E27FC236}">
                <a16:creationId xmlns:a16="http://schemas.microsoft.com/office/drawing/2014/main" id="{F2E3A153-CCDC-43C3-8350-088697216EBF}"/>
              </a:ext>
            </a:extLst>
          </p:cNvPr>
          <p:cNvSpPr txBox="1">
            <a:spLocks/>
          </p:cNvSpPr>
          <p:nvPr/>
        </p:nvSpPr>
        <p:spPr>
          <a:xfrm>
            <a:off x="4506589" y="2629134"/>
            <a:ext cx="2687077" cy="256171"/>
          </a:xfrm>
          <a:prstGeom prst="rect">
            <a:avLst/>
          </a:prstGeom>
        </p:spPr>
        <p:txBody>
          <a:bodyPr lIns="91426" tIns="45713" rIns="91426" bIns="45713"/>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b="1" dirty="0">
                <a:solidFill>
                  <a:schemeClr val="tx1"/>
                </a:solidFill>
                <a:latin typeface="Source Sans Pro" panose="020B0503030403020204" pitchFamily="34" charset="0"/>
                <a:ea typeface="Source Sans Pro" panose="020B0503030403020204" pitchFamily="34" charset="0"/>
              </a:rPr>
              <a:t>mfrancis@pcpcc.org</a:t>
            </a:r>
          </a:p>
          <a:p>
            <a:endParaRPr lang="en-ZA" sz="12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014700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57567" y="986695"/>
            <a:ext cx="7808187" cy="762662"/>
          </a:xfrm>
        </p:spPr>
        <p:txBody>
          <a:bodyPr>
            <a:noAutofit/>
          </a:bodyPr>
          <a:lstStyle/>
          <a:p>
            <a:pPr algn="ctr"/>
            <a:r>
              <a:rPr lang="en-US" dirty="0"/>
              <a:t>Objectives</a:t>
            </a:r>
          </a:p>
        </p:txBody>
      </p:sp>
      <p:sp>
        <p:nvSpPr>
          <p:cNvPr id="2" name="Content Placeholder 1"/>
          <p:cNvSpPr>
            <a:spLocks noGrp="1"/>
          </p:cNvSpPr>
          <p:nvPr>
            <p:ph idx="1"/>
          </p:nvPr>
        </p:nvSpPr>
        <p:spPr/>
        <p:txBody>
          <a:bodyPr/>
          <a:lstStyle/>
          <a:p>
            <a:pPr marL="0" indent="0">
              <a:buNone/>
            </a:pPr>
            <a:r>
              <a:rPr lang="en-US" sz="2400" dirty="0"/>
              <a:t>Participants will: </a:t>
            </a:r>
          </a:p>
          <a:p>
            <a:r>
              <a:rPr lang="en-US" sz="2400" dirty="0"/>
              <a:t>Learn how implementing Choosing Wisely recommendations can help reduce falls in older adults;</a:t>
            </a:r>
          </a:p>
          <a:p>
            <a:r>
              <a:rPr lang="en-US" sz="2400" dirty="0"/>
              <a:t>Understand the benefits of engaging with a community-based organization to amplify a clinical implementation focused on fall reduction; and</a:t>
            </a:r>
          </a:p>
          <a:p>
            <a:r>
              <a:rPr lang="en-US" sz="2400" dirty="0"/>
              <a:t>Become familiar with how to team with community-based organizations. </a:t>
            </a:r>
          </a:p>
          <a:p>
            <a:endParaRPr lang="en-US" dirty="0"/>
          </a:p>
        </p:txBody>
      </p:sp>
    </p:spTree>
    <p:extLst>
      <p:ext uri="{BB962C8B-B14F-4D97-AF65-F5344CB8AC3E}">
        <p14:creationId xmlns:p14="http://schemas.microsoft.com/office/powerpoint/2010/main" val="369138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608D-51DD-4285-86B9-5017845398E8}"/>
              </a:ext>
            </a:extLst>
          </p:cNvPr>
          <p:cNvSpPr>
            <a:spLocks noGrp="1"/>
          </p:cNvSpPr>
          <p:nvPr>
            <p:ph type="title"/>
          </p:nvPr>
        </p:nvSpPr>
        <p:spPr/>
        <p:txBody>
          <a:bodyPr/>
          <a:lstStyle/>
          <a:p>
            <a:r>
              <a:rPr lang="en-US" dirty="0"/>
              <a:t>Our Speakers for Today</a:t>
            </a:r>
          </a:p>
        </p:txBody>
      </p:sp>
      <p:pic>
        <p:nvPicPr>
          <p:cNvPr id="6" name="Picture 4" descr="Image result for lisa letourneau">
            <a:extLst>
              <a:ext uri="{FF2B5EF4-FFF2-40B4-BE49-F238E27FC236}">
                <a16:creationId xmlns:a16="http://schemas.microsoft.com/office/drawing/2014/main" id="{A360F088-E88E-488F-BD3C-9C9020CC92C8}"/>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7143"/>
          <a:stretch/>
        </p:blipFill>
        <p:spPr bwMode="auto">
          <a:xfrm>
            <a:off x="947248" y="1899822"/>
            <a:ext cx="1577838" cy="1831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abimfoundation.org/wp-content/uploads/2016/01/Rand_260x365.jpg">
            <a:extLst>
              <a:ext uri="{FF2B5EF4-FFF2-40B4-BE49-F238E27FC236}">
                <a16:creationId xmlns:a16="http://schemas.microsoft.com/office/drawing/2014/main" id="{0D67A2F5-55B2-42C1-B16F-BDB48DF3076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02802" y="1899822"/>
            <a:ext cx="1652326" cy="183859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40C2C1B4-6AB2-4B8B-9413-14BBA29AD441}"/>
              </a:ext>
            </a:extLst>
          </p:cNvPr>
          <p:cNvSpPr txBox="1">
            <a:spLocks/>
          </p:cNvSpPr>
          <p:nvPr/>
        </p:nvSpPr>
        <p:spPr>
          <a:xfrm>
            <a:off x="947248" y="3889803"/>
            <a:ext cx="2225805" cy="662729"/>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Clr>
                <a:schemeClr val="accent1"/>
              </a:buClr>
              <a:buFont typeface="Corbel" panose="020B0503020204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ZA" sz="1600" dirty="0">
                <a:solidFill>
                  <a:schemeClr val="tx1"/>
                </a:solidFill>
                <a:latin typeface="Arial" panose="020B0604020202020204" pitchFamily="34" charset="0"/>
                <a:ea typeface="MS PGothic" panose="020B0600070205080204" pitchFamily="34" charset="-128"/>
                <a:cs typeface="Arial" panose="020B0604020202020204" pitchFamily="34" charset="0"/>
              </a:rPr>
              <a:t>Lisa Letourneau </a:t>
            </a:r>
          </a:p>
          <a:p>
            <a:pPr marL="0" indent="0">
              <a:lnSpc>
                <a:spcPct val="100000"/>
              </a:lnSpc>
              <a:spcBef>
                <a:spcPts val="0"/>
              </a:spcBef>
              <a:buNone/>
            </a:pPr>
            <a:r>
              <a:rPr lang="en-ZA" sz="1600" dirty="0">
                <a:solidFill>
                  <a:schemeClr val="tx1"/>
                </a:solidFill>
                <a:latin typeface="Arial" panose="020B0604020202020204" pitchFamily="34" charset="0"/>
                <a:ea typeface="MS PGothic" panose="020B0600070205080204" pitchFamily="34" charset="-128"/>
                <a:cs typeface="Arial" panose="020B0604020202020204" pitchFamily="34" charset="0"/>
              </a:rPr>
              <a:t>MD, MPH, FACP</a:t>
            </a:r>
          </a:p>
          <a:p>
            <a:pPr marL="0" indent="0">
              <a:lnSpc>
                <a:spcPct val="100000"/>
              </a:lnSpc>
              <a:spcBef>
                <a:spcPts val="0"/>
              </a:spcBef>
              <a:buNone/>
            </a:pPr>
            <a:r>
              <a:rPr lang="en-ZA" sz="1600" dirty="0">
                <a:solidFill>
                  <a:schemeClr val="tx1"/>
                </a:solidFill>
                <a:latin typeface="Arial" panose="020B0604020202020204" pitchFamily="34" charset="0"/>
                <a:ea typeface="MS PGothic" panose="020B0600070205080204" pitchFamily="34" charset="-128"/>
                <a:cs typeface="Arial" panose="020B0604020202020204" pitchFamily="34" charset="0"/>
              </a:rPr>
              <a:t>PCPCC</a:t>
            </a:r>
          </a:p>
        </p:txBody>
      </p:sp>
      <p:sp>
        <p:nvSpPr>
          <p:cNvPr id="9" name="Content Placeholder 3">
            <a:extLst>
              <a:ext uri="{FF2B5EF4-FFF2-40B4-BE49-F238E27FC236}">
                <a16:creationId xmlns:a16="http://schemas.microsoft.com/office/drawing/2014/main" id="{F0DDD3FF-B08A-4EE7-9D5A-92447285CDEA}"/>
              </a:ext>
            </a:extLst>
          </p:cNvPr>
          <p:cNvSpPr txBox="1">
            <a:spLocks/>
          </p:cNvSpPr>
          <p:nvPr/>
        </p:nvSpPr>
        <p:spPr>
          <a:xfrm>
            <a:off x="6686285" y="3985151"/>
            <a:ext cx="2066334" cy="662729"/>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Clr>
                <a:schemeClr val="accent1"/>
              </a:buClr>
              <a:buFont typeface="Corbel" panose="020B0503020204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100"/>
              </a:lnSpc>
              <a:spcBef>
                <a:spcPts val="0"/>
              </a:spcBef>
              <a:buNone/>
            </a:pPr>
            <a:r>
              <a:rPr lang="en-ZA" sz="1600" dirty="0">
                <a:solidFill>
                  <a:schemeClr val="tx1"/>
                </a:solidFill>
                <a:latin typeface="Arial" panose="020B0604020202020204" pitchFamily="34" charset="0"/>
                <a:ea typeface="MS PGothic" panose="020B0600070205080204" pitchFamily="34" charset="-128"/>
                <a:cs typeface="Arial" panose="020B0604020202020204" pitchFamily="34" charset="0"/>
              </a:rPr>
              <a:t>Kelly Rand MA, CPH</a:t>
            </a:r>
          </a:p>
          <a:p>
            <a:pPr marL="0" indent="0">
              <a:lnSpc>
                <a:spcPts val="1100"/>
              </a:lnSpc>
              <a:buNone/>
            </a:pPr>
            <a:r>
              <a:rPr lang="en-ZA" sz="1600" dirty="0">
                <a:solidFill>
                  <a:schemeClr val="tx1"/>
                </a:solidFill>
                <a:latin typeface="Arial" panose="020B0604020202020204" pitchFamily="34" charset="0"/>
                <a:ea typeface="MS PGothic" panose="020B0600070205080204" pitchFamily="34" charset="-128"/>
                <a:cs typeface="Arial" panose="020B0604020202020204" pitchFamily="34" charset="0"/>
              </a:rPr>
              <a:t>ABIM Foundation</a:t>
            </a:r>
          </a:p>
        </p:txBody>
      </p:sp>
      <p:pic>
        <p:nvPicPr>
          <p:cNvPr id="14" name="Picture 13" descr="A close up of a sign&#10;&#10;Description automatically generated">
            <a:extLst>
              <a:ext uri="{FF2B5EF4-FFF2-40B4-BE49-F238E27FC236}">
                <a16:creationId xmlns:a16="http://schemas.microsoft.com/office/drawing/2014/main" id="{10FCC942-B39E-463E-9A92-8B09F7D5775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7876" y="5777558"/>
            <a:ext cx="1712240" cy="816229"/>
          </a:xfrm>
          <a:prstGeom prst="rect">
            <a:avLst/>
          </a:prstGeom>
        </p:spPr>
      </p:pic>
      <p:pic>
        <p:nvPicPr>
          <p:cNvPr id="1026" name="Picture 2">
            <a:extLst>
              <a:ext uri="{FF2B5EF4-FFF2-40B4-BE49-F238E27FC236}">
                <a16:creationId xmlns:a16="http://schemas.microsoft.com/office/drawing/2014/main" id="{3C4A961B-F97F-4426-9470-79FF266D1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988" y="1899822"/>
            <a:ext cx="1652326" cy="18385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486FF0-4487-40BB-8BBB-EED10162D8C2}"/>
              </a:ext>
            </a:extLst>
          </p:cNvPr>
          <p:cNvSpPr txBox="1"/>
          <p:nvPr/>
        </p:nvSpPr>
        <p:spPr>
          <a:xfrm>
            <a:off x="3497248" y="3854850"/>
            <a:ext cx="1938818" cy="92333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Marc</a:t>
            </a:r>
            <a:r>
              <a:rPr lang="en-US" dirty="0"/>
              <a:t> Rosen, MPH</a:t>
            </a:r>
          </a:p>
          <a:p>
            <a:r>
              <a:rPr lang="en-US" dirty="0"/>
              <a:t>YMCA OF THE USA</a:t>
            </a:r>
          </a:p>
          <a:p>
            <a:endParaRPr lang="en-US" dirty="0"/>
          </a:p>
        </p:txBody>
      </p:sp>
    </p:spTree>
    <p:extLst>
      <p:ext uri="{BB962C8B-B14F-4D97-AF65-F5344CB8AC3E}">
        <p14:creationId xmlns:p14="http://schemas.microsoft.com/office/powerpoint/2010/main" val="492621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tient listening to doctor stock phot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6300" y="1336548"/>
            <a:ext cx="2952750" cy="19581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idx="1"/>
          </p:nvPr>
        </p:nvSpPr>
        <p:spPr>
          <a:xfrm>
            <a:off x="1771773" y="2994394"/>
            <a:ext cx="5140935" cy="2429474"/>
          </a:xfrm>
        </p:spPr>
        <p:txBody>
          <a:bodyPr>
            <a:normAutofit/>
          </a:bodyPr>
          <a:lstStyle/>
          <a:p>
            <a:pPr marL="0" indent="1191">
              <a:lnSpc>
                <a:spcPct val="120000"/>
              </a:lnSpc>
              <a:buNone/>
            </a:pPr>
            <a:r>
              <a:rPr lang="en-US" altLang="en-US" sz="2100" i="1" dirty="0">
                <a:latin typeface="Avenir Book" charset="0"/>
                <a:ea typeface="Avenir Book" charset="0"/>
                <a:cs typeface="Avenir Book" charset="0"/>
              </a:rPr>
              <a:t>Choosing Wisely </a:t>
            </a:r>
            <a:r>
              <a:rPr lang="en-US" altLang="en-US" sz="2100" dirty="0">
                <a:latin typeface="Avenir Book" charset="0"/>
                <a:ea typeface="Avenir Book" charset="0"/>
                <a:cs typeface="Avenir Book" charset="0"/>
              </a:rPr>
              <a:t>is an initiative of the ABIM Foundation to help clinicians and patients engage in </a:t>
            </a:r>
            <a:r>
              <a:rPr lang="en-US" altLang="en-US" sz="2100" b="1" dirty="0">
                <a:latin typeface="Avenir Heavy" charset="0"/>
                <a:ea typeface="Avenir Heavy" charset="0"/>
                <a:cs typeface="Avenir Heavy" charset="0"/>
              </a:rPr>
              <a:t>conversations</a:t>
            </a:r>
            <a:r>
              <a:rPr lang="en-US" altLang="en-US" sz="2100" b="1" dirty="0">
                <a:latin typeface="Avenir Book" charset="0"/>
                <a:ea typeface="Avenir Book" charset="0"/>
                <a:cs typeface="Avenir Book" charset="0"/>
              </a:rPr>
              <a:t> </a:t>
            </a:r>
            <a:r>
              <a:rPr lang="en-US" altLang="en-US" sz="2100" dirty="0">
                <a:latin typeface="Avenir Book" charset="0"/>
                <a:ea typeface="Avenir Book" charset="0"/>
                <a:cs typeface="Avenir Book" charset="0"/>
              </a:rPr>
              <a:t>about the </a:t>
            </a:r>
            <a:r>
              <a:rPr lang="en-US" altLang="en-US" sz="2100" b="1" dirty="0">
                <a:latin typeface="Avenir Book" charset="0"/>
                <a:ea typeface="Avenir Book" charset="0"/>
                <a:cs typeface="Avenir Book" charset="0"/>
              </a:rPr>
              <a:t>overuse of tests and procedures </a:t>
            </a:r>
            <a:r>
              <a:rPr lang="en-US" altLang="en-US" sz="2100" dirty="0">
                <a:latin typeface="Avenir Book" charset="0"/>
                <a:ea typeface="Avenir Book" charset="0"/>
                <a:cs typeface="Avenir Book" charset="0"/>
              </a:rPr>
              <a:t>and to support physician efforts to help patients make </a:t>
            </a:r>
            <a:r>
              <a:rPr lang="en-US" altLang="en-US" sz="2100" b="1" dirty="0">
                <a:latin typeface="Avenir Book" charset="0"/>
                <a:ea typeface="Avenir Book" charset="0"/>
                <a:cs typeface="Avenir Book" charset="0"/>
              </a:rPr>
              <a:t>smart, effective choices</a:t>
            </a:r>
            <a:r>
              <a:rPr lang="en-US" altLang="en-US" sz="2100" dirty="0">
                <a:latin typeface="Avenir Book" charset="0"/>
                <a:ea typeface="Avenir Book" charset="0"/>
                <a:cs typeface="Avenir Book"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1774" y="1136578"/>
            <a:ext cx="1978819" cy="1300163"/>
          </a:xfrm>
          <a:prstGeom prst="rect">
            <a:avLst/>
          </a:prstGeom>
        </p:spPr>
      </p:pic>
    </p:spTree>
    <p:extLst>
      <p:ext uri="{BB962C8B-B14F-4D97-AF65-F5344CB8AC3E}">
        <p14:creationId xmlns:p14="http://schemas.microsoft.com/office/powerpoint/2010/main" val="169888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solidFill>
                  <a:srgbClr val="7EA117"/>
                </a:solidFill>
                <a:latin typeface="Franklin Gothic Book" panose="020B0503020102020204" pitchFamily="34" charset="0"/>
              </a:rPr>
              <a:t>Stimulating Innovation and Implementation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325" y="9404350"/>
            <a:ext cx="13696950" cy="8445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3"/>
          <p:cNvSpPr txBox="1">
            <a:spLocks noChangeArrowheads="1"/>
          </p:cNvSpPr>
          <p:nvPr/>
        </p:nvSpPr>
        <p:spPr bwMode="auto">
          <a:xfrm>
            <a:off x="0" y="9439275"/>
            <a:ext cx="7045325" cy="84391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400" b="1" i="0" u="none" strike="noStrike" cap="none" normalizeH="0" baseline="0" dirty="0">
                <a:ln>
                  <a:noFill/>
                </a:ln>
                <a:solidFill>
                  <a:srgbClr val="000000"/>
                </a:solidFill>
                <a:effectLst/>
                <a:latin typeface="Franklin Gothic Book" panose="020B0503020102020204" pitchFamily="34" charset="0"/>
              </a:rPr>
              <a:t>Grantee Organizations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3400" b="0" i="0" u="none" strike="noStrike" cap="none" normalizeH="0" baseline="0" dirty="0">
                <a:ln>
                  <a:noFill/>
                </a:ln>
                <a:solidFill>
                  <a:srgbClr val="000000"/>
                </a:solidFill>
                <a:effectLst/>
                <a:latin typeface="Franklin Gothic Book" panose="020B0503020102020204" pitchFamily="34" charset="0"/>
              </a:rPr>
              <a:t>Greater Detroit Area Health Council</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3400" b="0" i="0" u="none" strike="noStrike" cap="none" normalizeH="0" baseline="0" dirty="0">
                <a:ln>
                  <a:noFill/>
                </a:ln>
                <a:solidFill>
                  <a:srgbClr val="000000"/>
                </a:solidFill>
                <a:effectLst/>
                <a:latin typeface="Franklin Gothic Book" panose="020B0503020102020204" pitchFamily="34" charset="0"/>
              </a:rPr>
              <a:t>Integrated Healthcare Association (CA)</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3400" b="0" i="0" u="none" strike="noStrike" cap="none" normalizeH="0" baseline="0" dirty="0">
                <a:ln>
                  <a:noFill/>
                </a:ln>
                <a:solidFill>
                  <a:srgbClr val="000000"/>
                </a:solidFill>
                <a:effectLst/>
                <a:latin typeface="Franklin Gothic Book" panose="020B0503020102020204" pitchFamily="34" charset="0"/>
              </a:rPr>
              <a:t>Maine Quality Counts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3400" b="0" i="0" u="none" strike="noStrike" cap="none" normalizeH="0" baseline="0" dirty="0">
                <a:ln>
                  <a:noFill/>
                </a:ln>
                <a:solidFill>
                  <a:srgbClr val="000000"/>
                </a:solidFill>
                <a:effectLst/>
                <a:latin typeface="Franklin Gothic Book" panose="020B0503020102020204" pitchFamily="34" charset="0"/>
              </a:rPr>
              <a:t>North Carolina Healthcare Quality </a:t>
            </a:r>
            <a:br>
              <a:rPr kumimoji="0" lang="en-US" altLang="en-US" sz="3400" b="0" i="0" u="none" strike="noStrike" cap="none" normalizeH="0" baseline="0" dirty="0">
                <a:ln>
                  <a:noFill/>
                </a:ln>
                <a:solidFill>
                  <a:srgbClr val="000000"/>
                </a:solidFill>
                <a:effectLst/>
                <a:latin typeface="Franklin Gothic Book" panose="020B0503020102020204" pitchFamily="34" charset="0"/>
              </a:rPr>
            </a:br>
            <a:r>
              <a:rPr kumimoji="0" lang="en-US" altLang="en-US" sz="3400" b="0" i="0" u="none" strike="noStrike" cap="none" normalizeH="0" baseline="0" dirty="0">
                <a:ln>
                  <a:noFill/>
                </a:ln>
                <a:solidFill>
                  <a:srgbClr val="000000"/>
                </a:solidFill>
                <a:effectLst/>
                <a:latin typeface="Franklin Gothic Book" panose="020B0503020102020204" pitchFamily="34" charset="0"/>
              </a:rPr>
              <a:t>Alliance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3400" b="0" i="0" u="none" strike="noStrike" cap="none" normalizeH="0" baseline="0" dirty="0">
                <a:ln>
                  <a:noFill/>
                </a:ln>
                <a:solidFill>
                  <a:srgbClr val="000000"/>
                </a:solidFill>
                <a:effectLst/>
                <a:latin typeface="Franklin Gothic Book" panose="020B0503020102020204" pitchFamily="34" charset="0"/>
              </a:rPr>
              <a:t>University of California, Los Angeles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3400" b="0" i="0" u="none" strike="noStrike" cap="none" normalizeH="0" baseline="0" dirty="0">
                <a:ln>
                  <a:noFill/>
                </a:ln>
                <a:solidFill>
                  <a:srgbClr val="000000"/>
                </a:solidFill>
                <a:effectLst/>
                <a:latin typeface="Franklin Gothic Book" panose="020B0503020102020204" pitchFamily="34" charset="0"/>
              </a:rPr>
              <a:t>Washington Health Alliance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3400" b="0" i="0" u="none" strike="noStrike" cap="none" normalizeH="0" baseline="0" dirty="0">
                <a:ln>
                  <a:noFill/>
                </a:ln>
                <a:solidFill>
                  <a:srgbClr val="000000"/>
                </a:solidFill>
                <a:effectLst/>
                <a:latin typeface="Franklin Gothic Book" panose="020B0503020102020204" pitchFamily="34" charset="0"/>
              </a:rPr>
              <a:t>Wisconsin Collaborative for Healthcare Quality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39536" y="4678011"/>
            <a:ext cx="1957168" cy="20440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 Box 5"/>
          <p:cNvSpPr txBox="1">
            <a:spLocks noChangeArrowheads="1"/>
          </p:cNvSpPr>
          <p:nvPr/>
        </p:nvSpPr>
        <p:spPr bwMode="auto">
          <a:xfrm>
            <a:off x="464185" y="1796982"/>
            <a:ext cx="7708265" cy="42519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Franklin Gothic Book" panose="020B0503020102020204" pitchFamily="34" charset="0"/>
              </a:rPr>
              <a:t>The Robert Wood Johnson Foundation provided two rounds of funding to advance </a:t>
            </a:r>
            <a:r>
              <a:rPr kumimoji="0" lang="en-US" altLang="en-US" sz="2800" b="0" i="1" u="none" strike="noStrike" cap="none" normalizeH="0" baseline="0" dirty="0">
                <a:ln>
                  <a:noFill/>
                </a:ln>
                <a:solidFill>
                  <a:srgbClr val="000000"/>
                </a:solidFill>
                <a:effectLst/>
                <a:latin typeface="Franklin Gothic Book" panose="020B0503020102020204" pitchFamily="34" charset="0"/>
              </a:rPr>
              <a:t>Choosing Wisely, </a:t>
            </a:r>
            <a:r>
              <a:rPr kumimoji="0" lang="en-US" altLang="en-US" sz="2800" b="0" i="0" u="none" strike="noStrike" cap="none" normalizeH="0" baseline="0" dirty="0">
                <a:ln>
                  <a:noFill/>
                </a:ln>
                <a:solidFill>
                  <a:srgbClr val="000000"/>
                </a:solidFill>
                <a:effectLst/>
                <a:latin typeface="Franklin Gothic Book" panose="020B0503020102020204" pitchFamily="34" charset="0"/>
              </a:rPr>
              <a:t>including a grant of $4.2 million to support seven initiatives focused on reducing utilization of unnecessary tests to</a:t>
            </a:r>
            <a:r>
              <a:rPr kumimoji="0" lang="en-US" altLang="en-US" sz="2800" b="0" i="0" u="none" strike="noStrike" cap="none" normalizeH="0" dirty="0">
                <a:ln>
                  <a:noFill/>
                </a:ln>
                <a:solidFill>
                  <a:srgbClr val="000000"/>
                </a:solidFill>
                <a:effectLst/>
                <a:latin typeface="Franklin Gothic Book" panose="020B0503020102020204" pitchFamily="34" charset="0"/>
              </a:rPr>
              <a:t> support multi-stakeholder community efforts.</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5219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934" y="699272"/>
            <a:ext cx="6305205" cy="817976"/>
          </a:xfrm>
        </p:spPr>
        <p:txBody>
          <a:bodyPr>
            <a:normAutofit fontScale="90000"/>
          </a:bodyPr>
          <a:lstStyle/>
          <a:p>
            <a:r>
              <a:rPr lang="en-US" sz="4000" dirty="0"/>
              <a:t>Multi-component Intervention</a:t>
            </a:r>
          </a:p>
        </p:txBody>
      </p:sp>
      <p:sp>
        <p:nvSpPr>
          <p:cNvPr id="3" name="Content Placeholder 2"/>
          <p:cNvSpPr>
            <a:spLocks noGrp="1"/>
          </p:cNvSpPr>
          <p:nvPr>
            <p:ph idx="1"/>
          </p:nvPr>
        </p:nvSpPr>
        <p:spPr>
          <a:xfrm>
            <a:off x="538000" y="1717363"/>
            <a:ext cx="8085139" cy="371414"/>
          </a:xfrm>
          <a:solidFill>
            <a:srgbClr val="CC9900"/>
          </a:solidFill>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a:normAutofit fontScale="55000" lnSpcReduction="20000"/>
          </a:bodyPr>
          <a:lstStyle/>
          <a:p>
            <a:pPr marL="0" indent="0">
              <a:buNone/>
            </a:pPr>
            <a:r>
              <a:rPr lang="en-US" sz="3600" dirty="0"/>
              <a:t>Identify targeted clinicians</a:t>
            </a:r>
          </a:p>
          <a:p>
            <a:endParaRPr lang="en-US" sz="3600" dirty="0"/>
          </a:p>
        </p:txBody>
      </p:sp>
      <p:sp>
        <p:nvSpPr>
          <p:cNvPr id="4" name="Content Placeholder 2"/>
          <p:cNvSpPr txBox="1">
            <a:spLocks/>
          </p:cNvSpPr>
          <p:nvPr/>
        </p:nvSpPr>
        <p:spPr>
          <a:xfrm>
            <a:off x="538000" y="2169072"/>
            <a:ext cx="8085139" cy="385511"/>
          </a:xfrm>
          <a:prstGeom prst="rect">
            <a:avLst/>
          </a:prstGeom>
          <a:scene3d>
            <a:camera prst="orthographicFront"/>
            <a:lightRig rig="threePt" dir="t"/>
          </a:scene3d>
          <a:sp3d>
            <a:bevelT w="152400" h="50800" prst="softRound"/>
          </a:sp3d>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fontScale="55000" lnSpcReduction="20000"/>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3600" dirty="0">
                <a:solidFill>
                  <a:prstClr val="white"/>
                </a:solidFill>
              </a:rPr>
              <a:t>Identify metric to be used – should be tested – and best if 40% or more</a:t>
            </a:r>
          </a:p>
          <a:p>
            <a:endParaRPr lang="en-US" sz="3600" dirty="0">
              <a:solidFill>
                <a:prstClr val="white"/>
              </a:solidFill>
            </a:endParaRPr>
          </a:p>
        </p:txBody>
      </p:sp>
      <p:sp>
        <p:nvSpPr>
          <p:cNvPr id="5" name="Content Placeholder 2"/>
          <p:cNvSpPr txBox="1">
            <a:spLocks/>
          </p:cNvSpPr>
          <p:nvPr/>
        </p:nvSpPr>
        <p:spPr>
          <a:xfrm>
            <a:off x="537993" y="2634878"/>
            <a:ext cx="8085146" cy="355099"/>
          </a:xfrm>
          <a:prstGeom prst="rect">
            <a:avLst/>
          </a:prstGeom>
          <a:solidFill>
            <a:srgbClr val="177A86"/>
          </a:solidFill>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ormAutofit fontScale="55000" lnSpcReduction="20000"/>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3600" dirty="0">
                <a:solidFill>
                  <a:prstClr val="white"/>
                </a:solidFill>
              </a:rPr>
              <a:t>Set rewards, both non-financial and financial </a:t>
            </a:r>
          </a:p>
          <a:p>
            <a:endParaRPr lang="en-US" sz="3600" dirty="0">
              <a:solidFill>
                <a:prstClr val="white"/>
              </a:solidFill>
            </a:endParaRPr>
          </a:p>
        </p:txBody>
      </p:sp>
      <p:sp>
        <p:nvSpPr>
          <p:cNvPr id="6" name="Content Placeholder 2"/>
          <p:cNvSpPr txBox="1">
            <a:spLocks/>
          </p:cNvSpPr>
          <p:nvPr/>
        </p:nvSpPr>
        <p:spPr>
          <a:xfrm>
            <a:off x="538000" y="3072234"/>
            <a:ext cx="8085139" cy="415690"/>
          </a:xfrm>
          <a:prstGeom prst="rect">
            <a:avLst/>
          </a:prstGeom>
          <a:solidFill>
            <a:srgbClr val="105282"/>
          </a:solidFill>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Autofit/>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000" dirty="0">
                <a:solidFill>
                  <a:prstClr val="white"/>
                </a:solidFill>
              </a:rPr>
              <a:t>Education on recommendations and clinical pathways</a:t>
            </a:r>
          </a:p>
        </p:txBody>
      </p:sp>
      <p:sp>
        <p:nvSpPr>
          <p:cNvPr id="7" name="Content Placeholder 2"/>
          <p:cNvSpPr txBox="1">
            <a:spLocks/>
          </p:cNvSpPr>
          <p:nvPr/>
        </p:nvSpPr>
        <p:spPr>
          <a:xfrm>
            <a:off x="537993" y="3570084"/>
            <a:ext cx="8085146" cy="373311"/>
          </a:xfrm>
          <a:prstGeom prst="rect">
            <a:avLst/>
          </a:prstGeom>
          <a:solidFill>
            <a:srgbClr val="551269"/>
          </a:solidFill>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fontScale="62500" lnSpcReduction="20000"/>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3600" dirty="0">
                <a:solidFill>
                  <a:prstClr val="white"/>
                </a:solidFill>
              </a:rPr>
              <a:t>Clinician benchmarking/feedback</a:t>
            </a:r>
          </a:p>
        </p:txBody>
      </p:sp>
      <p:sp>
        <p:nvSpPr>
          <p:cNvPr id="8" name="Content Placeholder 2"/>
          <p:cNvSpPr txBox="1">
            <a:spLocks/>
          </p:cNvSpPr>
          <p:nvPr/>
        </p:nvSpPr>
        <p:spPr>
          <a:xfrm>
            <a:off x="537993" y="4043843"/>
            <a:ext cx="8085146" cy="363566"/>
          </a:xfrm>
          <a:prstGeom prst="rect">
            <a:avLst/>
          </a:prstGeom>
          <a:solidFill>
            <a:srgbClr val="B3931B"/>
          </a:solidFill>
          <a:scene3d>
            <a:camera prst="orthographicFront"/>
            <a:lightRig rig="threePt" dir="t"/>
          </a:scene3d>
          <a:sp3d>
            <a:bevelT w="152400" h="50800" prst="softRound"/>
          </a:sp3d>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fontScale="55000" lnSpcReduction="20000"/>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3600" dirty="0">
                <a:solidFill>
                  <a:prstClr val="white"/>
                </a:solidFill>
              </a:rPr>
              <a:t>Clinical decision support</a:t>
            </a: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8000" y="378753"/>
            <a:ext cx="1714831" cy="1126712"/>
          </a:xfrm>
          <a:prstGeom prst="rect">
            <a:avLst/>
          </a:prstGeom>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4048" y="4332255"/>
            <a:ext cx="8239091" cy="6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537999" y="4928866"/>
            <a:ext cx="8085139" cy="425356"/>
          </a:xfrm>
          <a:prstGeom prst="rect">
            <a:avLst/>
          </a:prstGeom>
          <a:solidFill>
            <a:srgbClr val="008C99"/>
          </a:solidFill>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000" dirty="0">
                <a:solidFill>
                  <a:prstClr val="white"/>
                </a:solidFill>
              </a:rPr>
              <a:t>Prepare the patients </a:t>
            </a:r>
          </a:p>
        </p:txBody>
      </p:sp>
      <p:sp>
        <p:nvSpPr>
          <p:cNvPr id="13" name="Content Placeholder 2"/>
          <p:cNvSpPr txBox="1">
            <a:spLocks/>
          </p:cNvSpPr>
          <p:nvPr/>
        </p:nvSpPr>
        <p:spPr>
          <a:xfrm>
            <a:off x="537993" y="5435691"/>
            <a:ext cx="8085139" cy="437296"/>
          </a:xfrm>
          <a:prstGeom prst="rect">
            <a:avLst/>
          </a:prstGeom>
          <a:solidFill>
            <a:srgbClr val="006495"/>
          </a:solidFill>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000" dirty="0">
                <a:solidFill>
                  <a:prstClr val="white"/>
                </a:solidFill>
              </a:rPr>
              <a:t>Sustain the gains</a:t>
            </a:r>
          </a:p>
        </p:txBody>
      </p:sp>
    </p:spTree>
    <p:extLst>
      <p:ext uri="{BB962C8B-B14F-4D97-AF65-F5344CB8AC3E}">
        <p14:creationId xmlns:p14="http://schemas.microsoft.com/office/powerpoint/2010/main" val="14465466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YMCA-Blu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eri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5092</TotalTime>
  <Words>4000</Words>
  <Application>Microsoft Office PowerPoint</Application>
  <PresentationFormat>On-screen Show (4:3)</PresentationFormat>
  <Paragraphs>419</Paragraphs>
  <Slides>45</Slides>
  <Notes>27</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45</vt:i4>
      </vt:variant>
    </vt:vector>
  </HeadingPairs>
  <TitlesOfParts>
    <vt:vector size="63" baseType="lpstr">
      <vt:lpstr>Arial</vt:lpstr>
      <vt:lpstr>Avenir Book</vt:lpstr>
      <vt:lpstr>Avenir Heavy</vt:lpstr>
      <vt:lpstr>Cachet Bold</vt:lpstr>
      <vt:lpstr>Calibri</vt:lpstr>
      <vt:lpstr>Corbel</vt:lpstr>
      <vt:lpstr>Courier New</vt:lpstr>
      <vt:lpstr>Doris</vt:lpstr>
      <vt:lpstr>Dosis</vt:lpstr>
      <vt:lpstr>Franklin Gothic Book</vt:lpstr>
      <vt:lpstr>Franklin Gothic Medium</vt:lpstr>
      <vt:lpstr>Source Sans Pro</vt:lpstr>
      <vt:lpstr>Symbol</vt:lpstr>
      <vt:lpstr>Verdana</vt:lpstr>
      <vt:lpstr>Office Theme</vt:lpstr>
      <vt:lpstr>1_Office Theme</vt:lpstr>
      <vt:lpstr>YMCA-Blue</vt:lpstr>
      <vt:lpstr>Cerimon template</vt:lpstr>
      <vt:lpstr>PowerPoint Presentation</vt:lpstr>
      <vt:lpstr>BEFORE WE BEGIN</vt:lpstr>
      <vt:lpstr>AFTER THE WEBINAR</vt:lpstr>
      <vt:lpstr>ABOUT PCPCC</vt:lpstr>
      <vt:lpstr>Objectives</vt:lpstr>
      <vt:lpstr>Our Speakers for Today</vt:lpstr>
      <vt:lpstr>PowerPoint Presentation</vt:lpstr>
      <vt:lpstr>Stimulating Innovation and Implementation</vt:lpstr>
      <vt:lpstr>Multi-component Intervention</vt:lpstr>
      <vt:lpstr>PowerPoint Presentation</vt:lpstr>
      <vt:lpstr>VA Choosing Wisely Task Force</vt:lpstr>
      <vt:lpstr>Intervention plan</vt:lpstr>
      <vt:lpstr>As a Balancing Measure</vt:lpstr>
      <vt:lpstr>Southern California</vt:lpstr>
      <vt:lpstr>PowerPoint Presentation</vt:lpstr>
      <vt:lpstr>Cedars Sinai</vt:lpstr>
      <vt:lpstr>PowerPoint Presentation</vt:lpstr>
      <vt:lpstr>Maine Quality Counts:   Spreading Choosing Wisely in Two Communities</vt:lpstr>
      <vt:lpstr>Maine Quality Counts – Community Partnerships</vt:lpstr>
      <vt:lpstr>Maine Quality Counts Community Efforts</vt:lpstr>
      <vt:lpstr>Maine Clinical Reduction Efforts</vt:lpstr>
      <vt:lpstr>PowerPoint Presentation</vt:lpstr>
      <vt:lpstr>Our commitment to healthy living </vt:lpstr>
      <vt:lpstr>PowerPoint Presentation</vt:lpstr>
      <vt:lpstr>PowerPoint Presentation</vt:lpstr>
      <vt:lpstr>PowerPoint Presentation</vt:lpstr>
      <vt:lpstr>Clinical practice guidelines for fall prevention</vt:lpstr>
      <vt:lpstr>Stopping elderly accidents, deaths, and injuries: interventions to address fall risk</vt:lpstr>
      <vt:lpstr>Algorithm for fall risk assessment and interventions</vt:lpstr>
      <vt:lpstr>Risk appropriate interventions</vt:lpstr>
      <vt:lpstr>Health care efforts to address falls</vt:lpstr>
      <vt:lpstr>Value-based payment and falls</vt:lpstr>
      <vt:lpstr>Quality payment program fall risk measure</vt:lpstr>
      <vt:lpstr>Hedis measures</vt:lpstr>
      <vt:lpstr>YMCA fall prevention programming</vt:lpstr>
      <vt:lpstr>The Y’s Portfolio of evidence-based (RCT Proven) programs</vt:lpstr>
      <vt:lpstr>Enhance®Fitness</vt:lpstr>
      <vt:lpstr>Enhance®Fitness - by the numbers</vt:lpstr>
      <vt:lpstr>Moving for better balance</vt:lpstr>
      <vt:lpstr>Clinical integration examples</vt:lpstr>
      <vt:lpstr>Where to start?</vt:lpstr>
      <vt:lpstr>PowerPoint Presentation</vt:lpstr>
      <vt:lpstr>PowerPoint Presentation</vt:lpstr>
      <vt:lpstr>PowerPoint Presentation</vt:lpstr>
      <vt:lpstr>THANK YOU!</vt:lpstr>
    </vt:vector>
  </TitlesOfParts>
  <Company>GYMR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 Nguyen</dc:creator>
  <cp:lastModifiedBy>Merilyn Francis</cp:lastModifiedBy>
  <cp:revision>315</cp:revision>
  <cp:lastPrinted>2015-09-30T19:51:18Z</cp:lastPrinted>
  <dcterms:created xsi:type="dcterms:W3CDTF">2014-07-29T22:32:25Z</dcterms:created>
  <dcterms:modified xsi:type="dcterms:W3CDTF">2019-08-26T13:22:30Z</dcterms:modified>
</cp:coreProperties>
</file>